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 id="2147483689" r:id="rId6"/>
  </p:sldMasterIdLst>
  <p:notesMasterIdLst>
    <p:notesMasterId r:id="rId58"/>
  </p:notesMasterIdLst>
  <p:sldIdLst>
    <p:sldId id="898" r:id="rId7"/>
    <p:sldId id="259" r:id="rId8"/>
    <p:sldId id="260" r:id="rId9"/>
    <p:sldId id="261" r:id="rId10"/>
    <p:sldId id="262" r:id="rId11"/>
    <p:sldId id="755" r:id="rId12"/>
    <p:sldId id="1601" r:id="rId13"/>
    <p:sldId id="1721" r:id="rId14"/>
    <p:sldId id="1705" r:id="rId15"/>
    <p:sldId id="1693" r:id="rId16"/>
    <p:sldId id="1717" r:id="rId17"/>
    <p:sldId id="1737" r:id="rId18"/>
    <p:sldId id="1750" r:id="rId19"/>
    <p:sldId id="1751" r:id="rId20"/>
    <p:sldId id="1745" r:id="rId21"/>
    <p:sldId id="1752" r:id="rId22"/>
    <p:sldId id="1753" r:id="rId23"/>
    <p:sldId id="1754" r:id="rId24"/>
    <p:sldId id="1755" r:id="rId25"/>
    <p:sldId id="1756" r:id="rId26"/>
    <p:sldId id="1758" r:id="rId27"/>
    <p:sldId id="1760" r:id="rId28"/>
    <p:sldId id="1759" r:id="rId29"/>
    <p:sldId id="1762" r:id="rId30"/>
    <p:sldId id="1637" r:id="rId31"/>
    <p:sldId id="1409" r:id="rId32"/>
    <p:sldId id="407" r:id="rId33"/>
    <p:sldId id="417" r:id="rId34"/>
    <p:sldId id="281" r:id="rId35"/>
    <p:sldId id="950" r:id="rId36"/>
    <p:sldId id="276" r:id="rId37"/>
    <p:sldId id="277" r:id="rId38"/>
    <p:sldId id="278" r:id="rId39"/>
    <p:sldId id="1732" r:id="rId40"/>
    <p:sldId id="1764" r:id="rId41"/>
    <p:sldId id="1765" r:id="rId42"/>
    <p:sldId id="1766" r:id="rId43"/>
    <p:sldId id="283" r:id="rId44"/>
    <p:sldId id="284" r:id="rId45"/>
    <p:sldId id="1670" r:id="rId46"/>
    <p:sldId id="1671" r:id="rId47"/>
    <p:sldId id="961" r:id="rId48"/>
    <p:sldId id="962" r:id="rId49"/>
    <p:sldId id="1181" r:id="rId50"/>
    <p:sldId id="976" r:id="rId51"/>
    <p:sldId id="977" r:id="rId52"/>
    <p:sldId id="978" r:id="rId53"/>
    <p:sldId id="312" r:id="rId54"/>
    <p:sldId id="313" r:id="rId55"/>
    <p:sldId id="1669" r:id="rId56"/>
    <p:sldId id="31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721"/>
            <p14:sldId id="1705"/>
            <p14:sldId id="1693"/>
            <p14:sldId id="1717"/>
            <p14:sldId id="1737"/>
            <p14:sldId id="1750"/>
            <p14:sldId id="1751"/>
            <p14:sldId id="1745"/>
            <p14:sldId id="1752"/>
            <p14:sldId id="1753"/>
            <p14:sldId id="1754"/>
            <p14:sldId id="1755"/>
            <p14:sldId id="1756"/>
            <p14:sldId id="1758"/>
            <p14:sldId id="1760"/>
            <p14:sldId id="1759"/>
            <p14:sldId id="1762"/>
            <p14:sldId id="1637"/>
            <p14:sldId id="1409"/>
            <p14:sldId id="407"/>
            <p14:sldId id="417"/>
            <p14:sldId id="281"/>
            <p14:sldId id="950"/>
            <p14:sldId id="276"/>
            <p14:sldId id="277"/>
            <p14:sldId id="278"/>
            <p14:sldId id="1732"/>
            <p14:sldId id="1764"/>
            <p14:sldId id="1765"/>
            <p14:sldId id="1766"/>
            <p14:sldId id="283"/>
            <p14:sldId id="284"/>
            <p14:sldId id="1670"/>
            <p14:sldId id="1671"/>
            <p14:sldId id="961"/>
            <p14:sldId id="962"/>
            <p14:sldId id="1181"/>
            <p14:sldId id="976"/>
            <p14:sldId id="977"/>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EFF8BA"/>
    <a:srgbClr val="FF9393"/>
    <a:srgbClr val="20431D"/>
    <a:srgbClr val="F84032"/>
    <a:srgbClr val="0099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8975" autoAdjust="0"/>
  </p:normalViewPr>
  <p:slideViewPr>
    <p:cSldViewPr showGuides="1">
      <p:cViewPr varScale="1">
        <p:scale>
          <a:sx n="74" d="100"/>
          <a:sy n="74" d="100"/>
        </p:scale>
        <p:origin x="1200" y="54"/>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2/20/2025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20/02/2025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0154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158873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2/20/2025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20/02/2025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2/20/2025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2/20/2025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0939927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1815976515"/>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805" y="228600"/>
            <a:ext cx="1219200" cy="134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7753" y="165389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476705" y="2148151"/>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8 / 2025</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81255" y="3780454"/>
            <a:ext cx="7734300" cy="2622951"/>
          </a:xfrm>
          <a:prstGeom prst="rect">
            <a:avLst/>
          </a:prstGeom>
        </p:spPr>
        <p:txBody>
          <a:bodyPr wrap="square">
            <a:noAutofit/>
          </a:bodyPr>
          <a:lstStyle/>
          <a:p>
            <a:pPr algn="ctr"/>
            <a:r>
              <a:rPr lang="fi-FI" sz="6000" b="1" dirty="0">
                <a:ln w="13462">
                  <a:solidFill>
                    <a:schemeClr val="tx2"/>
                  </a:solidFill>
                  <a:prstDash val="solid"/>
                </a:ln>
                <a:solidFill>
                  <a:schemeClr val="bg1">
                    <a:lumMod val="95000"/>
                  </a:schemeClr>
                </a:solidFill>
                <a:effectLst>
                  <a:outerShdw dist="38100" dir="2700000" algn="bl" rotWithShape="0">
                    <a:schemeClr val="accent5"/>
                  </a:outerShdw>
                </a:effectLst>
                <a:latin typeface="Arial Black" panose="020B0A04020102020204" pitchFamily="34" charset="0"/>
              </a:rPr>
              <a:t>RAHSIA IBADAH </a:t>
            </a:r>
          </a:p>
          <a:p>
            <a:pPr algn="ctr"/>
            <a:r>
              <a:rPr lang="fi-FI" sz="6000" b="1" dirty="0">
                <a:ln w="13462">
                  <a:solidFill>
                    <a:schemeClr val="tx2"/>
                  </a:solidFill>
                  <a:prstDash val="solid"/>
                </a:ln>
                <a:solidFill>
                  <a:schemeClr val="bg1">
                    <a:lumMod val="95000"/>
                  </a:schemeClr>
                </a:solidFill>
                <a:effectLst>
                  <a:outerShdw dist="38100" dir="2700000" algn="bl" rotWithShape="0">
                    <a:schemeClr val="accent5"/>
                  </a:outerShdw>
                </a:effectLst>
                <a:latin typeface="Arial Black" panose="020B0A04020102020204" pitchFamily="34" charset="0"/>
              </a:rPr>
              <a:t>DALAM ISLAM</a:t>
            </a:r>
          </a:p>
        </p:txBody>
      </p:sp>
      <p:sp>
        <p:nvSpPr>
          <p:cNvPr id="4" name="Rectangle 3"/>
          <p:cNvSpPr/>
          <p:nvPr/>
        </p:nvSpPr>
        <p:spPr>
          <a:xfrm>
            <a:off x="1257505" y="2933611"/>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 22 </a:t>
            </a:r>
            <a:r>
              <a:rPr lang="en-US" sz="2400" b="1" dirty="0" err="1">
                <a:solidFill>
                  <a:srgbClr val="FFFF00"/>
                </a:solidFill>
                <a:effectLst>
                  <a:glow rad="139700">
                    <a:schemeClr val="tx1">
                      <a:alpha val="40000"/>
                    </a:schemeClr>
                  </a:glow>
                  <a:outerShdw dist="38100" dir="2700000" algn="tl">
                    <a:srgbClr val="000000">
                      <a:alpha val="94000"/>
                    </a:srgbClr>
                  </a:outerShdw>
                </a:effectLst>
              </a:rPr>
              <a:t>Syaaban</a:t>
            </a:r>
            <a:r>
              <a:rPr lang="en-US" sz="2400" b="1" dirty="0">
                <a:solidFill>
                  <a:srgbClr val="FFFF00"/>
                </a:solidFill>
                <a:effectLst>
                  <a:glow rad="139700">
                    <a:schemeClr val="tx1">
                      <a:alpha val="40000"/>
                    </a:schemeClr>
                  </a:glow>
                  <a:outerShdw dist="38100" dir="2700000" algn="tl">
                    <a:srgbClr val="000000">
                      <a:alpha val="94000"/>
                    </a:srgbClr>
                  </a:outerShdw>
                </a:effectLst>
              </a:rPr>
              <a:t>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21 Februari 2025</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76406" y="62292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4AFF9224-6554-F118-1370-CAE4CA9D1558}"/>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0C877E22-180A-B5ED-6D0D-543A19DF09E6}"/>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Al-Anbiya ayat 25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Rectangle 5">
            <a:extLst>
              <a:ext uri="{FF2B5EF4-FFF2-40B4-BE49-F238E27FC236}">
                <a16:creationId xmlns:a16="http://schemas.microsoft.com/office/drawing/2014/main" xmlns="" id="{AA2E7498-E838-540B-D4A0-D864EF71D1C2}"/>
              </a:ext>
            </a:extLst>
          </p:cNvPr>
          <p:cNvSpPr/>
          <p:nvPr/>
        </p:nvSpPr>
        <p:spPr>
          <a:xfrm>
            <a:off x="208953" y="3497029"/>
            <a:ext cx="8573692" cy="320857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Dan Kami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tidak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mengutus</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seorang</a:t>
            </a:r>
            <a:r>
              <a:rPr kumimoji="0" lang="en-MY" sz="3200" b="1" i="0" u="none" strike="noStrike" kern="1200" cap="none" spc="0" normalizeH="0" baseline="0" noProof="0" dirty="0">
                <a:ln>
                  <a:noFill/>
                </a:ln>
                <a:solidFill>
                  <a:srgbClr val="C00000"/>
                </a:solidFill>
                <a:effectLst/>
                <a:uLnTx/>
                <a:uFillTx/>
                <a:latin typeface="Calibri"/>
                <a:ea typeface="+mn-ea"/>
                <a:cs typeface="+mn-cs"/>
              </a:rPr>
              <a:t> rasul pun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sebelum</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engkau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wahai</a:t>
            </a:r>
            <a:r>
              <a:rPr kumimoji="0" lang="en-MY" sz="3200" b="1" i="0" u="none" strike="noStrike" kern="1200" cap="none" spc="0" normalizeH="0" baseline="0" noProof="0" dirty="0">
                <a:ln>
                  <a:noFill/>
                </a:ln>
                <a:solidFill>
                  <a:srgbClr val="C00000"/>
                </a:solidFill>
                <a:effectLst/>
                <a:uLnTx/>
                <a:uFillTx/>
                <a:latin typeface="Calibri"/>
                <a:ea typeface="+mn-ea"/>
                <a:cs typeface="+mn-cs"/>
              </a:rPr>
              <a:t> Nabi Muhammad)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melainkan</a:t>
            </a:r>
            <a:r>
              <a:rPr kumimoji="0" lang="en-MY" sz="3200" b="1" i="0" u="none" strike="noStrike" kern="1200" cap="none" spc="0" normalizeH="0" baseline="0" noProof="0" dirty="0">
                <a:ln>
                  <a:noFill/>
                </a:ln>
                <a:solidFill>
                  <a:srgbClr val="C00000"/>
                </a:solidFill>
                <a:effectLst/>
                <a:uLnTx/>
                <a:uFillTx/>
                <a:latin typeface="Calibri"/>
                <a:ea typeface="+mn-ea"/>
                <a:cs typeface="+mn-cs"/>
              </a:rPr>
              <a:t> Kami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wahyukan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kepadanya</a:t>
            </a:r>
            <a:r>
              <a:rPr kumimoji="0" lang="en-MY" sz="3200" b="1" i="0" u="none" strike="noStrike" kern="1200" cap="none" spc="0" normalizeH="0" baseline="0" noProof="0" dirty="0">
                <a:ln>
                  <a:noFill/>
                </a:ln>
                <a:solidFill>
                  <a:srgbClr val="C00000"/>
                </a:solidFill>
                <a:effectLst/>
                <a:uLnTx/>
                <a:uFillTx/>
                <a:latin typeface="Calibri"/>
                <a:ea typeface="+mn-ea"/>
                <a:cs typeface="+mn-cs"/>
              </a:rPr>
              <a:t> :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Bahawa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tiada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Tuhan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selain</a:t>
            </a:r>
            <a:r>
              <a:rPr kumimoji="0" lang="en-MY" sz="3200" b="1" i="0" u="none" strike="noStrike" kern="1200" cap="none" spc="0" normalizeH="0" baseline="0" noProof="0" dirty="0">
                <a:ln>
                  <a:noFill/>
                </a:ln>
                <a:solidFill>
                  <a:srgbClr val="C00000"/>
                </a:solidFill>
                <a:effectLst/>
                <a:uLnTx/>
                <a:uFillTx/>
                <a:latin typeface="Calibri"/>
                <a:ea typeface="+mn-ea"/>
                <a:cs typeface="+mn-cs"/>
              </a:rPr>
              <a:t> Aku (Allah),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maka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sembahlah</a:t>
            </a:r>
            <a:r>
              <a:rPr kumimoji="0" lang="en-MY" sz="3200" b="1" i="0" u="none" strike="noStrike" kern="1200" cap="none" spc="0" normalizeH="0" baseline="0" noProof="0" dirty="0">
                <a:ln>
                  <a:noFill/>
                </a:ln>
                <a:solidFill>
                  <a:srgbClr val="C00000"/>
                </a:solidFill>
                <a:effectLst/>
                <a:uLnTx/>
                <a:uFillTx/>
                <a:latin typeface="Calibri"/>
                <a:ea typeface="+mn-ea"/>
                <a:cs typeface="+mn-cs"/>
              </a:rPr>
              <a:t> Aku (</a:t>
            </a:r>
            <a:r>
              <a:rPr kumimoji="0" lang="en-MY" sz="3200" b="1" i="0" u="none" strike="noStrike" kern="1200" cap="none" spc="0" normalizeH="0" baseline="0" noProof="0" dirty="0" smtClean="0">
                <a:ln>
                  <a:noFill/>
                </a:ln>
                <a:solidFill>
                  <a:srgbClr val="C00000"/>
                </a:solidFill>
                <a:effectLst/>
                <a:uLnTx/>
                <a:uFillTx/>
                <a:latin typeface="Calibri"/>
                <a:ea typeface="+mn-ea"/>
                <a:cs typeface="+mn-cs"/>
              </a:rPr>
              <a:t>Allah).</a:t>
            </a:r>
            <a:endParaRPr kumimoji="0" lang="en-MY"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A black background with a black square&#10;&#10;AI-generated content may be incorrect.">
            <a:extLst>
              <a:ext uri="{FF2B5EF4-FFF2-40B4-BE49-F238E27FC236}">
                <a16:creationId xmlns:a16="http://schemas.microsoft.com/office/drawing/2014/main" xmlns="" id="{F9F0714A-6FF3-985F-883D-586D02C43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71600"/>
            <a:ext cx="7415025" cy="2330357"/>
          </a:xfrm>
          <a:prstGeom prst="rect">
            <a:avLst/>
          </a:prstGeom>
        </p:spPr>
      </p:pic>
    </p:spTree>
    <p:extLst>
      <p:ext uri="{BB962C8B-B14F-4D97-AF65-F5344CB8AC3E}">
        <p14:creationId xmlns:p14="http://schemas.microsoft.com/office/powerpoint/2010/main" val="1039990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A8E0882-428E-C659-F4EA-2FEA8D3F278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6D31DD17-71D4-95CD-7A44-C97C1D5AC266}"/>
              </a:ext>
            </a:extLst>
          </p:cNvPr>
          <p:cNvSpPr/>
          <p:nvPr/>
        </p:nvSpPr>
        <p:spPr>
          <a:xfrm>
            <a:off x="2667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Ibadah yang kita laksanakan terhadap Allah swt adalah lambang kepatuhan kepada perintahNya dalam memenuhi tanggungjawab kita beribadah kepadaNya, sekalipun kita tidak dimaklumkan tentang rahsia ibadah tersebut. </a:t>
            </a:r>
          </a:p>
        </p:txBody>
      </p:sp>
    </p:spTree>
    <p:extLst>
      <p:ext uri="{BB962C8B-B14F-4D97-AF65-F5344CB8AC3E}">
        <p14:creationId xmlns:p14="http://schemas.microsoft.com/office/powerpoint/2010/main" val="72714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D6FDE763-54FF-E6E4-27B7-3281E755261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418DD157-E169-6803-1663-43BAC24B89E4}"/>
              </a:ext>
            </a:extLst>
          </p:cNvPr>
          <p:cNvSpPr/>
          <p:nvPr/>
        </p:nvSpPr>
        <p:spPr>
          <a:xfrm>
            <a:off x="2667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Namun begitu, terkadang hikmat dan rahsia ibadah yang kita lakukan itu  terserlah ketika kita melaksanakannya.</a:t>
            </a:r>
          </a:p>
        </p:txBody>
      </p:sp>
    </p:spTree>
    <p:extLst>
      <p:ext uri="{BB962C8B-B14F-4D97-AF65-F5344CB8AC3E}">
        <p14:creationId xmlns:p14="http://schemas.microsoft.com/office/powerpoint/2010/main" val="19565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CBD52341-8889-1A29-A0C2-A339415607C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6756429-61CC-F8CD-7AAC-76040DB1902F}"/>
              </a:ext>
            </a:extLst>
          </p:cNvPr>
          <p:cNvSpPr/>
          <p:nvPr/>
        </p:nvSpPr>
        <p:spPr>
          <a:xfrm>
            <a:off x="247647" y="1088091"/>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Apabila kita menekuni ibadat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solat</a:t>
            </a: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ia akan membentuk peribadi agar sentiasa berada dalam reda, keteguhan hati dan ketenangan jiwa. </a:t>
            </a:r>
          </a:p>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Solat mengajar seseorang itu untuk memberi manfaat kepada orang lain dengan tulus dan ketika diuji dengan kesusahan dia bersabar dan tidak berkeluh kesah.</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C75DF7B1-FBEA-5B14-51E5-637C7868F257}"/>
              </a:ext>
            </a:extLst>
          </p:cNvPr>
          <p:cNvSpPr/>
          <p:nvPr/>
        </p:nvSpPr>
        <p:spPr>
          <a:xfrm>
            <a:off x="417906" y="136712"/>
            <a:ext cx="8308183" cy="914400"/>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HIKMAH DAN RAHSIA IBADAH</a:t>
            </a:r>
          </a:p>
        </p:txBody>
      </p:sp>
    </p:spTree>
    <p:extLst>
      <p:ext uri="{BB962C8B-B14F-4D97-AF65-F5344CB8AC3E}">
        <p14:creationId xmlns:p14="http://schemas.microsoft.com/office/powerpoint/2010/main" val="295946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85205784-B5F5-C28E-6716-2C4146A6320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AEFB56F9-379C-8983-5E71-C645D6F681D6}"/>
              </a:ext>
            </a:extLst>
          </p:cNvPr>
          <p:cNvSpPr/>
          <p:nvPr/>
        </p:nvSpPr>
        <p:spPr>
          <a:xfrm>
            <a:off x="285154" y="3449653"/>
            <a:ext cx="8573692" cy="32624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err="1">
                <a:ln>
                  <a:noFill/>
                </a:ln>
                <a:solidFill>
                  <a:srgbClr val="C00000"/>
                </a:solidFill>
                <a:effectLst/>
                <a:uLnTx/>
                <a:uFillTx/>
                <a:latin typeface="Calibri"/>
                <a:ea typeface="+mn-ea"/>
                <a:cs typeface="+mn-cs"/>
              </a:rPr>
              <a:t>Sesungguhnya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manusia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itu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dijadikan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bertabiat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resah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gelisah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lagi</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bakhil</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kedekut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Apabila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ditimpa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kesusahan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ia</a:t>
            </a:r>
            <a:r>
              <a:rPr kumimoji="0" lang="en-MY" sz="2800" b="1" i="0" u="none" strike="noStrike" kern="1200" cap="none" spc="0" normalizeH="0" baseline="0" noProof="0" dirty="0">
                <a:ln>
                  <a:noFill/>
                </a:ln>
                <a:solidFill>
                  <a:srgbClr val="C00000"/>
                </a:solidFill>
                <a:effectLst/>
                <a:uLnTx/>
                <a:uFillTx/>
                <a:latin typeface="Calibri"/>
                <a:ea typeface="+mn-ea"/>
                <a:cs typeface="+mn-cs"/>
              </a:rPr>
              <a:t> sangat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resah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gelisah</a:t>
            </a:r>
            <a:r>
              <a:rPr kumimoji="0" lang="en-MY" sz="2800" b="1" i="0" u="none" strike="noStrike" kern="1200" cap="none" spc="0" normalizeH="0" baseline="0" noProof="0" dirty="0">
                <a:ln>
                  <a:noFill/>
                </a:ln>
                <a:solidFill>
                  <a:srgbClr val="C00000"/>
                </a:solidFill>
                <a:effectLst/>
                <a:uLnTx/>
                <a:uFillTx/>
                <a:latin typeface="Calibri"/>
                <a:ea typeface="+mn-ea"/>
                <a:cs typeface="+mn-cs"/>
              </a:rPr>
              <a:t>. Dan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apabila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beroleh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kesenangan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ia</a:t>
            </a:r>
            <a:r>
              <a:rPr kumimoji="0" lang="en-MY" sz="2800" b="1" i="0" u="none" strike="noStrike" kern="1200" cap="none" spc="0" normalizeH="0" baseline="0" noProof="0" dirty="0">
                <a:ln>
                  <a:noFill/>
                </a:ln>
                <a:solidFill>
                  <a:srgbClr val="C00000"/>
                </a:solidFill>
                <a:effectLst/>
                <a:uLnTx/>
                <a:uFillTx/>
                <a:latin typeface="Calibri"/>
                <a:ea typeface="+mn-ea"/>
                <a:cs typeface="+mn-cs"/>
              </a:rPr>
              <a:t> sangat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bakhil</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kedekut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Kecuali</a:t>
            </a:r>
            <a:r>
              <a:rPr kumimoji="0" lang="en-MY" sz="2800" b="1" i="0" u="none" strike="noStrike" kern="1200" cap="none" spc="0" normalizeH="0" baseline="0" noProof="0" dirty="0">
                <a:ln>
                  <a:noFill/>
                </a:ln>
                <a:solidFill>
                  <a:srgbClr val="C00000"/>
                </a:solidFill>
                <a:effectLst/>
                <a:uLnTx/>
                <a:uFillTx/>
                <a:latin typeface="Calibri"/>
                <a:ea typeface="+mn-ea"/>
                <a:cs typeface="+mn-cs"/>
              </a:rPr>
              <a:t> orang yang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mengerjakan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sembahyang</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Iaitu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mereka</a:t>
            </a:r>
            <a:r>
              <a:rPr kumimoji="0" lang="en-MY" sz="2800" b="1" i="0" u="none" strike="noStrike" kern="1200" cap="none" spc="0" normalizeH="0" baseline="0" noProof="0" dirty="0">
                <a:ln>
                  <a:noFill/>
                </a:ln>
                <a:solidFill>
                  <a:srgbClr val="C00000"/>
                </a:solidFill>
                <a:effectLst/>
                <a:uLnTx/>
                <a:uFillTx/>
                <a:latin typeface="Calibri"/>
                <a:ea typeface="+mn-ea"/>
                <a:cs typeface="+mn-cs"/>
              </a:rPr>
              <a:t> yang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tetap</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mengerjakan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sembahyangnya</a:t>
            </a:r>
            <a:r>
              <a:rPr lang="en-MY" sz="2800" b="1" dirty="0">
                <a:solidFill>
                  <a:srgbClr val="C00000"/>
                </a:solidFill>
                <a:latin typeface="Calibri"/>
              </a:rPr>
              <a: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endParaRPr kumimoji="0" lang="en-MY"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F129E454-BEBA-02B6-4DCC-8BC383D3FD87}"/>
              </a:ext>
            </a:extLst>
          </p:cNvPr>
          <p:cNvPicPr>
            <a:picLocks noChangeAspect="1"/>
          </p:cNvPicPr>
          <p:nvPr/>
        </p:nvPicPr>
        <p:blipFill>
          <a:blip r:embed="rId3"/>
          <a:stretch>
            <a:fillRect/>
          </a:stretch>
        </p:blipFill>
        <p:spPr>
          <a:xfrm>
            <a:off x="124123" y="1295400"/>
            <a:ext cx="8895754" cy="2241804"/>
          </a:xfrm>
          <a:prstGeom prst="rect">
            <a:avLst/>
          </a:prstGeom>
        </p:spPr>
      </p:pic>
      <p:sp>
        <p:nvSpPr>
          <p:cNvPr id="2" name="Snip Diagonal Corner Rectangle 7">
            <a:extLst>
              <a:ext uri="{FF2B5EF4-FFF2-40B4-BE49-F238E27FC236}">
                <a16:creationId xmlns:a16="http://schemas.microsoft.com/office/drawing/2014/main" xmlns="" id="{E6057D5F-3AF6-301F-4DD3-DBA32913FDAD}"/>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Al-Ma’arij ayat 19-23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1561876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FBC7FA8-036C-BB8E-7B83-9CA6252E60D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E4723E1-48E8-0E01-819D-C3447F98E369}"/>
              </a:ext>
            </a:extLst>
          </p:cNvPr>
          <p:cNvSpPr/>
          <p:nvPr/>
        </p:nvSpPr>
        <p:spPr>
          <a:xfrm>
            <a:off x="247650" y="171450"/>
            <a:ext cx="8648700" cy="65151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Secara umumnya, dengan menjaga solat, seorang individu akan suci daripada perilaku yang dimurkai oleh Allah swt, jiwanya bersih daripada sifat-sifat keji dan buruk, malahan peribadinya dihiasi dengan akhlak mulia. </a:t>
            </a:r>
          </a:p>
        </p:txBody>
      </p:sp>
    </p:spTree>
    <p:extLst>
      <p:ext uri="{BB962C8B-B14F-4D97-AF65-F5344CB8AC3E}">
        <p14:creationId xmlns:p14="http://schemas.microsoft.com/office/powerpoint/2010/main" val="253042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01B3C15-6D23-4EAF-EAFA-581F1FF42E7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2149505-B764-A67F-88CE-4A585EB493B6}"/>
              </a:ext>
            </a:extLst>
          </p:cNvPr>
          <p:cNvSpPr/>
          <p:nvPr/>
        </p:nvSpPr>
        <p:spPr>
          <a:xfrm>
            <a:off x="247647" y="1088091"/>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u="sng"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ZAKAT</a:t>
            </a:r>
          </a:p>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Membawa maksud penyucian, kebersihan, pertumbuhan dan peningkatan - dapat menyucikan diri si pemberi zakat daripada penyakit kedekut dan bakhil di samping menggantikannya dengan jiwa yang sanggup berkongsi dan bermurah hati kepada orang lain</a:t>
            </a:r>
            <a:endPar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DAB48B8C-6209-31C2-3E23-C84685917FC8}"/>
              </a:ext>
            </a:extLst>
          </p:cNvPr>
          <p:cNvSpPr/>
          <p:nvPr/>
        </p:nvSpPr>
        <p:spPr>
          <a:xfrm>
            <a:off x="417905" y="82328"/>
            <a:ext cx="8308183" cy="914400"/>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HIKMAH DAN RAHSIA IBADAH</a:t>
            </a:r>
          </a:p>
        </p:txBody>
      </p:sp>
    </p:spTree>
    <p:extLst>
      <p:ext uri="{BB962C8B-B14F-4D97-AF65-F5344CB8AC3E}">
        <p14:creationId xmlns:p14="http://schemas.microsoft.com/office/powerpoint/2010/main" val="200651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CAF885E-A84B-2C5C-BC43-93BAFA96B9F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6067960-7598-8A1B-A7C7-31C7ABEB3A60}"/>
              </a:ext>
            </a:extLst>
          </p:cNvPr>
          <p:cNvSpPr/>
          <p:nvPr/>
        </p:nvSpPr>
        <p:spPr>
          <a:xfrm>
            <a:off x="247647" y="76200"/>
            <a:ext cx="8648700" cy="66999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Selain itu, golongan yang tidak mempunyai harta, dapat merasai perkongsian ni’mat daripada si kaya yang menjadikan hati mereka berasa gembira,  mengikis rasa tidak puas hati dan menerima dengan reda taqdir Allah swt terhadap mereka</a:t>
            </a:r>
            <a:endParaRPr lang="sv-SE" sz="3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4070385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6B56E81E-2592-3528-D2B0-905D8091E3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2D37251F-0F7C-D305-F124-EC90E502651A}"/>
              </a:ext>
            </a:extLst>
          </p:cNvPr>
          <p:cNvSpPr/>
          <p:nvPr/>
        </p:nvSpPr>
        <p:spPr>
          <a:xfrm>
            <a:off x="285154" y="3429000"/>
            <a:ext cx="8573692" cy="28623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600" b="1" i="0" u="none" strike="noStrike" kern="1200" cap="none" spc="0" normalizeH="0" baseline="0" noProof="0" dirty="0">
                <a:ln>
                  <a:noFill/>
                </a:ln>
                <a:solidFill>
                  <a:srgbClr val="C00000"/>
                </a:solidFill>
                <a:effectLst/>
                <a:uLnTx/>
                <a:uFillTx/>
                <a:latin typeface="Calibri"/>
                <a:ea typeface="+mn-ea"/>
                <a:cs typeface="+mn-cs"/>
              </a:rPr>
              <a:t>:</a:t>
            </a:r>
            <a:endParaRPr kumimoji="0" lang="en-MY" sz="11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3600" b="1" dirty="0" err="1">
                <a:solidFill>
                  <a:srgbClr val="C00000"/>
                </a:solidFill>
                <a:latin typeface="Calibri"/>
              </a:rPr>
              <a:t>Ambillah</a:t>
            </a:r>
            <a:r>
              <a:rPr lang="en-MY" sz="3600" b="1" dirty="0">
                <a:solidFill>
                  <a:srgbClr val="C00000"/>
                </a:solidFill>
                <a:latin typeface="Calibri"/>
              </a:rPr>
              <a:t> (</a:t>
            </a:r>
            <a:r>
              <a:rPr lang="en-MY" sz="3600" b="1" dirty="0" err="1">
                <a:solidFill>
                  <a:srgbClr val="C00000"/>
                </a:solidFill>
                <a:latin typeface="Calibri"/>
              </a:rPr>
              <a:t>sebahagian</a:t>
            </a:r>
            <a:r>
              <a:rPr lang="en-MY" sz="3600" b="1" dirty="0">
                <a:solidFill>
                  <a:srgbClr val="C00000"/>
                </a:solidFill>
                <a:latin typeface="Calibri"/>
              </a:rPr>
              <a:t>) </a:t>
            </a:r>
            <a:r>
              <a:rPr lang="en-MY" sz="3600" b="1" dirty="0" err="1">
                <a:solidFill>
                  <a:srgbClr val="C00000"/>
                </a:solidFill>
                <a:latin typeface="Calibri"/>
              </a:rPr>
              <a:t>dari</a:t>
            </a:r>
            <a:r>
              <a:rPr lang="en-MY" sz="3600" b="1" dirty="0">
                <a:solidFill>
                  <a:srgbClr val="C00000"/>
                </a:solidFill>
                <a:latin typeface="Calibri"/>
              </a:rPr>
              <a:t> </a:t>
            </a:r>
            <a:r>
              <a:rPr lang="en-MY" sz="3600" b="1" dirty="0" err="1">
                <a:solidFill>
                  <a:srgbClr val="C00000"/>
                </a:solidFill>
                <a:latin typeface="Calibri"/>
              </a:rPr>
              <a:t>harta</a:t>
            </a:r>
            <a:r>
              <a:rPr lang="en-MY" sz="3600" b="1" dirty="0">
                <a:solidFill>
                  <a:srgbClr val="C00000"/>
                </a:solidFill>
                <a:latin typeface="Calibri"/>
              </a:rPr>
              <a:t> </a:t>
            </a:r>
            <a:r>
              <a:rPr lang="en-MY" sz="3600" b="1" dirty="0" err="1">
                <a:solidFill>
                  <a:srgbClr val="C00000"/>
                </a:solidFill>
                <a:latin typeface="Calibri"/>
              </a:rPr>
              <a:t>mereka</a:t>
            </a:r>
            <a:r>
              <a:rPr lang="en-MY" sz="3600" b="1" dirty="0">
                <a:solidFill>
                  <a:srgbClr val="C00000"/>
                </a:solidFill>
                <a:latin typeface="Calibri"/>
              </a:rPr>
              <a:t> </a:t>
            </a:r>
            <a:r>
              <a:rPr lang="en-MY" sz="3600" b="1" dirty="0" err="1">
                <a:solidFill>
                  <a:srgbClr val="C00000"/>
                </a:solidFill>
                <a:latin typeface="Calibri"/>
              </a:rPr>
              <a:t>menjadi</a:t>
            </a:r>
            <a:r>
              <a:rPr lang="en-MY" sz="3600" b="1" dirty="0">
                <a:solidFill>
                  <a:srgbClr val="C00000"/>
                </a:solidFill>
                <a:latin typeface="Calibri"/>
              </a:rPr>
              <a:t> </a:t>
            </a:r>
            <a:r>
              <a:rPr lang="en-MY" sz="3600" b="1" dirty="0" err="1">
                <a:solidFill>
                  <a:srgbClr val="C00000"/>
                </a:solidFill>
                <a:latin typeface="Calibri"/>
              </a:rPr>
              <a:t>sedekah</a:t>
            </a:r>
            <a:r>
              <a:rPr lang="en-MY" sz="3600" b="1" dirty="0">
                <a:solidFill>
                  <a:srgbClr val="C00000"/>
                </a:solidFill>
                <a:latin typeface="Calibri"/>
              </a:rPr>
              <a:t>, </a:t>
            </a:r>
            <a:r>
              <a:rPr lang="en-MY" sz="3600" b="1" dirty="0" err="1">
                <a:solidFill>
                  <a:srgbClr val="C00000"/>
                </a:solidFill>
                <a:latin typeface="Calibri"/>
              </a:rPr>
              <a:t>supaya</a:t>
            </a:r>
            <a:r>
              <a:rPr lang="en-MY" sz="3600" b="1" dirty="0">
                <a:solidFill>
                  <a:srgbClr val="C00000"/>
                </a:solidFill>
                <a:latin typeface="Calibri"/>
              </a:rPr>
              <a:t> </a:t>
            </a:r>
            <a:r>
              <a:rPr lang="en-MY" sz="3600" b="1" dirty="0" err="1">
                <a:solidFill>
                  <a:srgbClr val="C00000"/>
                </a:solidFill>
                <a:latin typeface="Calibri"/>
              </a:rPr>
              <a:t>dengannya</a:t>
            </a:r>
            <a:r>
              <a:rPr lang="en-MY" sz="3600" b="1" dirty="0">
                <a:solidFill>
                  <a:srgbClr val="C00000"/>
                </a:solidFill>
                <a:latin typeface="Calibri"/>
              </a:rPr>
              <a:t> </a:t>
            </a:r>
            <a:r>
              <a:rPr lang="en-MY" sz="3600" b="1" dirty="0" err="1">
                <a:solidFill>
                  <a:srgbClr val="C00000"/>
                </a:solidFill>
                <a:latin typeface="Calibri"/>
              </a:rPr>
              <a:t>engkau</a:t>
            </a:r>
            <a:r>
              <a:rPr lang="en-MY" sz="3600" b="1" dirty="0">
                <a:solidFill>
                  <a:srgbClr val="C00000"/>
                </a:solidFill>
                <a:latin typeface="Calibri"/>
              </a:rPr>
              <a:t> </a:t>
            </a:r>
            <a:r>
              <a:rPr lang="en-MY" sz="3600" b="1" dirty="0" err="1">
                <a:solidFill>
                  <a:srgbClr val="C00000"/>
                </a:solidFill>
                <a:latin typeface="Calibri"/>
              </a:rPr>
              <a:t>membersihkan</a:t>
            </a:r>
            <a:r>
              <a:rPr lang="en-MY" sz="3600" b="1" dirty="0">
                <a:solidFill>
                  <a:srgbClr val="C00000"/>
                </a:solidFill>
                <a:latin typeface="Calibri"/>
              </a:rPr>
              <a:t> </a:t>
            </a:r>
            <a:r>
              <a:rPr lang="en-MY" sz="3600" b="1" dirty="0" err="1">
                <a:solidFill>
                  <a:srgbClr val="C00000"/>
                </a:solidFill>
                <a:latin typeface="Calibri"/>
              </a:rPr>
              <a:t>mereka</a:t>
            </a:r>
            <a:r>
              <a:rPr lang="en-MY" sz="3600" b="1" dirty="0">
                <a:solidFill>
                  <a:srgbClr val="C00000"/>
                </a:solidFill>
                <a:latin typeface="Calibri"/>
              </a:rPr>
              <a:t> dan </a:t>
            </a:r>
            <a:r>
              <a:rPr lang="en-MY" sz="3600" b="1" dirty="0" err="1">
                <a:solidFill>
                  <a:srgbClr val="C00000"/>
                </a:solidFill>
                <a:latin typeface="Calibri"/>
              </a:rPr>
              <a:t>mensucikan</a:t>
            </a:r>
            <a:r>
              <a:rPr lang="en-MY" sz="3600" b="1" dirty="0">
                <a:solidFill>
                  <a:srgbClr val="C00000"/>
                </a:solidFill>
                <a:latin typeface="Calibri"/>
              </a:rPr>
              <a:t> </a:t>
            </a:r>
            <a:r>
              <a:rPr lang="en-MY" sz="3600" b="1" dirty="0" err="1">
                <a:solidFill>
                  <a:srgbClr val="C00000"/>
                </a:solidFill>
                <a:latin typeface="Calibri"/>
              </a:rPr>
              <a:t>mereka</a:t>
            </a:r>
            <a:r>
              <a:rPr lang="en-MY" sz="3600" b="1" dirty="0">
                <a:solidFill>
                  <a:srgbClr val="C00000"/>
                </a:solidFill>
                <a:latin typeface="Calibri"/>
              </a:rPr>
              <a:t> .</a:t>
            </a:r>
            <a:endParaRPr kumimoji="0" lang="en-MY"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8FECA3D9-9142-8B45-689F-843597E878E2}"/>
              </a:ext>
            </a:extLst>
          </p:cNvPr>
          <p:cNvPicPr>
            <a:picLocks noChangeAspect="1"/>
          </p:cNvPicPr>
          <p:nvPr/>
        </p:nvPicPr>
        <p:blipFill>
          <a:blip r:embed="rId3"/>
          <a:stretch>
            <a:fillRect/>
          </a:stretch>
        </p:blipFill>
        <p:spPr>
          <a:xfrm>
            <a:off x="152400" y="1816867"/>
            <a:ext cx="8839200" cy="1591056"/>
          </a:xfrm>
          <a:prstGeom prst="rect">
            <a:avLst/>
          </a:prstGeom>
        </p:spPr>
      </p:pic>
      <p:sp>
        <p:nvSpPr>
          <p:cNvPr id="2" name="Snip Diagonal Corner Rectangle 7">
            <a:extLst>
              <a:ext uri="{FF2B5EF4-FFF2-40B4-BE49-F238E27FC236}">
                <a16:creationId xmlns:a16="http://schemas.microsoft.com/office/drawing/2014/main" xmlns="" id="{DE33AF26-530C-220D-075F-09BBAE8B526F}"/>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At-Taubah ayat 103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604933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1A9E24BC-9B38-0937-767C-4A27D6E4690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8641593-F72D-E84E-3117-1FFD1B6E49BE}"/>
              </a:ext>
            </a:extLst>
          </p:cNvPr>
          <p:cNvSpPr/>
          <p:nvPr/>
        </p:nvSpPr>
        <p:spPr>
          <a:xfrm>
            <a:off x="247647" y="76200"/>
            <a:ext cx="8648700" cy="66999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Dengan demikian, sifat syukur di atas keberkatan akan bertapak dalam sanubari setiap pihak dan kemakmuran hidup akan tercapai serta keburukan  akan hilang dari jiwa dan harta mereka</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320038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04810" y="422523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95845" y="53340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728610" y="2009239"/>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7F9AB5DA-21CB-4FD2-BE47-CB2F9027076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4115FD9-281E-AE53-0325-FF1BB458107E}"/>
              </a:ext>
            </a:extLst>
          </p:cNvPr>
          <p:cNvSpPr/>
          <p:nvPr/>
        </p:nvSpPr>
        <p:spPr>
          <a:xfrm>
            <a:off x="247647" y="1088091"/>
            <a:ext cx="8648700" cy="56331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u="sng"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PUASA</a:t>
            </a:r>
          </a:p>
          <a:p>
            <a:pPr algn="ctr">
              <a:defRPr/>
            </a:pP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Membawa natijah ketaqwaan dalam diri setiap yang menunaikannya dengan sempurna mengikut rukun dan syaratnya</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870F04FC-DA38-0CE5-547C-687389F6D7E7}"/>
              </a:ext>
            </a:extLst>
          </p:cNvPr>
          <p:cNvSpPr/>
          <p:nvPr/>
        </p:nvSpPr>
        <p:spPr>
          <a:xfrm>
            <a:off x="417906" y="136712"/>
            <a:ext cx="8308183" cy="914400"/>
          </a:xfrm>
          <a:prstGeom prst="snip2DiagRect">
            <a:avLst>
              <a:gd name="adj1" fmla="val 50000"/>
              <a:gd name="adj2" fmla="val 50000"/>
            </a:avLst>
          </a:prstGeom>
          <a:gradFill>
            <a:gsLst>
              <a:gs pos="0">
                <a:schemeClr val="accent3">
                  <a:lumMod val="60000"/>
                  <a:lumOff val="40000"/>
                </a:schemeClr>
              </a:gs>
              <a:gs pos="100000">
                <a:srgbClr val="7030A0"/>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HIKMAH DAN RAHSIA IBADAH</a:t>
            </a:r>
          </a:p>
        </p:txBody>
      </p:sp>
    </p:spTree>
    <p:extLst>
      <p:ext uri="{BB962C8B-B14F-4D97-AF65-F5344CB8AC3E}">
        <p14:creationId xmlns:p14="http://schemas.microsoft.com/office/powerpoint/2010/main" val="3861127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A25441A0-F2FC-4364-6CED-3DEC6121FCAF}"/>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100586A1-98FF-0574-7852-B4A2E6ED5D8A}"/>
              </a:ext>
            </a:extLst>
          </p:cNvPr>
          <p:cNvSpPr/>
          <p:nvPr/>
        </p:nvSpPr>
        <p:spPr>
          <a:xfrm>
            <a:off x="417908" y="152400"/>
            <a:ext cx="8308183" cy="871008"/>
          </a:xfrm>
          <a:prstGeom prst="snip2DiagRect">
            <a:avLst>
              <a:gd name="adj1" fmla="val 50000"/>
              <a:gd name="adj2" fmla="val 50000"/>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a:t>
            </a:r>
          </a:p>
        </p:txBody>
      </p:sp>
      <p:sp>
        <p:nvSpPr>
          <p:cNvPr id="6" name="Rectangle 5">
            <a:extLst>
              <a:ext uri="{FF2B5EF4-FFF2-40B4-BE49-F238E27FC236}">
                <a16:creationId xmlns:a16="http://schemas.microsoft.com/office/drawing/2014/main" xmlns="" id="{9E8335B9-1D1E-5B71-7FB4-A483F1E149E7}"/>
              </a:ext>
            </a:extLst>
          </p:cNvPr>
          <p:cNvSpPr/>
          <p:nvPr/>
        </p:nvSpPr>
        <p:spPr>
          <a:xfrm>
            <a:off x="344091" y="3613405"/>
            <a:ext cx="8573692" cy="221599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err="1">
                <a:latin typeface="Calibri"/>
              </a:rPr>
              <a:t>Maksudnya</a:t>
            </a:r>
            <a:r>
              <a:rPr lang="en-MY" sz="2800" b="1" dirty="0">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C00000"/>
                </a:solidFill>
                <a:effectLst/>
                <a:uLnTx/>
                <a:uFillTx/>
                <a:latin typeface="Calibri"/>
                <a:ea typeface="+mn-ea"/>
                <a:cs typeface="+mn-cs"/>
              </a:rPr>
              <a:t>Puasa itu adalah perisai diri</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a:solidFill>
                  <a:srgbClr val="C00000"/>
                </a:solidFill>
                <a:latin typeface="Calibri"/>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lang="en-MY" sz="2800" b="1" dirty="0">
                <a:solidFill>
                  <a:srgbClr val="C00000"/>
                </a:solidFill>
                <a:latin typeface="Calibri"/>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(Hadis Riwayat Bukhari dan Muslim)</a:t>
            </a:r>
          </a:p>
        </p:txBody>
      </p:sp>
      <p:pic>
        <p:nvPicPr>
          <p:cNvPr id="3" name="Picture 2">
            <a:extLst>
              <a:ext uri="{FF2B5EF4-FFF2-40B4-BE49-F238E27FC236}">
                <a16:creationId xmlns:a16="http://schemas.microsoft.com/office/drawing/2014/main" xmlns="" id="{B2FBB99F-6F78-4BC9-7500-B19743D83D34}"/>
              </a:ext>
            </a:extLst>
          </p:cNvPr>
          <p:cNvPicPr>
            <a:picLocks noChangeAspect="1"/>
          </p:cNvPicPr>
          <p:nvPr/>
        </p:nvPicPr>
        <p:blipFill>
          <a:blip r:embed="rId3"/>
          <a:stretch>
            <a:fillRect/>
          </a:stretch>
        </p:blipFill>
        <p:spPr>
          <a:xfrm>
            <a:off x="516137" y="2057400"/>
            <a:ext cx="8229600" cy="1187196"/>
          </a:xfrm>
          <a:prstGeom prst="rect">
            <a:avLst/>
          </a:prstGeom>
        </p:spPr>
      </p:pic>
    </p:spTree>
    <p:extLst>
      <p:ext uri="{BB962C8B-B14F-4D97-AF65-F5344CB8AC3E}">
        <p14:creationId xmlns:p14="http://schemas.microsoft.com/office/powerpoint/2010/main" val="355815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02F810CE-2691-1261-6C45-DD4C6D4ADAF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FFFAFA6-A965-EA55-8BF2-4015ED66C2F3}"/>
              </a:ext>
            </a:extLst>
          </p:cNvPr>
          <p:cNvSpPr/>
          <p:nvPr/>
        </p:nvSpPr>
        <p:spPr>
          <a:xfrm>
            <a:off x="304800" y="304800"/>
            <a:ext cx="8648700" cy="65532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Selain itu, puasa juga menyuburkan perasaan kasih sayang dan keprihatinan dalam hati umat ini. Dengan itu, kehidupan masyarakat dipenuhi dengan rasa ketenangan, kedamaian, dan ketenteraman</a:t>
            </a:r>
            <a:endPar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1375193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60D49F9D-B604-3C27-090F-1C882657357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6A8AC97-26BA-7D20-2C78-66F43910748D}"/>
              </a:ext>
            </a:extLst>
          </p:cNvPr>
          <p:cNvSpPr/>
          <p:nvPr/>
        </p:nvSpPr>
        <p:spPr>
          <a:xfrm>
            <a:off x="247647" y="1088091"/>
            <a:ext cx="8648700" cy="56331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u="sng"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HAJI</a:t>
            </a:r>
          </a:p>
          <a:p>
            <a:pPr algn="ctr">
              <a:defRPr/>
            </a:pPr>
            <a:endParaRPr lang="sv-SE" sz="3400" u="sng"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3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Diwajibkan kepada setiap mereka yang mampu daripada segi kewangan dan kesihatan untuk ke tanah suci. Ibadat Haji ini memiliki pelbagai rahsia dan hikmatnya daripada aspek rohani, moral dan sosial. </a:t>
            </a:r>
            <a:endParaRPr lang="sv-SE" sz="3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DE616D4A-2B6F-58F3-F4CB-2DC4BAA1A5E6}"/>
              </a:ext>
            </a:extLst>
          </p:cNvPr>
          <p:cNvSpPr/>
          <p:nvPr/>
        </p:nvSpPr>
        <p:spPr>
          <a:xfrm>
            <a:off x="417906" y="136712"/>
            <a:ext cx="8308183" cy="914400"/>
          </a:xfrm>
          <a:prstGeom prst="snip2DiagRect">
            <a:avLst>
              <a:gd name="adj1" fmla="val 50000"/>
              <a:gd name="adj2" fmla="val 50000"/>
            </a:avLst>
          </a:prstGeom>
          <a:gradFill>
            <a:gsLst>
              <a:gs pos="0">
                <a:schemeClr val="accent3">
                  <a:lumMod val="60000"/>
                  <a:lumOff val="40000"/>
                </a:schemeClr>
              </a:gs>
              <a:gs pos="100000">
                <a:srgbClr val="7030A0"/>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HIKMAH DAN RAHSIA IBADAH</a:t>
            </a:r>
          </a:p>
        </p:txBody>
      </p:sp>
    </p:spTree>
    <p:extLst>
      <p:ext uri="{BB962C8B-B14F-4D97-AF65-F5344CB8AC3E}">
        <p14:creationId xmlns:p14="http://schemas.microsoft.com/office/powerpoint/2010/main" val="3557393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D61B73A6-1E49-7E57-04F4-65B6E7D85B7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16D3E59-A96B-1274-1FC8-C347C75884D2}"/>
              </a:ext>
            </a:extLst>
          </p:cNvPr>
          <p:cNvSpPr/>
          <p:nvPr/>
        </p:nvSpPr>
        <p:spPr>
          <a:xfrm>
            <a:off x="247650" y="304800"/>
            <a:ext cx="8648700" cy="65532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Ia mendidik umat agar sentiasa memiliki akhlak mulia, termasuklah berbicara dengan perkataan yang baik sahaja. Terserlah dalam ibadah yang kelima ini kebersamaan, rasa kesatuan, kasih mengasih dan saling mengenali antara pelbagai etnik dan bangsa. </a:t>
            </a:r>
            <a:endPar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64986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6B57563-8E15-241A-9890-B89959D399AC}"/>
              </a:ext>
            </a:extLst>
          </p:cNvPr>
          <p:cNvSpPr/>
          <p:nvPr/>
        </p:nvSpPr>
        <p:spPr>
          <a:xfrm>
            <a:off x="247648" y="1143000"/>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Mimbar mengajak semua jemaah untuk terus memantapkan ketaqwaaan diri kepada </a:t>
            </a:r>
            <a:r>
              <a:rPr lang="sv-SE" sz="3200" dirty="0" smtClean="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Allah </a:t>
            </a:r>
            <a:r>
              <a:rPr lang="sv-SE" sz="32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swt dengan sebenarnya, dan ketahuilah bahawa rahsia di sebalik ibadah adalah untuk membawa diri dan jiwa seseorang ke jalan kebahagiaan hakiki yang diredhai </a:t>
            </a:r>
            <a:r>
              <a:rPr lang="sv-SE" sz="3200" dirty="0" smtClean="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Allah</a:t>
            </a:r>
            <a:r>
              <a:rPr lang="sv-SE" sz="36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 </a:t>
            </a:r>
            <a:endParaRPr lang="sv-SE" sz="3600" dirty="0">
              <a:ln>
                <a:solidFill>
                  <a:schemeClr val="bg1"/>
                </a:solidFill>
              </a:ln>
              <a:solidFill>
                <a:schemeClr val="tx2">
                  <a:lumMod val="75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A6DB9FCD-9A9B-99A3-6224-834BF3809C46}"/>
              </a:ext>
            </a:extLst>
          </p:cNvPr>
          <p:cNvSpPr/>
          <p:nvPr/>
        </p:nvSpPr>
        <p:spPr>
          <a:xfrm>
            <a:off x="304800" y="132229"/>
            <a:ext cx="8458200" cy="914400"/>
          </a:xfrm>
          <a:prstGeom prst="snip2DiagRect">
            <a:avLst>
              <a:gd name="adj1" fmla="val 50000"/>
              <a:gd name="adj2" fmla="val 50000"/>
            </a:avLst>
          </a:prstGeom>
          <a:solidFill>
            <a:schemeClr val="accent2">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SERUAN MIMBAR</a:t>
            </a:r>
          </a:p>
        </p:txBody>
      </p:sp>
    </p:spTree>
    <p:extLst>
      <p:ext uri="{BB962C8B-B14F-4D97-AF65-F5344CB8AC3E}">
        <p14:creationId xmlns:p14="http://schemas.microsoft.com/office/powerpoint/2010/main" val="3627076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52400"/>
            <a:ext cx="8077199" cy="770365"/>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257101" y="214416"/>
            <a:ext cx="4629794"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dirty="0">
                <a:ln w="0"/>
                <a:solidFill>
                  <a:schemeClr val="accent4"/>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أعُوذُ بِاللهِ مِنَ الشَّيْطَانِ الرَّجِيمِ</a:t>
            </a:r>
            <a:endParaRPr lang="en-US" sz="3600" dirty="0">
              <a:ln w="0"/>
              <a:solidFill>
                <a:schemeClr val="accent4"/>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EE9C395F-AD33-A0D9-E40D-21B3849E2582}"/>
              </a:ext>
            </a:extLst>
          </p:cNvPr>
          <p:cNvPicPr>
            <a:picLocks noChangeAspect="1"/>
          </p:cNvPicPr>
          <p:nvPr/>
        </p:nvPicPr>
        <p:blipFill>
          <a:blip r:embed="rId3"/>
          <a:stretch>
            <a:fillRect/>
          </a:stretch>
        </p:blipFill>
        <p:spPr>
          <a:xfrm>
            <a:off x="76200" y="1447800"/>
            <a:ext cx="8991600" cy="1383030"/>
          </a:xfrm>
          <a:prstGeom prst="rect">
            <a:avLst/>
          </a:prstGeom>
        </p:spPr>
      </p:pic>
      <p:sp>
        <p:nvSpPr>
          <p:cNvPr id="5" name="Rectangle 4">
            <a:extLst>
              <a:ext uri="{FF2B5EF4-FFF2-40B4-BE49-F238E27FC236}">
                <a16:creationId xmlns:a16="http://schemas.microsoft.com/office/drawing/2014/main" xmlns="" id="{BF7661B2-8258-2DF9-118F-7CC2883FCDCE}"/>
              </a:ext>
            </a:extLst>
          </p:cNvPr>
          <p:cNvSpPr/>
          <p:nvPr/>
        </p:nvSpPr>
        <p:spPr>
          <a:xfrm>
            <a:off x="381000" y="2743200"/>
            <a:ext cx="8534400" cy="3231654"/>
          </a:xfrm>
          <a:prstGeom prst="rect">
            <a:avLst/>
          </a:prstGeom>
        </p:spPr>
        <p:txBody>
          <a:bodyPr wrap="square">
            <a:spAutoFit/>
          </a:bodyPr>
          <a:lstStyle/>
          <a:p>
            <a:pPr algn="just">
              <a:spcAft>
                <a:spcPts val="800"/>
              </a:spcAft>
            </a:pPr>
            <a:r>
              <a:rPr lang="en-US" sz="3200" b="1" dirty="0" err="1">
                <a:ea typeface="Calibri" panose="020F0502020204030204" pitchFamily="34" charset="0"/>
                <a:cs typeface="Arial" panose="020B0604020202020204" pitchFamily="34" charset="0"/>
              </a:rPr>
              <a:t>Maksudnya</a:t>
            </a:r>
            <a:r>
              <a:rPr lang="en-US" sz="3200" b="1" dirty="0">
                <a:ea typeface="Calibri" panose="020F0502020204030204" pitchFamily="34" charset="0"/>
                <a:cs typeface="Arial" panose="020B0604020202020204" pitchFamily="34" charset="0"/>
              </a:rPr>
              <a:t> :</a:t>
            </a:r>
          </a:p>
          <a:p>
            <a:pPr algn="just">
              <a:spcAft>
                <a:spcPts val="800"/>
              </a:spcAft>
            </a:pPr>
            <a:endParaRPr lang="en-US" sz="3200" b="1" dirty="0">
              <a:ea typeface="Calibri" panose="020F0502020204030204" pitchFamily="34" charset="0"/>
              <a:cs typeface="Arial" panose="020B0604020202020204" pitchFamily="34" charset="0"/>
            </a:endParaRPr>
          </a:p>
          <a:p>
            <a:pPr algn="just">
              <a:spcAft>
                <a:spcPts val="800"/>
              </a:spcAft>
            </a:pPr>
            <a:r>
              <a:rPr lang="en-US" sz="3200" b="1" dirty="0">
                <a:solidFill>
                  <a:srgbClr val="C00000"/>
                </a:solidFill>
                <a:ea typeface="Calibri" panose="020F0502020204030204" pitchFamily="34" charset="0"/>
                <a:cs typeface="Arial" panose="020B0604020202020204" pitchFamily="34" charset="0"/>
              </a:rPr>
              <a:t>Dan Aku </a:t>
            </a:r>
            <a:r>
              <a:rPr lang="en-US" sz="3200" b="1" dirty="0" err="1">
                <a:solidFill>
                  <a:srgbClr val="C00000"/>
                </a:solidFill>
                <a:ea typeface="Calibri" panose="020F0502020204030204" pitchFamily="34" charset="0"/>
                <a:cs typeface="Arial" panose="020B0604020202020204" pitchFamily="34" charset="0"/>
              </a:rPr>
              <a:t>tidak</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menciptakan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jin</a:t>
            </a:r>
            <a:r>
              <a:rPr lang="en-US" sz="3200" b="1" dirty="0">
                <a:solidFill>
                  <a:srgbClr val="C00000"/>
                </a:solidFill>
                <a:ea typeface="Calibri" panose="020F0502020204030204" pitchFamily="34" charset="0"/>
                <a:cs typeface="Arial" panose="020B0604020202020204" pitchFamily="34" charset="0"/>
              </a:rPr>
              <a:t> dan </a:t>
            </a:r>
            <a:r>
              <a:rPr lang="en-US" sz="3200" b="1" dirty="0" err="1">
                <a:solidFill>
                  <a:srgbClr val="C00000"/>
                </a:solidFill>
                <a:ea typeface="Calibri" panose="020F0502020204030204" pitchFamily="34" charset="0"/>
                <a:cs typeface="Arial" panose="020B0604020202020204" pitchFamily="34" charset="0"/>
              </a:rPr>
              <a:t>manusia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melainkan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untuk</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mereka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menyembah</a:t>
            </a:r>
            <a:r>
              <a:rPr lang="en-US" sz="3200" b="1" dirty="0">
                <a:solidFill>
                  <a:srgbClr val="C00000"/>
                </a:solidFill>
                <a:ea typeface="Calibri" panose="020F0502020204030204" pitchFamily="34" charset="0"/>
                <a:cs typeface="Arial" panose="020B0604020202020204" pitchFamily="34" charset="0"/>
              </a:rPr>
              <a:t>-Ku..</a:t>
            </a:r>
            <a:r>
              <a:rPr lang="en-US" sz="2800" b="1" dirty="0">
                <a:solidFill>
                  <a:srgbClr val="C00000"/>
                </a:solidFill>
                <a:ea typeface="Calibri" panose="020F0502020204030204" pitchFamily="34" charset="0"/>
                <a:cs typeface="Arial" panose="020B0604020202020204" pitchFamily="34" charset="0"/>
              </a:rPr>
              <a:t>			      </a:t>
            </a:r>
          </a:p>
          <a:p>
            <a:pPr algn="just">
              <a:spcAft>
                <a:spcPts val="800"/>
              </a:spcAft>
            </a:pPr>
            <a:r>
              <a:rPr lang="en-US" sz="2800" b="1" dirty="0">
                <a:solidFill>
                  <a:srgbClr val="C00000"/>
                </a:solidFill>
                <a:ea typeface="Calibri" panose="020F0502020204030204" pitchFamily="34" charset="0"/>
                <a:cs typeface="Arial" panose="020B0604020202020204" pitchFamily="34" charset="0"/>
              </a:rPr>
              <a:t>				      </a:t>
            </a:r>
            <a:r>
              <a:rPr lang="en-US" sz="2400" b="1" dirty="0">
                <a:ea typeface="Calibri" panose="020F0502020204030204" pitchFamily="34" charset="0"/>
                <a:cs typeface="Arial" panose="020B0604020202020204" pitchFamily="34" charset="0"/>
              </a:rPr>
              <a:t>(</a:t>
            </a:r>
            <a:r>
              <a:rPr lang="ms-MY" sz="2400" b="1" dirty="0">
                <a:solidFill>
                  <a:srgbClr val="191E1E"/>
                </a:solidFill>
                <a:effectLst/>
                <a:latin typeface="Arial" panose="020B0604020202020204" pitchFamily="34" charset="0"/>
                <a:ea typeface="Times New Roman" panose="02020603050405020304" pitchFamily="18" charset="0"/>
              </a:rPr>
              <a:t>Surah </a:t>
            </a:r>
            <a:r>
              <a:rPr lang="ms-MY" sz="2400" b="1" dirty="0">
                <a:solidFill>
                  <a:srgbClr val="191E1E"/>
                </a:solidFill>
                <a:latin typeface="Arial" panose="020B0604020202020204" pitchFamily="34" charset="0"/>
                <a:ea typeface="Times New Roman" panose="02020603050405020304" pitchFamily="18" charset="0"/>
              </a:rPr>
              <a:t>az-Zariyat</a:t>
            </a:r>
            <a:r>
              <a:rPr lang="ms-MY" sz="2400" b="1" dirty="0">
                <a:solidFill>
                  <a:srgbClr val="191E1E"/>
                </a:solidFill>
                <a:effectLst/>
                <a:latin typeface="Arial" panose="020B0604020202020204" pitchFamily="34" charset="0"/>
                <a:ea typeface="Times New Roman" panose="02020603050405020304" pitchFamily="18" charset="0"/>
              </a:rPr>
              <a:t>, Ayat: </a:t>
            </a:r>
            <a:r>
              <a:rPr lang="ms-MY" sz="2400" b="1" dirty="0">
                <a:solidFill>
                  <a:srgbClr val="191E1E"/>
                </a:solidFill>
                <a:latin typeface="Arial" panose="020B0604020202020204" pitchFamily="34" charset="0"/>
                <a:ea typeface="Times New Roman" panose="02020603050405020304" pitchFamily="18" charset="0"/>
              </a:rPr>
              <a:t>56</a:t>
            </a:r>
            <a:r>
              <a:rPr lang="en-US" sz="2400" b="1" dirty="0">
                <a:ea typeface="Calibri" panose="020F050202020403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0000"/>
            </a:schemeClr>
          </a:solidFill>
        </p:spPr>
        <p:txBody>
          <a:bodyPr wrap="square">
            <a:prstTxWarp prst="textPlain">
              <a:avLst/>
            </a:prstTxWarp>
            <a:spAutoFit/>
          </a:bodyPr>
          <a:lstStyle/>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الْعَظِيْمِ</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وَنَفَعَنِي</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a:t>
            </a:r>
            <a:r>
              <a:rPr lang="ar-SA"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إِ</a:t>
            </a:r>
            <a:r>
              <a:rPr lang="en-US" sz="4000" b="1" dirty="0" err="1"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يَّاكُمْ</a:t>
            </a:r>
            <a:r>
              <a:rPr lang="en-US"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بِمَا</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فِيْهِ</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مِنَ</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الآيَاتِ</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وَالذِّكْرِ</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الْحَكِيْمِ</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مِنِّي وَمِنْكُمْ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تِلاوَتَهُ</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ar-SA"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إِنّ</a:t>
            </a:r>
            <a:r>
              <a:rPr lang="en-US" sz="4000" b="1" dirty="0" err="1"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َهُ</a:t>
            </a:r>
            <a:r>
              <a:rPr lang="en-US"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هُوَ السَّمِيْعُ الْعَلِيْمُ.</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قَوْلِي</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هٰذ</a:t>
            </a:r>
            <a:r>
              <a:rPr lang="ar-SA"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r>
              <a:rPr lang="en-US"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 </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وَأَسْتَغْفِرُ اللهَ الْعَظِيْمَ لِيْ وَلَكُمْ</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فَاسْتَغْفِرُوْهُ</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إ</a:t>
            </a:r>
            <a:r>
              <a:rPr lang="ar-SA"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r>
              <a:rPr lang="en-US" sz="4000" b="1" dirty="0" err="1"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نَّهُ</a:t>
            </a:r>
            <a:r>
              <a:rPr lang="en-US"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هُوَ الْغَفُوْرُ الرَّحِيْمُ</a:t>
            </a:r>
            <a:r>
              <a:rPr lang="en-US" sz="4000" b="1" dirty="0">
                <a:ln w="0"/>
                <a:solidFill>
                  <a:schemeClr val="accent6">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لِطَاعَتِكَ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يَقُولُ: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أَستَغْفِرُ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الْعَظِيمَ</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smtClean="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a:t>
            </a:r>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22FB16-1D2A-4981-7EBE-BBCAF4347FE4}"/>
              </a:ext>
            </a:extLst>
          </p:cNvPr>
          <p:cNvPicPr>
            <a:picLocks noChangeAspect="1"/>
          </p:cNvPicPr>
          <p:nvPr/>
        </p:nvPicPr>
        <p:blipFill>
          <a:blip r:embed="rId2"/>
          <a:stretch>
            <a:fillRect/>
          </a:stretch>
        </p:blipFill>
        <p:spPr>
          <a:xfrm>
            <a:off x="0" y="0"/>
            <a:ext cx="9144000" cy="6857999"/>
          </a:xfrm>
          <a:prstGeom prst="rect">
            <a:avLst/>
          </a:prstGeom>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228600" y="4876800"/>
            <a:ext cx="8686800" cy="1341438"/>
          </a:xfrm>
          <a:prstGeom prst="rect">
            <a:avLst/>
          </a:prstGeom>
          <a:solidFill>
            <a:srgbClr val="FF9393"/>
          </a:solidFill>
          <a:ln w="9525">
            <a:noFill/>
            <a:miter lim="800000"/>
            <a:headEnd/>
            <a:tailEnd/>
          </a:ln>
          <a:effectLst>
            <a:glow rad="127000">
              <a:schemeClr val="tx1">
                <a:alpha val="40000"/>
              </a:schemeClr>
            </a:glow>
          </a:effectLst>
        </p:spPr>
      </p:pic>
      <p:pic>
        <p:nvPicPr>
          <p:cNvPr id="6" name="Picture 5">
            <a:extLst>
              <a:ext uri="{FF2B5EF4-FFF2-40B4-BE49-F238E27FC236}">
                <a16:creationId xmlns:a16="http://schemas.microsoft.com/office/drawing/2014/main" xmlns="" id="{F1BCC0BD-150A-CC8D-E13B-E7F10E7BC098}"/>
              </a:ext>
            </a:extLst>
          </p:cNvPr>
          <p:cNvPicPr>
            <a:picLocks noChangeAspect="1"/>
          </p:cNvPicPr>
          <p:nvPr/>
        </p:nvPicPr>
        <p:blipFill>
          <a:blip r:embed="rId4"/>
          <a:stretch>
            <a:fillRect/>
          </a:stretch>
        </p:blipFill>
        <p:spPr>
          <a:xfrm>
            <a:off x="1905000" y="1409700"/>
            <a:ext cx="5410200" cy="6934200"/>
          </a:xfrm>
          <a:prstGeom prst="rect">
            <a:avLst/>
          </a:prstGeom>
          <a:effectLst>
            <a:outerShdw blurRad="152400" dist="317500" dir="5400000" sx="90000" sy="-19000" rotWithShape="0">
              <a:prstClr val="black">
                <a:alpha val="15000"/>
              </a:prstClr>
            </a:outerShdw>
            <a:reflection stA="76000" endPos="46000" dir="5400000" sy="-100000" algn="bl" rotWithShape="0"/>
          </a:effectLst>
          <a:scene3d>
            <a:camera prst="orthographicFront"/>
            <a:lightRig rig="threePt" dir="t"/>
          </a:scene3d>
          <a:sp3d>
            <a:bevelT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756" y="1109460"/>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a:t>
            </a:r>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لَّا  </a:t>
            </a:r>
            <a:r>
              <a:rPr lang="ar-SA"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اِلٰهَ إِلَّا </a:t>
            </a:r>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 وَحْدَهُ </a:t>
            </a:r>
            <a:r>
              <a:rPr lang="ar-SA"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لَا </a:t>
            </a:r>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شَرِيكَ </a:t>
            </a:r>
            <a:r>
              <a:rPr lang="ar-SA"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لَهُ،</a:t>
            </a:r>
            <a:r>
              <a:rPr lang="en-MY"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a:t>
            </a:r>
            <a:r>
              <a:rPr lang="ar-SA"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a:t>
            </a:r>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سَيِّدَنَا وَنَبِيَّنَا مُحَمَّدًا عَبْدُ اللهِ وَرَسُولُهُ</a:t>
            </a:r>
            <a:endParaRPr lang="en-MY"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126756" y="3124200"/>
            <a:ext cx="8890488"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semata-mata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kami, </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Muhammad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4F9AC5-82A1-BBA5-5120-0805303E791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B04EFF08-FC52-DD26-37B2-7F82400E269D}"/>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C11BABD8-2267-5697-F067-BA20C590671D}"/>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Berbaktilah kepada Allah SWT dengan sepenuh hati. Manfaatkanlah peluang kehidupan ini dengan melakukan ketaatan untuk mendapat keredaan-Nya. Ketahuilah bahawa Allah telah menjadikan hari Jumaat sebagai penghulu segala hari yang dipenuhi dengan pelbagai kelebihan .</a:t>
            </a:r>
            <a:endParaRPr kumimoji="0" lang="fi-FI" sz="32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59CDFC43-E814-71F8-E8D3-0EF2EAD7EA2B}"/>
              </a:ext>
            </a:extLst>
          </p:cNvPr>
          <p:cNvSpPr/>
          <p:nvPr/>
        </p:nvSpPr>
        <p:spPr>
          <a:xfrm>
            <a:off x="280259" y="457200"/>
            <a:ext cx="8583482" cy="914400"/>
          </a:xfrm>
          <a:prstGeom prst="snip2DiagRect">
            <a:avLst>
              <a:gd name="adj1" fmla="val 50000"/>
              <a:gd name="adj2" fmla="val 50000"/>
            </a:avLst>
          </a:prstGeom>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743273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A9FE3997-E535-399D-1547-B5E2E269592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C8CDFEA6-E1A1-E1D3-F633-91E3C612D2BF}"/>
              </a:ext>
            </a:extLst>
          </p:cNvPr>
          <p:cNvSpPr/>
          <p:nvPr/>
        </p:nvSpPr>
        <p:spPr>
          <a:xfrm>
            <a:off x="285153" y="1676400"/>
            <a:ext cx="8573692" cy="46474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C00000"/>
                </a:solidFill>
                <a:effectLst/>
                <a:uLnTx/>
                <a:uFillTx/>
                <a:latin typeface="Calibri"/>
                <a:ea typeface="+mn-ea"/>
                <a:cs typeface="+mn-cs"/>
              </a:rPr>
              <a:t>”Sebaik-baik hari ialah hari Jumaat. Padanya dijadikan Nabi Adam. Padanya dimasukkan baginda ke syurga dan padanya juga dikeluarkan daripada syurga, dan tidak berlaku Kiamat melainkan pada hari Jumaat.”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MY" sz="2800" b="1" dirty="0">
              <a:solidFill>
                <a:srgbClr val="C0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002060"/>
                </a:solidFill>
                <a:effectLst/>
                <a:uLnTx/>
                <a:uFillTx/>
                <a:latin typeface="Calibri"/>
                <a:ea typeface="+mn-ea"/>
                <a:cs typeface="+mn-cs"/>
              </a:rPr>
              <a:t>(Hadis Riwayat Muslim)</a:t>
            </a:r>
          </a:p>
        </p:txBody>
      </p:sp>
      <p:sp>
        <p:nvSpPr>
          <p:cNvPr id="2" name="Snip Diagonal Corner Rectangle 7">
            <a:extLst>
              <a:ext uri="{FF2B5EF4-FFF2-40B4-BE49-F238E27FC236}">
                <a16:creationId xmlns:a16="http://schemas.microsoft.com/office/drawing/2014/main" xmlns="" id="{758F75C7-F2E0-B3D6-47C7-31F895982416}"/>
              </a:ext>
            </a:extLst>
          </p:cNvPr>
          <p:cNvSpPr/>
          <p:nvPr/>
        </p:nvSpPr>
        <p:spPr>
          <a:xfrm>
            <a:off x="417908" y="207105"/>
            <a:ext cx="8308183" cy="871008"/>
          </a:xfrm>
          <a:prstGeom prst="snip2DiagRect">
            <a:avLst>
              <a:gd name="adj1" fmla="val 50000"/>
              <a:gd name="adj2" fmla="val 50000"/>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yang bermaksud :</a:t>
            </a:r>
          </a:p>
        </p:txBody>
      </p:sp>
    </p:spTree>
    <p:extLst>
      <p:ext uri="{BB962C8B-B14F-4D97-AF65-F5344CB8AC3E}">
        <p14:creationId xmlns:p14="http://schemas.microsoft.com/office/powerpoint/2010/main" val="3732473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8D352C-04C1-3BE3-A832-C58B51AB71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FD69A846-538E-CD79-049D-C053097AAFF8}"/>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4D0CA0FC-7B83-CF36-D294-EE852EF47EE9}"/>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Maka bersempena dengan hari yang mulia ini, sayugialah kita umat Islam mengambil peluang melakukan amal kebaikan seperti berniat iktikaf ketika berada dalam masjid, mengambil pengajaran daripada kandungan khutbah Jumaat, berzikir serta menunaikan solat Jumaat dengan tertib dan khusyuk.</a:t>
            </a:r>
            <a:endParaRPr kumimoji="0" lang="fi-FI" sz="32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AA46A5C7-8FD7-6A2D-BCE5-1B420DC0D43C}"/>
              </a:ext>
            </a:extLst>
          </p:cNvPr>
          <p:cNvSpPr/>
          <p:nvPr/>
        </p:nvSpPr>
        <p:spPr>
          <a:xfrm>
            <a:off x="280259" y="457200"/>
            <a:ext cx="8583482" cy="914400"/>
          </a:xfrm>
          <a:prstGeom prst="snip2DiagRect">
            <a:avLst>
              <a:gd name="adj1" fmla="val 50000"/>
              <a:gd name="adj2" fmla="val 50000"/>
            </a:avLst>
          </a:prstGeom>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370730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A5C90F-E396-DD87-F00B-F4A2F7E42B2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8328837-D680-F3ED-BBB1-C2D7CC1B16DD}"/>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131803CF-2E13-378F-0897-AB0DF5AD8801}"/>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Janganlah melakukan perkara yang boleh mengganggu jemaah lain sepanjang berada di masjid, kerana perbuatan tersebut dilarang dalam Islam.</a:t>
            </a:r>
            <a:endParaRPr kumimoji="0" lang="fi-FI" sz="36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CC973053-8C56-81AD-3226-3069BA11AD16}"/>
              </a:ext>
            </a:extLst>
          </p:cNvPr>
          <p:cNvSpPr/>
          <p:nvPr/>
        </p:nvSpPr>
        <p:spPr>
          <a:xfrm>
            <a:off x="280259" y="457200"/>
            <a:ext cx="8583482" cy="914400"/>
          </a:xfrm>
          <a:prstGeom prst="snip2DiagRect">
            <a:avLst>
              <a:gd name="adj1" fmla="val 50000"/>
              <a:gd name="adj2" fmla="val 50000"/>
            </a:avLst>
          </a:prstGeom>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1949654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996782"/>
            <a:ext cx="90678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سَيِّدِنَا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محمد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مُحَمَّدٍ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وَصَحْبِهِ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وَسَلِّمْ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تَسْلِيمًا كَثِيرًا وَالتَّابِعِينَ لَهُمْ بِإِحْسَانٍ إِلَى يَوْمِ الدِّينِ</a:t>
            </a:r>
          </a:p>
        </p:txBody>
      </p:sp>
      <p:sp>
        <p:nvSpPr>
          <p:cNvPr id="4" name="TextBox 3"/>
          <p:cNvSpPr txBox="1"/>
          <p:nvPr/>
        </p:nvSpPr>
        <p:spPr>
          <a:xfrm>
            <a:off x="221485" y="3296158"/>
            <a:ext cx="8701030"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limpahkanlah rahmat kepada junjungan kami Muhammad, keluarganya, para sahabatnya, dan limpahkanlah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sebanyak-banyak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kepada mereka, dan orang-orang yang mengikuti mereka dengan kebaikan hingga hari kiamat.</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FB3250-C532-9FB9-9C13-4AC61275F28B}"/>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اغْفِرْ </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لْمُؤْمِنِيْنَ وَالْمُؤْمِنَاتِ، وَالمُسْلِمِيْنَ وَالْمُسْلِمَاتِ الأَحْيَاءِ مِنْهُمْ وَالأَمْوَات</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a:t>
            </a:r>
            <a:r>
              <a:rPr kumimoji="0" lang="ar-EG"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 </a:t>
            </a:r>
            <a:endParaRPr kumimoji="0" lang="ar-SA"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إِنَّكَ سَمِيْعٌ قَرِيْبٌ مُجِيْبُ الدَّعَوَات. </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ادْفَعْ عَنَّا الْبَلاءَ وَالْوَبَاءَ وَالْفَحْشَاءَ</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 مَا لا يَصْرِفُهُ غَيْرُكَ</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02EC8E-DA34-9B66-F835-5F00797A447F}"/>
              </a:ext>
            </a:extLst>
          </p:cNvPr>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إِنَّا نَعُوذُ بِكَ مِنَ البَرَصِ وَالْجُنُونِ وَالْجُذَامِ وَمِن سَيِّئِ الأَسْقَامِ. </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اشْفِ مَرْضَانَا وَارْحَمْ مَّوْتَانَا، وَالْطُفْ بِنَا فِيمَا نَزَلَ بِنَا</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20D855-E733-0EA8-56D5-9B7DA673ABE5}"/>
              </a:ext>
            </a:extLst>
          </p:cNvPr>
          <p:cNvPicPr>
            <a:picLocks noChangeAspect="1"/>
          </p:cNvPicPr>
          <p:nvPr/>
        </p:nvPicPr>
        <p:blipFill>
          <a:blip r:embed="rId2"/>
          <a:stretch>
            <a:fillRect/>
          </a:stretch>
        </p:blipFill>
        <p:spPr>
          <a:xfrm>
            <a:off x="-1" y="11431"/>
            <a:ext cx="9144001" cy="6835140"/>
          </a:xfrm>
          <a:prstGeom prst="rect">
            <a:avLst/>
          </a:prstGeom>
        </p:spPr>
      </p:pic>
      <p:sp>
        <p:nvSpPr>
          <p:cNvPr id="4" name="Rectangle 3"/>
          <p:cNvSpPr/>
          <p:nvPr/>
        </p:nvSpPr>
        <p:spPr>
          <a:xfrm>
            <a:off x="472044" y="997565"/>
            <a:ext cx="8199911" cy="5755422"/>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600" b="1" dirty="0">
                <a:solidFill>
                  <a:srgbClr val="FF0000"/>
                </a:solidFill>
              </a:rPr>
              <a:t>Ya ALLAH</a:t>
            </a:r>
            <a:r>
              <a:rPr lang="ms-MY" sz="3200" b="1" dirty="0">
                <a:solidFill>
                  <a:srgbClr val="FF0000"/>
                </a:solidFill>
              </a:rPr>
              <a:t>,</a:t>
            </a:r>
          </a:p>
          <a:p>
            <a:pPr algn="just"/>
            <a:endParaRPr lang="ms-MY" sz="800" b="1" dirty="0">
              <a:solidFill>
                <a:srgbClr val="FF0000"/>
              </a:solidFill>
            </a:endParaRPr>
          </a:p>
          <a:p>
            <a:pPr algn="just"/>
            <a:r>
              <a:rPr lang="ms-MY" sz="36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6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EEC5296-982D-AD50-0B11-38E03FB33909}"/>
              </a:ext>
            </a:extLst>
          </p:cNvPr>
          <p:cNvPicPr>
            <a:picLocks noChangeAspect="1"/>
          </p:cNvPicPr>
          <p:nvPr/>
        </p:nvPicPr>
        <p:blipFill>
          <a:blip r:embed="rId2"/>
          <a:stretch>
            <a:fillRect/>
          </a:stretch>
        </p:blipFill>
        <p:spPr>
          <a:xfrm>
            <a:off x="0" y="11430"/>
            <a:ext cx="9144000" cy="6835140"/>
          </a:xfrm>
          <a:prstGeom prst="rect">
            <a:avLst/>
          </a:prstGeom>
        </p:spPr>
      </p:pic>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FF0000"/>
                </a:solidFill>
                <a:effectLst/>
                <a:uLnTx/>
                <a:uFillTx/>
                <a:latin typeface="Calibri"/>
                <a:ea typeface="+mn-ea"/>
                <a:cs typeface="+mn-cs"/>
              </a:rPr>
              <a:t>Ya A</a:t>
            </a:r>
            <a:r>
              <a:rPr lang="ms-MY" sz="3200" b="1" dirty="0">
                <a:solidFill>
                  <a:srgbClr val="FF0000"/>
                </a:solidFill>
                <a:latin typeface="Calibri"/>
              </a:rPr>
              <a:t>LLAH</a:t>
            </a:r>
            <a:r>
              <a:rPr kumimoji="0" lang="ms-MY" sz="32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C0504D">
                    <a:lumMod val="50000"/>
                  </a:srgbClr>
                </a:solidFill>
                <a:effectLst/>
                <a:uLnTx/>
                <a:uFillTx/>
                <a:latin typeface="Calibri"/>
                <a:ea typeface="+mn-ea"/>
                <a:cs typeface="+mn-cs"/>
              </a:rPr>
              <a:t>Anugerahkan pertolongan dan bantuanMu untuk saudara kami di Palestin. Berikanlah ketabahan dan kekuatan kepada mereka dalam menghadapi kekejaman rejim zionis. Peliharakanlah bumi Baitul Maqdis dan seluruh saudara kami di sana.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2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prstClr val="black"/>
                </a:solidFill>
                <a:effectLst/>
                <a:uLnTx/>
                <a:uFillTx/>
                <a:latin typeface="Calibri"/>
                <a:ea typeface="+mn-ea"/>
                <a:cs typeface="+mn-cs"/>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Calibri"/>
                <a:ea typeface="+mn-ea"/>
                <a:cs typeface="+mn-cs"/>
              </a:rPr>
              <a:t>DOA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5AA8E8-91ED-1337-CDC8-84C16D0CBDA8}"/>
              </a:ext>
            </a:extLst>
          </p:cNvPr>
          <p:cNvPicPr>
            <a:picLocks noChangeAspect="1"/>
          </p:cNvPicPr>
          <p:nvPr/>
        </p:nvPicPr>
        <p:blipFill>
          <a:blip r:embed="rId2"/>
          <a:stretch>
            <a:fillRect/>
          </a:stretch>
        </p:blipFill>
        <p:spPr>
          <a:xfrm>
            <a:off x="0" y="0"/>
            <a:ext cx="9144000" cy="6857999"/>
          </a:xfrm>
          <a:prstGeom prst="rect">
            <a:avLst/>
          </a:prstGeom>
        </p:spPr>
      </p:pic>
      <p:sp>
        <p:nvSpPr>
          <p:cNvPr id="2" name="Rectangle 1"/>
          <p:cNvSpPr>
            <a:spLocks noChangeArrowheads="1"/>
          </p:cNvSpPr>
          <p:nvPr/>
        </p:nvSpPr>
        <p:spPr bwMode="auto">
          <a:xfrm>
            <a:off x="457200" y="457200"/>
            <a:ext cx="8382000" cy="5976664"/>
          </a:xfrm>
          <a:prstGeom prst="rect">
            <a:avLst/>
          </a:prstGeom>
          <a:solidFill>
            <a:schemeClr val="tx2">
              <a:lumMod val="75000"/>
            </a:schemeClr>
          </a:soli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0578" y="1295400"/>
            <a:ext cx="7942843" cy="1862048"/>
          </a:xfrm>
          <a:prstGeom prst="rect">
            <a:avLst/>
          </a:prstGeom>
          <a:solidFill>
            <a:schemeClr val="accent3">
              <a:lumMod val="50000"/>
              <a:alpha val="51000"/>
            </a:scheme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73684" y="3582293"/>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rgbClr val="00B0F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5E921F-7C2D-4AD7-B745-7743813C9A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65E72EA-84F5-2910-026B-8E63904FCC1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350673-68D4-B011-66FC-DB1E75CEADBE}"/>
              </a:ext>
            </a:extLst>
          </p:cNvPr>
          <p:cNvPicPr>
            <a:picLocks noChangeAspect="1"/>
          </p:cNvPicPr>
          <p:nvPr/>
        </p:nvPicPr>
        <p:blipFill>
          <a:blip r:embed="rId2"/>
          <a:stretch>
            <a:fillRect/>
          </a:stretch>
        </p:blipFill>
        <p:spPr>
          <a:xfrm>
            <a:off x="0" y="0"/>
            <a:ext cx="9143999" cy="6857999"/>
          </a:xfrm>
          <a:prstGeom prst="rect">
            <a:avLst/>
          </a:prstGeom>
        </p:spPr>
      </p:pic>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22 SYAABAN 1446H / 21 FEBRUARI 2025</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0" y="387230"/>
            <a:ext cx="8839200" cy="19389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u="sng" dirty="0">
                <a:ln w="9525">
                  <a:solidFill>
                    <a:schemeClr val="bg1"/>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000" b="1" u="sng" dirty="0">
                <a:ln w="9525">
                  <a:solidFill>
                    <a:schemeClr val="bg1"/>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000" b="1" u="sng" dirty="0">
                <a:ln w="9525">
                  <a:solidFill>
                    <a:schemeClr val="bg1"/>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000" b="1" u="sng" dirty="0">
              <a:ln w="9525">
                <a:solidFill>
                  <a:schemeClr val="bg1"/>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5" name="Rectangle 4">
            <a:extLst>
              <a:ext uri="{FF2B5EF4-FFF2-40B4-BE49-F238E27FC236}">
                <a16:creationId xmlns:a16="http://schemas.microsoft.com/office/drawing/2014/main" xmlns="" id="{9190CE06-9893-0C98-9F0E-283F0E0F4D98}"/>
              </a:ext>
            </a:extLst>
          </p:cNvPr>
          <p:cNvSpPr/>
          <p:nvPr/>
        </p:nvSpPr>
        <p:spPr>
          <a:xfrm>
            <a:off x="704850" y="3276600"/>
            <a:ext cx="7734300" cy="2622951"/>
          </a:xfrm>
          <a:prstGeom prst="rect">
            <a:avLst/>
          </a:prstGeom>
        </p:spPr>
        <p:txBody>
          <a:bodyPr wrap="square">
            <a:noAutofit/>
          </a:bodyPr>
          <a:lstStyle/>
          <a:p>
            <a:pPr algn="ctr"/>
            <a:r>
              <a:rPr lang="fi-FI" sz="6000" b="1" dirty="0">
                <a:ln w="13462">
                  <a:solidFill>
                    <a:schemeClr val="tx2"/>
                  </a:solidFill>
                  <a:prstDash val="solid"/>
                </a:ln>
                <a:solidFill>
                  <a:schemeClr val="bg1">
                    <a:lumMod val="95000"/>
                  </a:schemeClr>
                </a:solidFill>
                <a:effectLst>
                  <a:outerShdw dist="38100" dir="2700000" algn="bl" rotWithShape="0">
                    <a:schemeClr val="accent5"/>
                  </a:outerShdw>
                </a:effectLst>
                <a:latin typeface="Arial Black" panose="020B0A04020102020204" pitchFamily="34" charset="0"/>
              </a:rPr>
              <a:t>RAHSIA IBADAH </a:t>
            </a:r>
          </a:p>
          <a:p>
            <a:pPr algn="ctr"/>
            <a:r>
              <a:rPr lang="fi-FI" sz="6000" b="1" dirty="0">
                <a:ln w="13462">
                  <a:solidFill>
                    <a:schemeClr val="tx2"/>
                  </a:solidFill>
                  <a:prstDash val="solid"/>
                </a:ln>
                <a:solidFill>
                  <a:schemeClr val="bg1">
                    <a:lumMod val="95000"/>
                  </a:schemeClr>
                </a:solidFill>
                <a:effectLst>
                  <a:outerShdw dist="38100" dir="2700000" algn="bl" rotWithShape="0">
                    <a:schemeClr val="accent5"/>
                  </a:outerShdw>
                </a:effectLst>
                <a:latin typeface="Arial Black" panose="020B0A04020102020204" pitchFamily="34" charset="0"/>
              </a:rPr>
              <a:t>DALAM ISLAM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FD84CAF0-D9C1-70FF-1D2A-30D4CC7BB683}"/>
              </a:ext>
            </a:extLst>
          </p:cNvPr>
          <p:cNvSpPr/>
          <p:nvPr/>
        </p:nvSpPr>
        <p:spPr>
          <a:xfrm>
            <a:off x="247650"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Pengabdian diri kepada Allah, iaitu ibadat, merupakan tanggungjawab setiap hamba kepada penciptanya dan ibadat itu adalah milik Allah swt sahaja.. </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846A840B-2B3C-CC59-605C-A638679E2C37}"/>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FA1CD700-58DD-4B9C-135C-E89868AC7AE1}"/>
              </a:ext>
            </a:extLst>
          </p:cNvPr>
          <p:cNvSpPr/>
          <p:nvPr/>
        </p:nvSpPr>
        <p:spPr>
          <a:xfrm>
            <a:off x="417908" y="207105"/>
            <a:ext cx="8308183" cy="871008"/>
          </a:xfrm>
          <a:prstGeom prst="snip2DiagRect">
            <a:avLst>
              <a:gd name="adj1" fmla="val 50000"/>
              <a:gd name="adj2" fmla="val 50000"/>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yang bermaksud :</a:t>
            </a:r>
          </a:p>
        </p:txBody>
      </p:sp>
      <p:sp>
        <p:nvSpPr>
          <p:cNvPr id="6" name="Rectangle 5">
            <a:extLst>
              <a:ext uri="{FF2B5EF4-FFF2-40B4-BE49-F238E27FC236}">
                <a16:creationId xmlns:a16="http://schemas.microsoft.com/office/drawing/2014/main" xmlns="" id="{CC4DE6EE-A9A4-049A-BF89-3837BB5A6867}"/>
              </a:ext>
            </a:extLst>
          </p:cNvPr>
          <p:cNvSpPr/>
          <p:nvPr/>
        </p:nvSpPr>
        <p:spPr>
          <a:xfrm>
            <a:off x="285154" y="1295400"/>
            <a:ext cx="8573692" cy="538609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600" b="1" dirty="0">
                <a:solidFill>
                  <a:srgbClr val="006600"/>
                </a:solidFill>
                <a:latin typeface="Calibri"/>
              </a:rPr>
              <a:t>Rasulullah SAW </a:t>
            </a:r>
            <a:r>
              <a:rPr lang="en-MY" sz="2600" b="1" dirty="0" err="1">
                <a:solidFill>
                  <a:srgbClr val="006600"/>
                </a:solidFill>
                <a:latin typeface="Calibri"/>
              </a:rPr>
              <a:t>pernah</a:t>
            </a:r>
            <a:r>
              <a:rPr lang="en-MY" sz="2600" b="1" dirty="0">
                <a:solidFill>
                  <a:srgbClr val="006600"/>
                </a:solidFill>
                <a:latin typeface="Calibri"/>
              </a:rPr>
              <a:t> </a:t>
            </a:r>
            <a:r>
              <a:rPr lang="en-MY" sz="2600" b="1" dirty="0" err="1">
                <a:solidFill>
                  <a:srgbClr val="006600"/>
                </a:solidFill>
                <a:latin typeface="Calibri"/>
              </a:rPr>
              <a:t>bertanya</a:t>
            </a:r>
            <a:r>
              <a:rPr lang="en-MY" sz="2600" b="1" dirty="0">
                <a:solidFill>
                  <a:srgbClr val="006600"/>
                </a:solidFill>
                <a:latin typeface="Calibri"/>
              </a:rPr>
              <a:t> </a:t>
            </a:r>
            <a:r>
              <a:rPr lang="en-MY" sz="2600" b="1" dirty="0" err="1">
                <a:solidFill>
                  <a:srgbClr val="006600"/>
                </a:solidFill>
                <a:latin typeface="Calibri"/>
              </a:rPr>
              <a:t>kepada</a:t>
            </a:r>
            <a:r>
              <a:rPr lang="en-MY" sz="2600" b="1" dirty="0">
                <a:solidFill>
                  <a:srgbClr val="006600"/>
                </a:solidFill>
                <a:latin typeface="Calibri"/>
              </a:rPr>
              <a:t> </a:t>
            </a:r>
            <a:r>
              <a:rPr lang="en-MY" sz="2600" b="1" dirty="0" err="1">
                <a:solidFill>
                  <a:srgbClr val="006600"/>
                </a:solidFill>
                <a:latin typeface="Calibri"/>
              </a:rPr>
              <a:t>Mu'az</a:t>
            </a:r>
            <a:r>
              <a:rPr lang="en-MY" sz="2600" b="1" dirty="0">
                <a:solidFill>
                  <a:srgbClr val="006600"/>
                </a:solidFill>
                <a:latin typeface="Calibri"/>
              </a:rPr>
              <a:t> bin Jabal RA </a:t>
            </a:r>
            <a:r>
              <a:rPr lang="en-MY" sz="2600" b="1" dirty="0">
                <a:latin typeface="Calibri"/>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C00000"/>
                </a:solidFill>
                <a:effectLst/>
                <a:uLnTx/>
                <a:uFillTx/>
                <a:latin typeface="Calibri"/>
                <a:ea typeface="+mn-ea"/>
                <a:cs typeface="+mn-cs"/>
              </a:rPr>
              <a:t>"Wahai Muaz, adakah engkau tahu apa hak Allah yang menjadi kewajipan para hambaNya?" Mu'az RA berkata, "Allah dan RasulNya sahaja yang lebih mengetahui. Rasulullah SAW bersabda: "Hak Allah yang diwajibkan ke atas para hambaNya </a:t>
            </a:r>
            <a:r>
              <a:rPr kumimoji="0" lang="sv-SE" sz="2800" b="1" i="0" u="none" strike="noStrike" kern="1200" cap="none" spc="0" normalizeH="0" baseline="0" noProof="0" dirty="0" smtClean="0">
                <a:ln>
                  <a:noFill/>
                </a:ln>
                <a:solidFill>
                  <a:srgbClr val="C00000"/>
                </a:solidFill>
                <a:effectLst/>
                <a:uLnTx/>
                <a:uFillTx/>
                <a:latin typeface="Calibri"/>
                <a:ea typeface="+mn-ea"/>
                <a:cs typeface="+mn-cs"/>
              </a:rPr>
              <a:t>adalah:  </a:t>
            </a:r>
            <a:r>
              <a:rPr kumimoji="0" lang="sv-SE" sz="2800" b="1" i="0" u="none" strike="noStrike" kern="1200" cap="none" spc="0" normalizeH="0" baseline="0" noProof="0" dirty="0">
                <a:ln>
                  <a:noFill/>
                </a:ln>
                <a:solidFill>
                  <a:srgbClr val="C00000"/>
                </a:solidFill>
                <a:effectLst/>
                <a:uLnTx/>
                <a:uFillTx/>
                <a:latin typeface="Calibri"/>
                <a:ea typeface="+mn-ea"/>
                <a:cs typeface="+mn-cs"/>
              </a:rPr>
              <a:t>mereka menyembahNya sahaja dan tidak menyekutukanNya dengan sesuatu apapun."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a:solidFill>
                  <a:srgbClr val="C00000"/>
                </a:solidFill>
                <a:latin typeface="Calibri"/>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lang="en-MY" sz="2800" b="1" dirty="0">
                <a:solidFill>
                  <a:srgbClr val="C00000"/>
                </a:solidFill>
                <a:latin typeface="Calibri"/>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(Hadis Riwayat Al Bukhari)</a:t>
            </a:r>
          </a:p>
        </p:txBody>
      </p:sp>
    </p:spTree>
    <p:extLst>
      <p:ext uri="{BB962C8B-B14F-4D97-AF65-F5344CB8AC3E}">
        <p14:creationId xmlns:p14="http://schemas.microsoft.com/office/powerpoint/2010/main" val="1349228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46AAAEC-4D28-B047-621E-BB1495171D4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055183D-B088-2B7C-B231-3EEA42041B4E}"/>
              </a:ext>
            </a:extLst>
          </p:cNvPr>
          <p:cNvSpPr/>
          <p:nvPr/>
        </p:nvSpPr>
        <p:spPr>
          <a:xfrm>
            <a:off x="247649"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Demikianlah juga perutusan utama para Nabi dan Rasul adalah untuk mengajak umat manusia supaya beribadah kepada Allah semata-mata tanpa menyekutukanNya</a:t>
            </a: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87994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5364</TotalTime>
  <Words>1610</Words>
  <Application>Microsoft Office PowerPoint</Application>
  <PresentationFormat>On-screen Show (4:3)</PresentationFormat>
  <Paragraphs>189</Paragraphs>
  <Slides>51</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51</vt:i4>
      </vt:variant>
    </vt:vector>
  </HeadingPairs>
  <TitlesOfParts>
    <vt:vector size="71"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Monotype Corsiva</vt:lpstr>
      <vt:lpstr>SymphonyUltraBlack</vt:lpstr>
      <vt:lpstr>Times New Roman</vt:lpstr>
      <vt:lpstr>Traditional Arabic</vt:lpstr>
      <vt:lpstr>Office Theme</vt:lpstr>
      <vt:lpstr>1_Office Theme</vt:lpstr>
      <vt:lpstr>2_Office Theme</vt:lpstr>
      <vt:lpstr>4_Office Theme</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2054</cp:revision>
  <dcterms:created xsi:type="dcterms:W3CDTF">2017-12-24T04:47:00Z</dcterms:created>
  <dcterms:modified xsi:type="dcterms:W3CDTF">2025-02-20T02:30:12Z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