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Lst>
  <p:notesMasterIdLst>
    <p:notesMasterId r:id="rId53"/>
  </p:notesMasterIdLst>
  <p:sldIdLst>
    <p:sldId id="898" r:id="rId6"/>
    <p:sldId id="259" r:id="rId7"/>
    <p:sldId id="260" r:id="rId8"/>
    <p:sldId id="261" r:id="rId9"/>
    <p:sldId id="262" r:id="rId10"/>
    <p:sldId id="755" r:id="rId11"/>
    <p:sldId id="1468" r:id="rId12"/>
    <p:sldId id="1508" r:id="rId13"/>
    <p:sldId id="1472" r:id="rId14"/>
    <p:sldId id="1430" r:id="rId15"/>
    <p:sldId id="1490" r:id="rId16"/>
    <p:sldId id="1470" r:id="rId17"/>
    <p:sldId id="1491" r:id="rId18"/>
    <p:sldId id="1493" r:id="rId19"/>
    <p:sldId id="1514" r:id="rId20"/>
    <p:sldId id="1513" r:id="rId21"/>
    <p:sldId id="1517" r:id="rId22"/>
    <p:sldId id="1414" r:id="rId23"/>
    <p:sldId id="1499" r:id="rId24"/>
    <p:sldId id="1501" r:id="rId25"/>
    <p:sldId id="1500" r:id="rId26"/>
    <p:sldId id="1409" r:id="rId27"/>
    <p:sldId id="407" r:id="rId28"/>
    <p:sldId id="417" r:id="rId29"/>
    <p:sldId id="281" r:id="rId30"/>
    <p:sldId id="950" r:id="rId31"/>
    <p:sldId id="276" r:id="rId32"/>
    <p:sldId id="277" r:id="rId33"/>
    <p:sldId id="278" r:id="rId34"/>
    <p:sldId id="1365" r:id="rId35"/>
    <p:sldId id="1523" r:id="rId36"/>
    <p:sldId id="1524" r:id="rId37"/>
    <p:sldId id="1505" r:id="rId38"/>
    <p:sldId id="283" r:id="rId39"/>
    <p:sldId id="284" r:id="rId40"/>
    <p:sldId id="309" r:id="rId41"/>
    <p:sldId id="310" r:id="rId42"/>
    <p:sldId id="961" r:id="rId43"/>
    <p:sldId id="962" r:id="rId44"/>
    <p:sldId id="1181" r:id="rId45"/>
    <p:sldId id="976" r:id="rId46"/>
    <p:sldId id="977" r:id="rId47"/>
    <p:sldId id="978" r:id="rId48"/>
    <p:sldId id="312" r:id="rId49"/>
    <p:sldId id="313" r:id="rId50"/>
    <p:sldId id="1289" r:id="rId51"/>
    <p:sldId id="31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262"/>
            <p14:sldId id="755"/>
            <p14:sldId id="1468"/>
            <p14:sldId id="1508"/>
            <p14:sldId id="1472"/>
            <p14:sldId id="1430"/>
            <p14:sldId id="1490"/>
            <p14:sldId id="1470"/>
            <p14:sldId id="1491"/>
            <p14:sldId id="1493"/>
            <p14:sldId id="1514"/>
            <p14:sldId id="1513"/>
            <p14:sldId id="1517"/>
            <p14:sldId id="1414"/>
            <p14:sldId id="1499"/>
            <p14:sldId id="1501"/>
            <p14:sldId id="1500"/>
            <p14:sldId id="1409"/>
            <p14:sldId id="407"/>
            <p14:sldId id="417"/>
            <p14:sldId id="281"/>
            <p14:sldId id="950"/>
            <p14:sldId id="276"/>
            <p14:sldId id="277"/>
            <p14:sldId id="278"/>
            <p14:sldId id="1365"/>
            <p14:sldId id="1523"/>
            <p14:sldId id="1524"/>
            <p14:sldId id="1505"/>
            <p14:sldId id="283"/>
            <p14:sldId id="284"/>
            <p14:sldId id="309"/>
            <p14:sldId id="310"/>
            <p14:sldId id="961"/>
            <p14:sldId id="962"/>
            <p14:sldId id="1181"/>
            <p14:sldId id="976"/>
            <p14:sldId id="977"/>
            <p14:sldId id="978"/>
            <p14:sldId id="312"/>
            <p14:sldId id="313"/>
            <p14:sldId id="1289"/>
            <p14:sldId id="31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EFF8BA"/>
    <a:srgbClr val="F84032"/>
    <a:srgbClr val="FF9393"/>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98975" autoAdjust="0"/>
  </p:normalViewPr>
  <p:slideViewPr>
    <p:cSldViewPr showGuides="1">
      <p:cViewPr varScale="1">
        <p:scale>
          <a:sx n="111" d="100"/>
          <a:sy n="111" d="100"/>
        </p:scale>
        <p:origin x="1428" y="10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A0E765A2-D0A8-4FB7-BC43-FB464E44D120}"/>
    <pc:docChg chg="modSld">
      <pc:chgData name="faizul alfalah" userId="b097e28588539e7c" providerId="LiveId" clId="{A0E765A2-D0A8-4FB7-BC43-FB464E44D120}" dt="2024-09-03T08:58:26.359" v="19"/>
      <pc:docMkLst>
        <pc:docMk/>
      </pc:docMkLst>
      <pc:sldChg chg="setBg">
        <pc:chgData name="faizul alfalah" userId="b097e28588539e7c" providerId="LiveId" clId="{A0E765A2-D0A8-4FB7-BC43-FB464E44D120}" dt="2024-09-03T08:58:26.359" v="19"/>
        <pc:sldMkLst>
          <pc:docMk/>
          <pc:sldMk cId="0" sldId="8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9/4/2024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38514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9/4/2024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9/4/2024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9/4/2024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t>9/4/2024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t>9/4/2024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t>9/4/2024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t>9/4/2024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t>9/4/2024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t>9/4/2024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9/4/2024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9/4/2024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4/09/2024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4/09/2024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4/09/2024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t>4/09/2024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t>4/09/2024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t>4/09/2024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t>4/09/2024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t>4/09/2024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t>4/09/2024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4/09/2024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4/09/2024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9/4/2024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t>9/4/2024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t>4/09/2024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9/4/2024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3.jpeg"/><Relationship Id="rId1" Type="http://schemas.openxmlformats.org/officeDocument/2006/relationships/slideLayout" Target="../slideLayouts/slideLayout24.xml"/><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6406" y="1443657"/>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Siri : 36 / 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endParaRPr>
          </a:p>
        </p:txBody>
      </p:sp>
      <p:sp>
        <p:nvSpPr>
          <p:cNvPr id="2" name="Rectangle 1"/>
          <p:cNvSpPr/>
          <p:nvPr/>
        </p:nvSpPr>
        <p:spPr>
          <a:xfrm>
            <a:off x="1219199" y="3443778"/>
            <a:ext cx="6781801" cy="2696294"/>
          </a:xfrm>
          <a:prstGeom prst="rect">
            <a:avLst/>
          </a:prstGeom>
        </p:spPr>
        <p:txBody>
          <a:bodyPr wrap="square">
            <a:noAutofit/>
          </a:bodyPr>
          <a:lstStyle/>
          <a:p>
            <a:pPr algn="ctr"/>
            <a:r>
              <a:rPr lang="fi-FI" sz="4400" b="1" dirty="0">
                <a:ln w="13462">
                  <a:solidFill>
                    <a:schemeClr val="bg1"/>
                  </a:solidFill>
                  <a:prstDash val="solid"/>
                </a:ln>
                <a:solidFill>
                  <a:schemeClr val="tx2">
                    <a:lumMod val="75000"/>
                  </a:schemeClr>
                </a:solidFill>
                <a:effectLst>
                  <a:outerShdw dist="38100" dir="2700000" algn="bl" rotWithShape="0">
                    <a:schemeClr val="accent5"/>
                  </a:outerShdw>
                </a:effectLst>
                <a:latin typeface="Arial Black" panose="020B0A04020102020204" pitchFamily="34" charset="0"/>
              </a:rPr>
              <a:t>MALAYSIA BERDAULAT : TANGGUNGJAWAB BERSAMA </a:t>
            </a:r>
          </a:p>
        </p:txBody>
      </p:sp>
      <p:sp>
        <p:nvSpPr>
          <p:cNvPr id="4" name="Rectangle 3"/>
          <p:cNvSpPr/>
          <p:nvPr/>
        </p:nvSpPr>
        <p:spPr>
          <a:xfrm>
            <a:off x="1219200" y="2687706"/>
            <a:ext cx="6781800"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rgbClr val="FFFF00"/>
                </a:solidFill>
                <a:effectLst>
                  <a:glow rad="139700">
                    <a:schemeClr val="tx1">
                      <a:alpha val="40000"/>
                    </a:schemeClr>
                  </a:glow>
                  <a:outerShdw dist="38100" dir="2700000" algn="tl">
                    <a:srgbClr val="000000">
                      <a:alpha val="94000"/>
                    </a:srgbClr>
                  </a:outerShdw>
                </a:effectLst>
              </a:rPr>
              <a:t>2 </a:t>
            </a:r>
            <a:r>
              <a:rPr lang="en-US" sz="2400" b="1" dirty="0" err="1">
                <a:solidFill>
                  <a:srgbClr val="FFFF00"/>
                </a:solidFill>
                <a:effectLst>
                  <a:glow rad="139700">
                    <a:schemeClr val="tx1">
                      <a:alpha val="40000"/>
                    </a:schemeClr>
                  </a:glow>
                  <a:outerShdw dist="38100" dir="2700000" algn="tl">
                    <a:srgbClr val="000000">
                      <a:alpha val="94000"/>
                    </a:srgbClr>
                  </a:outerShdw>
                </a:effectLst>
              </a:rPr>
              <a:t>Rabiulawal</a:t>
            </a:r>
            <a:r>
              <a:rPr lang="en-US" sz="2400" b="1" dirty="0">
                <a:solidFill>
                  <a:srgbClr val="FFFF00"/>
                </a:solidFill>
                <a:effectLst>
                  <a:glow rad="139700">
                    <a:schemeClr val="tx1">
                      <a:alpha val="40000"/>
                    </a:schemeClr>
                  </a:glow>
                  <a:outerShdw dist="38100" dir="2700000" algn="tl">
                    <a:srgbClr val="000000">
                      <a:alpha val="94000"/>
                    </a:srgbClr>
                  </a:outerShdw>
                </a:effectLst>
              </a:rPr>
              <a:t> 1446  H  :</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ms-MY" sz="2400" b="1" dirty="0">
                <a:solidFill>
                  <a:srgbClr val="FFFF00"/>
                </a:solidFill>
                <a:effectLst>
                  <a:glow rad="139700">
                    <a:schemeClr val="tx1">
                      <a:alpha val="40000"/>
                    </a:schemeClr>
                  </a:glow>
                  <a:outerShdw dist="38100" dir="2700000" algn="tl">
                    <a:srgbClr val="000000">
                      <a:alpha val="94000"/>
                    </a:srgbClr>
                  </a:outerShdw>
                </a:effectLst>
              </a:rPr>
              <a:t>6  September 2024</a:t>
            </a:r>
            <a:endParaRPr lang="en-US" sz="2400" b="1" dirty="0">
              <a:solidFill>
                <a:srgbClr val="FFFF00"/>
              </a:solidFill>
              <a:effectLst>
                <a:glow rad="139700">
                  <a:schemeClr val="tx1">
                    <a:alpha val="40000"/>
                  </a:schemeClr>
                </a:glow>
                <a:outerShdw dist="38100" dir="2700000" algn="tl">
                  <a:srgbClr val="000000">
                    <a:alpha val="94000"/>
                  </a:srgbClr>
                </a:outerShdw>
              </a:effectLst>
            </a:endParaRPr>
          </a:p>
        </p:txBody>
      </p:sp>
      <p:sp>
        <p:nvSpPr>
          <p:cNvPr id="8" name="Rectangle 7"/>
          <p:cNvSpPr/>
          <p:nvPr/>
        </p:nvSpPr>
        <p:spPr>
          <a:xfrm>
            <a:off x="-82258" y="6347736"/>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anose="020B0502040204020203" pitchFamily="34" charset="0"/>
              </a:rPr>
              <a:t>http://e-khutbah.terengganu.gov.my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39000" b="-39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419100" y="1447800"/>
            <a:ext cx="8305800" cy="41910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Selain itu, </a:t>
            </a:r>
          </a:p>
          <a:p>
            <a:pPr algn="ctr">
              <a:defRPr/>
            </a:pP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kemerdekaan</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diri bermula apabila kita berjaya menunduk dan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menewaskan</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keinginan hawa nafsu yang sentiasa menjauhkan kita daripada suruhan Allah SWT dan ajaran Nabi SAW.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blip>
          <a:srcRect/>
          <a:stretch>
            <a:fillRect/>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228600" y="762000"/>
            <a:ext cx="8686800" cy="57150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rtl="1">
              <a:lnSpc>
                <a:spcPct val="150000"/>
              </a:lnSpc>
              <a:spcAft>
                <a:spcPts val="0"/>
              </a:spcAft>
            </a:pPr>
            <a:r>
              <a:rPr lang="en-MY" sz="2400" dirty="0" err="1">
                <a:solidFill>
                  <a:schemeClr val="tx1"/>
                </a:solidFill>
                <a:latin typeface="Arial Black" panose="020B0A04020102020204" pitchFamily="34" charset="0"/>
                <a:ea typeface="Calibri" panose="020F0502020204030204" pitchFamily="34" charset="0"/>
                <a:cs typeface="Arial" panose="020B0604020202020204" pitchFamily="34" charset="0"/>
              </a:rPr>
              <a:t>Diriwayatkan</a:t>
            </a:r>
            <a:r>
              <a:rPr lang="en-MY" sz="2400" dirty="0">
                <a:solidFill>
                  <a:schemeClr val="tx1"/>
                </a:solidFill>
                <a:latin typeface="Arial Black" panose="020B0A04020102020204" pitchFamily="34" charset="0"/>
                <a:ea typeface="Calibri" panose="020F0502020204030204" pitchFamily="34" charset="0"/>
                <a:cs typeface="Arial" panose="020B0604020202020204" pitchFamily="34" charset="0"/>
              </a:rPr>
              <a:t> </a:t>
            </a:r>
            <a:r>
              <a:rPr lang="en-MY" sz="2400" dirty="0" err="1">
                <a:solidFill>
                  <a:schemeClr val="tx1"/>
                </a:solidFill>
                <a:latin typeface="Arial Black" panose="020B0A04020102020204" pitchFamily="34" charset="0"/>
                <a:ea typeface="Calibri" panose="020F0502020204030204" pitchFamily="34" charset="0"/>
                <a:cs typeface="Arial" panose="020B0604020202020204" pitchFamily="34" charset="0"/>
              </a:rPr>
              <a:t>daripada</a:t>
            </a:r>
            <a:r>
              <a:rPr lang="en-MY" sz="2400" dirty="0">
                <a:solidFill>
                  <a:schemeClr val="tx1"/>
                </a:solidFill>
                <a:latin typeface="Arial Black" panose="020B0A04020102020204" pitchFamily="34" charset="0"/>
                <a:ea typeface="Calibri" panose="020F0502020204030204" pitchFamily="34" charset="0"/>
                <a:cs typeface="Arial" panose="020B0604020202020204" pitchFamily="34" charset="0"/>
              </a:rPr>
              <a:t> Abdullah bin ‘</a:t>
            </a:r>
            <a:r>
              <a:rPr lang="en-MY" sz="2400" dirty="0" err="1">
                <a:solidFill>
                  <a:schemeClr val="tx1"/>
                </a:solidFill>
                <a:latin typeface="Arial Black" panose="020B0A04020102020204" pitchFamily="34" charset="0"/>
                <a:ea typeface="Calibri" panose="020F0502020204030204" pitchFamily="34" charset="0"/>
                <a:cs typeface="Arial" panose="020B0604020202020204" pitchFamily="34" charset="0"/>
              </a:rPr>
              <a:t>Amr</a:t>
            </a:r>
            <a:r>
              <a:rPr lang="en-MY" sz="2400" dirty="0">
                <a:solidFill>
                  <a:schemeClr val="tx1"/>
                </a:solidFill>
                <a:latin typeface="Arial Black" panose="020B0A04020102020204" pitchFamily="34" charset="0"/>
                <a:ea typeface="Calibri" panose="020F0502020204030204" pitchFamily="34" charset="0"/>
                <a:cs typeface="Arial" panose="020B0604020202020204" pitchFamily="34" charset="0"/>
              </a:rPr>
              <a:t> RA, </a:t>
            </a:r>
            <a:r>
              <a:rPr lang="en-MY" sz="2400" dirty="0" err="1">
                <a:solidFill>
                  <a:schemeClr val="tx1"/>
                </a:solidFill>
                <a:latin typeface="Arial Black" panose="020B0A04020102020204" pitchFamily="34" charset="0"/>
                <a:ea typeface="Calibri" panose="020F0502020204030204" pitchFamily="34" charset="0"/>
                <a:cs typeface="Arial" panose="020B0604020202020204" pitchFamily="34" charset="0"/>
              </a:rPr>
              <a:t>Baginda</a:t>
            </a:r>
            <a:r>
              <a:rPr lang="en-MY" sz="2400" dirty="0">
                <a:solidFill>
                  <a:schemeClr val="tx1"/>
                </a:solidFill>
                <a:latin typeface="Arial Black" panose="020B0A04020102020204" pitchFamily="34" charset="0"/>
                <a:ea typeface="Calibri" panose="020F0502020204030204" pitchFamily="34" charset="0"/>
                <a:cs typeface="Arial" panose="020B0604020202020204" pitchFamily="34" charset="0"/>
              </a:rPr>
              <a:t> SAW </a:t>
            </a:r>
            <a:r>
              <a:rPr lang="en-MY" sz="2400" dirty="0" err="1">
                <a:solidFill>
                  <a:schemeClr val="tx1"/>
                </a:solidFill>
                <a:latin typeface="Arial Black" panose="020B0A04020102020204" pitchFamily="34" charset="0"/>
                <a:ea typeface="Calibri" panose="020F0502020204030204" pitchFamily="34" charset="0"/>
                <a:cs typeface="Arial" panose="020B0604020202020204" pitchFamily="34" charset="0"/>
              </a:rPr>
              <a:t>telah</a:t>
            </a:r>
            <a:r>
              <a:rPr lang="en-MY" sz="2400" dirty="0">
                <a:solidFill>
                  <a:schemeClr val="tx1"/>
                </a:solidFill>
                <a:latin typeface="Arial Black" panose="020B0A04020102020204" pitchFamily="34" charset="0"/>
                <a:ea typeface="Calibri" panose="020F0502020204030204" pitchFamily="34" charset="0"/>
                <a:cs typeface="Arial" panose="020B0604020202020204" pitchFamily="34" charset="0"/>
              </a:rPr>
              <a:t> </a:t>
            </a:r>
            <a:r>
              <a:rPr lang="en-MY" sz="2400" dirty="0" err="1">
                <a:solidFill>
                  <a:schemeClr val="tx1"/>
                </a:solidFill>
                <a:latin typeface="Arial Black" panose="020B0A04020102020204" pitchFamily="34" charset="0"/>
                <a:ea typeface="Calibri" panose="020F0502020204030204" pitchFamily="34" charset="0"/>
                <a:cs typeface="Arial" panose="020B0604020202020204" pitchFamily="34" charset="0"/>
              </a:rPr>
              <a:t>bersabda</a:t>
            </a:r>
            <a:r>
              <a:rPr lang="en-MY" sz="2400" dirty="0">
                <a:solidFill>
                  <a:schemeClr val="tx1"/>
                </a:solidFill>
                <a:latin typeface="Arial Black" panose="020B0A04020102020204" pitchFamily="34" charset="0"/>
                <a:ea typeface="Calibri" panose="020F0502020204030204" pitchFamily="34" charset="0"/>
                <a:cs typeface="Arial" panose="020B0604020202020204" pitchFamily="34" charset="0"/>
              </a:rPr>
              <a:t> :</a:t>
            </a:r>
          </a:p>
          <a:p>
            <a:pPr algn="ctr" rtl="1">
              <a:lnSpc>
                <a:spcPct val="115000"/>
              </a:lnSpc>
              <a:spcAft>
                <a:spcPts val="0"/>
              </a:spcAft>
            </a:pPr>
            <a:endParaRPr lang="en-MY" sz="28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endParaRPr lang="ar-EG" sz="2800" dirty="0">
              <a:solidFill>
                <a:schemeClr val="tx1"/>
              </a:solidFill>
              <a:latin typeface="Calibri" panose="020F0502020204030204" pitchFamily="34" charset="0"/>
              <a:ea typeface="Calibri" panose="020F0502020204030204" pitchFamily="34" charset="0"/>
            </a:endParaRPr>
          </a:p>
          <a:p>
            <a:pPr algn="ctr" rtl="1">
              <a:lnSpc>
                <a:spcPct val="115000"/>
              </a:lnSpc>
              <a:spcAft>
                <a:spcPts val="0"/>
              </a:spcAft>
            </a:pPr>
            <a:endParaRPr lang="en-US" sz="2800" dirty="0">
              <a:solidFill>
                <a:schemeClr val="tx1"/>
              </a:solidFill>
              <a:latin typeface="Calibri" panose="020F0502020204030204" pitchFamily="34" charset="0"/>
              <a:ea typeface="Calibri" panose="020F0502020204030204" pitchFamily="34" charset="0"/>
            </a:endParaRPr>
          </a:p>
          <a:p>
            <a:pPr algn="ctr" rtl="1">
              <a:lnSpc>
                <a:spcPct val="115000"/>
              </a:lnSpc>
              <a:spcAft>
                <a:spcPts val="0"/>
              </a:spcAft>
            </a:pPr>
            <a:endParaRPr lang="ar-SA" sz="2800" dirty="0">
              <a:solidFill>
                <a:schemeClr val="tx1"/>
              </a:solidFill>
              <a:latin typeface="Calibri" panose="020F0502020204030204" pitchFamily="34" charset="0"/>
              <a:ea typeface="Calibri" panose="020F0502020204030204" pitchFamily="34" charset="0"/>
            </a:endParaRPr>
          </a:p>
          <a:p>
            <a:pPr algn="ctr" rtl="1">
              <a:lnSpc>
                <a:spcPct val="115000"/>
              </a:lnSpc>
              <a:spcAft>
                <a:spcPts val="0"/>
              </a:spcAft>
            </a:pPr>
            <a:r>
              <a:rPr lang="en-MY" sz="2400" dirty="0" err="1">
                <a:solidFill>
                  <a:schemeClr val="tx1"/>
                </a:solidFill>
                <a:latin typeface="Arial Black" panose="020B0A04020102020204" pitchFamily="34" charset="0"/>
                <a:ea typeface="Calibri" panose="020F0502020204030204" pitchFamily="34" charset="0"/>
                <a:cs typeface="Arial" panose="020B0604020202020204" pitchFamily="34" charset="0"/>
              </a:rPr>
              <a:t>Maksudnya</a:t>
            </a:r>
            <a:r>
              <a:rPr lang="en-MY" sz="2400" dirty="0">
                <a:solidFill>
                  <a:schemeClr val="tx1"/>
                </a:solidFill>
                <a:latin typeface="Arial Black" panose="020B0A04020102020204" pitchFamily="34" charset="0"/>
                <a:ea typeface="Calibri" panose="020F0502020204030204" pitchFamily="34" charset="0"/>
                <a:cs typeface="Arial" panose="020B0604020202020204" pitchFamily="34" charset="0"/>
              </a:rPr>
              <a:t> </a:t>
            </a:r>
            <a:r>
              <a:rPr lang="en-MY" sz="2400" dirty="0">
                <a:solidFill>
                  <a:srgbClr val="C00000"/>
                </a:solidFill>
                <a:latin typeface="Arial Black" panose="020B0A04020102020204" pitchFamily="34" charset="0"/>
                <a:ea typeface="Calibri" panose="020F0502020204030204" pitchFamily="34" charset="0"/>
                <a:cs typeface="Arial" panose="020B0604020202020204" pitchFamily="34" charset="0"/>
              </a:rPr>
              <a:t>: "</a:t>
            </a:r>
            <a:r>
              <a:rPr lang="en-MY" sz="2400" dirty="0" err="1">
                <a:solidFill>
                  <a:srgbClr val="002060"/>
                </a:solidFill>
                <a:latin typeface="Arial Black" panose="020B0A04020102020204" pitchFamily="34" charset="0"/>
                <a:ea typeface="Calibri" panose="020F0502020204030204" pitchFamily="34" charset="0"/>
                <a:cs typeface="Arial" panose="020B0604020202020204" pitchFamily="34" charset="0"/>
              </a:rPr>
              <a:t>Tidak</a:t>
            </a:r>
            <a:r>
              <a:rPr lang="en-MY" sz="2400" dirty="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en-MY" sz="2400" dirty="0" err="1">
                <a:solidFill>
                  <a:srgbClr val="002060"/>
                </a:solidFill>
                <a:latin typeface="Arial Black" panose="020B0A04020102020204" pitchFamily="34" charset="0"/>
                <a:ea typeface="Calibri" panose="020F0502020204030204" pitchFamily="34" charset="0"/>
                <a:cs typeface="Arial" panose="020B0604020202020204" pitchFamily="34" charset="0"/>
              </a:rPr>
              <a:t>sempurna</a:t>
            </a:r>
            <a:r>
              <a:rPr lang="en-MY" sz="2400" dirty="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en-MY" sz="2400" dirty="0" err="1">
                <a:solidFill>
                  <a:srgbClr val="002060"/>
                </a:solidFill>
                <a:latin typeface="Arial Black" panose="020B0A04020102020204" pitchFamily="34" charset="0"/>
                <a:ea typeface="Calibri" panose="020F0502020204030204" pitchFamily="34" charset="0"/>
                <a:cs typeface="Arial" panose="020B0604020202020204" pitchFamily="34" charset="0"/>
              </a:rPr>
              <a:t>iman</a:t>
            </a:r>
            <a:r>
              <a:rPr lang="en-MY" sz="2400" dirty="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en-MY" sz="2400" dirty="0" err="1">
                <a:solidFill>
                  <a:srgbClr val="002060"/>
                </a:solidFill>
                <a:latin typeface="Arial Black" panose="020B0A04020102020204" pitchFamily="34" charset="0"/>
                <a:ea typeface="Calibri" panose="020F0502020204030204" pitchFamily="34" charset="0"/>
                <a:cs typeface="Arial" panose="020B0604020202020204" pitchFamily="34" charset="0"/>
              </a:rPr>
              <a:t>seseorang</a:t>
            </a:r>
            <a:r>
              <a:rPr lang="en-MY" sz="2400" dirty="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en-MY" sz="2400" dirty="0" err="1">
                <a:solidFill>
                  <a:srgbClr val="002060"/>
                </a:solidFill>
                <a:latin typeface="Arial Black" panose="020B0A04020102020204" pitchFamily="34" charset="0"/>
                <a:ea typeface="Calibri" panose="020F0502020204030204" pitchFamily="34" charset="0"/>
                <a:cs typeface="Arial" panose="020B0604020202020204" pitchFamily="34" charset="0"/>
              </a:rPr>
              <a:t>kamu</a:t>
            </a:r>
            <a:r>
              <a:rPr lang="en-MY" sz="2400" dirty="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en-MY" sz="2400" dirty="0" err="1">
                <a:solidFill>
                  <a:srgbClr val="002060"/>
                </a:solidFill>
                <a:latin typeface="Arial Black" panose="020B0A04020102020204" pitchFamily="34" charset="0"/>
                <a:ea typeface="Calibri" panose="020F0502020204030204" pitchFamily="34" charset="0"/>
                <a:cs typeface="Arial" panose="020B0604020202020204" pitchFamily="34" charset="0"/>
              </a:rPr>
              <a:t>sehinggalah</a:t>
            </a:r>
            <a:r>
              <a:rPr lang="en-MY" sz="2400" dirty="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en-MY" sz="2400" dirty="0" err="1">
                <a:solidFill>
                  <a:srgbClr val="002060"/>
                </a:solidFill>
                <a:latin typeface="Arial Black" panose="020B0A04020102020204" pitchFamily="34" charset="0"/>
                <a:ea typeface="Calibri" panose="020F0502020204030204" pitchFamily="34" charset="0"/>
                <a:cs typeface="Arial" panose="020B0604020202020204" pitchFamily="34" charset="0"/>
              </a:rPr>
              <a:t>kehendak</a:t>
            </a:r>
            <a:r>
              <a:rPr lang="en-MY" sz="2400" dirty="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en-MY" sz="2400" dirty="0" err="1">
                <a:solidFill>
                  <a:srgbClr val="002060"/>
                </a:solidFill>
                <a:latin typeface="Arial Black" panose="020B0A04020102020204" pitchFamily="34" charset="0"/>
                <a:ea typeface="Calibri" panose="020F0502020204030204" pitchFamily="34" charset="0"/>
                <a:cs typeface="Arial" panose="020B0604020202020204" pitchFamily="34" charset="0"/>
              </a:rPr>
              <a:t>nafsunya</a:t>
            </a:r>
            <a:r>
              <a:rPr lang="en-MY" sz="2400" dirty="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en-MY" sz="2400" dirty="0" err="1">
                <a:solidFill>
                  <a:srgbClr val="002060"/>
                </a:solidFill>
                <a:latin typeface="Arial Black" panose="020B0A04020102020204" pitchFamily="34" charset="0"/>
                <a:ea typeface="Calibri" panose="020F0502020204030204" pitchFamily="34" charset="0"/>
                <a:cs typeface="Arial" panose="020B0604020202020204" pitchFamily="34" charset="0"/>
              </a:rPr>
              <a:t>mengikut</a:t>
            </a:r>
            <a:r>
              <a:rPr lang="en-MY" sz="2400" dirty="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en-MY" sz="2400" dirty="0" err="1">
                <a:solidFill>
                  <a:srgbClr val="002060"/>
                </a:solidFill>
                <a:latin typeface="Arial Black" panose="020B0A04020102020204" pitchFamily="34" charset="0"/>
                <a:ea typeface="Calibri" panose="020F0502020204030204" pitchFamily="34" charset="0"/>
                <a:cs typeface="Arial" panose="020B0604020202020204" pitchFamily="34" charset="0"/>
              </a:rPr>
              <a:t>syariat</a:t>
            </a:r>
            <a:r>
              <a:rPr lang="en-MY" sz="2400" dirty="0">
                <a:solidFill>
                  <a:srgbClr val="002060"/>
                </a:solidFill>
                <a:latin typeface="Arial Black" panose="020B0A04020102020204" pitchFamily="34" charset="0"/>
                <a:ea typeface="Calibri" panose="020F0502020204030204" pitchFamily="34" charset="0"/>
                <a:cs typeface="Arial" panose="020B0604020202020204" pitchFamily="34" charset="0"/>
              </a:rPr>
              <a:t> yang </a:t>
            </a:r>
            <a:r>
              <a:rPr lang="en-MY" sz="2400" dirty="0" err="1">
                <a:solidFill>
                  <a:srgbClr val="002060"/>
                </a:solidFill>
                <a:latin typeface="Arial Black" panose="020B0A04020102020204" pitchFamily="34" charset="0"/>
                <a:ea typeface="Calibri" panose="020F0502020204030204" pitchFamily="34" charset="0"/>
                <a:cs typeface="Arial" panose="020B0604020202020204" pitchFamily="34" charset="0"/>
              </a:rPr>
              <a:t>aku</a:t>
            </a:r>
            <a:r>
              <a:rPr lang="en-MY" sz="2400" dirty="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en-MY" sz="2400" dirty="0" err="1">
                <a:solidFill>
                  <a:srgbClr val="002060"/>
                </a:solidFill>
                <a:latin typeface="Arial Black" panose="020B0A04020102020204" pitchFamily="34" charset="0"/>
                <a:ea typeface="Calibri" panose="020F0502020204030204" pitchFamily="34" charset="0"/>
                <a:cs typeface="Arial" panose="020B0604020202020204" pitchFamily="34" charset="0"/>
              </a:rPr>
              <a:t>bawa</a:t>
            </a:r>
            <a:r>
              <a:rPr lang="en-MY" sz="2400" dirty="0">
                <a:solidFill>
                  <a:srgbClr val="C00000"/>
                </a:solidFill>
                <a:latin typeface="Arial Black" panose="020B0A04020102020204" pitchFamily="34" charset="0"/>
                <a:ea typeface="Calibri" panose="020F0502020204030204" pitchFamily="34" charset="0"/>
                <a:cs typeface="Arial" panose="020B0604020202020204" pitchFamily="34" charset="0"/>
              </a:rPr>
              <a:t>". </a:t>
            </a:r>
          </a:p>
          <a:p>
            <a:pPr algn="ctr" rtl="1">
              <a:lnSpc>
                <a:spcPct val="115000"/>
              </a:lnSpc>
              <a:spcAft>
                <a:spcPts val="0"/>
              </a:spcAft>
            </a:pPr>
            <a:r>
              <a:rPr lang="en-MY" sz="2400" dirty="0">
                <a:solidFill>
                  <a:schemeClr val="tx1"/>
                </a:solidFill>
                <a:latin typeface="Arial Black" panose="020B0A04020102020204" pitchFamily="34" charset="0"/>
                <a:ea typeface="Calibri" panose="020F0502020204030204" pitchFamily="34" charset="0"/>
                <a:cs typeface="Arial" panose="020B0604020202020204" pitchFamily="34" charset="0"/>
              </a:rPr>
              <a:t>[Hadis </a:t>
            </a:r>
            <a:r>
              <a:rPr lang="en-MY" sz="2400" dirty="0" err="1">
                <a:solidFill>
                  <a:schemeClr val="tx1"/>
                </a:solidFill>
                <a:latin typeface="Arial Black" panose="020B0A04020102020204" pitchFamily="34" charset="0"/>
                <a:ea typeface="Calibri" panose="020F0502020204030204" pitchFamily="34" charset="0"/>
                <a:cs typeface="Arial" panose="020B0604020202020204" pitchFamily="34" charset="0"/>
              </a:rPr>
              <a:t>riwayat</a:t>
            </a:r>
            <a:r>
              <a:rPr lang="en-MY" sz="2400" dirty="0">
                <a:solidFill>
                  <a:schemeClr val="tx1"/>
                </a:solidFill>
                <a:latin typeface="Arial Black" panose="020B0A04020102020204" pitchFamily="34" charset="0"/>
                <a:ea typeface="Calibri" panose="020F0502020204030204" pitchFamily="34" charset="0"/>
                <a:cs typeface="Arial" panose="020B0604020202020204" pitchFamily="34" charset="0"/>
              </a:rPr>
              <a:t> al </a:t>
            </a:r>
            <a:r>
              <a:rPr lang="en-MY" sz="2400" dirty="0" err="1">
                <a:solidFill>
                  <a:schemeClr val="tx1"/>
                </a:solidFill>
                <a:latin typeface="Arial Black" panose="020B0A04020102020204" pitchFamily="34" charset="0"/>
                <a:ea typeface="Calibri" panose="020F0502020204030204" pitchFamily="34" charset="0"/>
                <a:cs typeface="Arial" panose="020B0604020202020204" pitchFamily="34" charset="0"/>
              </a:rPr>
              <a:t>Baihaqi</a:t>
            </a:r>
            <a:r>
              <a:rPr lang="en-MY" sz="2400" dirty="0">
                <a:solidFill>
                  <a:schemeClr val="tx1"/>
                </a:solidFill>
                <a:latin typeface="Arial Black" panose="020B0A04020102020204" pitchFamily="34" charset="0"/>
                <a:ea typeface="Calibri" panose="020F050202020403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FDC2E81E-835E-4A45-B218-48AD02321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74" y="2840685"/>
            <a:ext cx="7986452" cy="1176630"/>
          </a:xfrm>
          <a:prstGeom prst="rect">
            <a:avLst/>
          </a:prstGeom>
        </p:spPr>
      </p:pic>
    </p:spTree>
    <p:extLst>
      <p:ext uri="{BB962C8B-B14F-4D97-AF65-F5344CB8AC3E}">
        <p14:creationId xmlns:p14="http://schemas.microsoft.com/office/powerpoint/2010/main" val="88037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47000" b="-47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228600" y="685800"/>
            <a:ext cx="8686800" cy="57150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Walaupun </a:t>
            </a:r>
            <a:r>
              <a:rPr lang="sv-SE" sz="36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kemerdekaan</a:t>
            </a: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negara itu manis dan menggembirakan diri semua rakyat, </a:t>
            </a:r>
            <a:endParaRPr lang="ar-EG"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endParaRPr>
          </a:p>
          <a:p>
            <a:pPr algn="ctr">
              <a:defRPr/>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akan tetapi </a:t>
            </a:r>
            <a:r>
              <a:rPr lang="sv-SE" sz="36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pengorbanan</a:t>
            </a: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jiwa, tenaga, sumbangan idea dan harta terus diperlukan </a:t>
            </a:r>
            <a:endParaRPr lang="ar-EG"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endParaRPr>
          </a:p>
          <a:p>
            <a:pPr algn="ctr">
              <a:defRPr/>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untuk memantapkan kemerdekaan negara.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44000" b="-44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228600" y="152400"/>
            <a:ext cx="8686800" cy="25146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28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Pembangunan kendiri </a:t>
            </a: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setiap rakyat terutama generasi muda yang dimantapkan jiwa-raganya amat diperlukan pada setiap ketika bagi mempertahankan negara. </a:t>
            </a:r>
          </a:p>
        </p:txBody>
      </p:sp>
      <p:sp>
        <p:nvSpPr>
          <p:cNvPr id="3" name="Rectangle: Rounded Corners 2">
            <a:extLst>
              <a:ext uri="{FF2B5EF4-FFF2-40B4-BE49-F238E27FC236}">
                <a16:creationId xmlns:a16="http://schemas.microsoft.com/office/drawing/2014/main" id="{94B6C9EB-785E-4F43-A4F8-6089D60EFFC5}"/>
              </a:ext>
            </a:extLst>
          </p:cNvPr>
          <p:cNvSpPr/>
          <p:nvPr/>
        </p:nvSpPr>
        <p:spPr>
          <a:xfrm>
            <a:off x="228600" y="2819400"/>
            <a:ext cx="8686800" cy="38862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Mereka adalah benteng yang kukuh, dapat menghalang sebarang anasir yang merosakkan nilai kebebasan dan ketenteraman agar tidak mampu merobek kesatuan bangsa ini dan menyerap masuk ke dalam diri masyarakat dan kepimpinan negara.</a:t>
            </a:r>
          </a:p>
        </p:txBody>
      </p:sp>
    </p:spTree>
    <p:extLst>
      <p:ext uri="{BB962C8B-B14F-4D97-AF65-F5344CB8AC3E}">
        <p14:creationId xmlns:p14="http://schemas.microsoft.com/office/powerpoint/2010/main" val="1735129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39000" b="-39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228600" y="762000"/>
            <a:ext cx="8686800" cy="28956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Sejarah umat Islam terawal adalah contoh paling tepat untuk melihat perubahan positif dan keberkesanan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kemerdekaan</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yang dibawa oleh Rasulullah SAW.</a:t>
            </a:r>
          </a:p>
        </p:txBody>
      </p:sp>
      <p:sp>
        <p:nvSpPr>
          <p:cNvPr id="3" name="Rectangle: Rounded Corners 2">
            <a:extLst>
              <a:ext uri="{FF2B5EF4-FFF2-40B4-BE49-F238E27FC236}">
                <a16:creationId xmlns:a16="http://schemas.microsoft.com/office/drawing/2014/main" id="{8669C512-CCF4-4FD4-9207-3D4B1E36BE56}"/>
              </a:ext>
            </a:extLst>
          </p:cNvPr>
          <p:cNvSpPr/>
          <p:nvPr/>
        </p:nvSpPr>
        <p:spPr>
          <a:xfrm>
            <a:off x="495300" y="4038600"/>
            <a:ext cx="8153400" cy="20574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Dunia menyaksikan satu perubahan paling hebat dalam sejarah peradaban manusia. </a:t>
            </a:r>
          </a:p>
        </p:txBody>
      </p:sp>
    </p:spTree>
    <p:extLst>
      <p:ext uri="{BB962C8B-B14F-4D97-AF65-F5344CB8AC3E}">
        <p14:creationId xmlns:p14="http://schemas.microsoft.com/office/powerpoint/2010/main" val="210702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495300" y="381000"/>
            <a:ext cx="8153400" cy="28956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Masyarakat Arab yang bergelumang dengan cara kehidupan jahiliah pada zaman itu telah berubah menjadi suatu umat yang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bertamadun</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lagi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perkasa</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a:t>
            </a:r>
          </a:p>
        </p:txBody>
      </p:sp>
      <p:sp>
        <p:nvSpPr>
          <p:cNvPr id="3" name="Rectangle: Rounded Corners 2">
            <a:extLst>
              <a:ext uri="{FF2B5EF4-FFF2-40B4-BE49-F238E27FC236}">
                <a16:creationId xmlns:a16="http://schemas.microsoft.com/office/drawing/2014/main" id="{28E38B19-6CC0-4EBD-9D3B-0EC45B8240B0}"/>
              </a:ext>
            </a:extLst>
          </p:cNvPr>
          <p:cNvSpPr/>
          <p:nvPr/>
        </p:nvSpPr>
        <p:spPr>
          <a:xfrm>
            <a:off x="228600" y="3733800"/>
            <a:ext cx="8686800" cy="28194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Perlakuan buruk dan segala macam krisis sosial, ekonomi dan kehidupan yang tidak teratur telah diganti dengan perlakuan yang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berprinsipkan wahyu Ilahi</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a:t>
            </a:r>
          </a:p>
        </p:txBody>
      </p:sp>
    </p:spTree>
    <p:extLst>
      <p:ext uri="{BB962C8B-B14F-4D97-AF65-F5344CB8AC3E}">
        <p14:creationId xmlns:p14="http://schemas.microsoft.com/office/powerpoint/2010/main" val="2932631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54000" b="-54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228600" y="381000"/>
            <a:ext cx="8686800" cy="22098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Semua itu adalah hasil </a:t>
            </a:r>
            <a:r>
              <a:rPr lang="sv-SE" sz="28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kemerdekaan</a:t>
            </a: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hidup di bawah cahaya Islam yang amat bertepatan dengan fitrah manusia yang secara nalurinya menginginkan kebaikan.</a:t>
            </a:r>
          </a:p>
        </p:txBody>
      </p:sp>
      <p:sp>
        <p:nvSpPr>
          <p:cNvPr id="3" name="Rectangle: Rounded Corners 2">
            <a:extLst>
              <a:ext uri="{FF2B5EF4-FFF2-40B4-BE49-F238E27FC236}">
                <a16:creationId xmlns:a16="http://schemas.microsoft.com/office/drawing/2014/main" id="{90B7AF35-C949-479F-AAD3-D3264A89B9AD}"/>
              </a:ext>
            </a:extLst>
          </p:cNvPr>
          <p:cNvSpPr/>
          <p:nvPr/>
        </p:nvSpPr>
        <p:spPr>
          <a:xfrm>
            <a:off x="228600" y="3048000"/>
            <a:ext cx="8686800" cy="35814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Semua warga berkewajipan untuk meleraikan sebarang persengketaan yang berlaku, menguatkan </a:t>
            </a:r>
            <a:r>
              <a:rPr lang="sv-SE" sz="28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jati diri </a:t>
            </a: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dan bangsa dalam meneguhkan </a:t>
            </a:r>
            <a:r>
              <a:rPr lang="sv-SE" sz="28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kesatuan</a:t>
            </a: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ummat serta menjauhi sebarang kefahaman salah dan unsur perpecahan yang bakal menggugat kestabilan jiwa bangsa negara ini.</a:t>
            </a:r>
          </a:p>
        </p:txBody>
      </p:sp>
    </p:spTree>
    <p:extLst>
      <p:ext uri="{BB962C8B-B14F-4D97-AF65-F5344CB8AC3E}">
        <p14:creationId xmlns:p14="http://schemas.microsoft.com/office/powerpoint/2010/main" val="2205139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228600" y="1066800"/>
            <a:ext cx="8686800" cy="43434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Sikap suka membuka rahsia negara kepada musuh, terpedaya dengan bayaran dan ganjaran demi menjual aset tanahair dan sikap tidak acuh kepada pertahanan negara merupakan racun yang dapat memusnahkan nilai diri dan menghancurkan negara. </a:t>
            </a:r>
          </a:p>
        </p:txBody>
      </p:sp>
    </p:spTree>
    <p:extLst>
      <p:ext uri="{BB962C8B-B14F-4D97-AF65-F5344CB8AC3E}">
        <p14:creationId xmlns:p14="http://schemas.microsoft.com/office/powerpoint/2010/main" val="80321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p:cNvSpPr/>
          <p:nvPr/>
        </p:nvSpPr>
        <p:spPr>
          <a:xfrm>
            <a:off x="532970" y="152400"/>
            <a:ext cx="8308183"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al-Anfal, ayat 27 : </a:t>
            </a:r>
          </a:p>
        </p:txBody>
      </p:sp>
      <p:sp>
        <p:nvSpPr>
          <p:cNvPr id="5" name="Rectangle 4"/>
          <p:cNvSpPr/>
          <p:nvPr/>
        </p:nvSpPr>
        <p:spPr>
          <a:xfrm>
            <a:off x="417907" y="4042903"/>
            <a:ext cx="8308184" cy="2554545"/>
          </a:xfrm>
          <a:prstGeom prst="rect">
            <a:avLst/>
          </a:prstGeom>
        </p:spPr>
        <p:txBody>
          <a:bodyPr wrap="square">
            <a:spAutoFit/>
          </a:bodyPr>
          <a:lstStyle/>
          <a:p>
            <a:pPr algn="just"/>
            <a:r>
              <a:rPr lang="en-MY" sz="3200" b="1" dirty="0" err="1"/>
              <a:t>Maksudnya</a:t>
            </a:r>
            <a:r>
              <a:rPr lang="en-MY" sz="3200" b="1" dirty="0"/>
              <a:t> : </a:t>
            </a:r>
            <a:r>
              <a:rPr lang="en-MY" sz="3200" b="1" dirty="0" err="1">
                <a:solidFill>
                  <a:srgbClr val="C00000"/>
                </a:solidFill>
              </a:rPr>
              <a:t>Wahai</a:t>
            </a:r>
            <a:r>
              <a:rPr lang="en-MY" sz="3200" b="1" dirty="0">
                <a:solidFill>
                  <a:srgbClr val="C00000"/>
                </a:solidFill>
              </a:rPr>
              <a:t> orang yang </a:t>
            </a:r>
            <a:r>
              <a:rPr lang="en-MY" sz="3200" b="1" dirty="0" err="1">
                <a:solidFill>
                  <a:srgbClr val="C00000"/>
                </a:solidFill>
              </a:rPr>
              <a:t>beriman</a:t>
            </a:r>
            <a:r>
              <a:rPr lang="en-MY" sz="3200" b="1" dirty="0">
                <a:solidFill>
                  <a:srgbClr val="C00000"/>
                </a:solidFill>
              </a:rPr>
              <a:t>! </a:t>
            </a:r>
            <a:r>
              <a:rPr lang="en-MY" sz="3200" b="1" dirty="0" err="1">
                <a:solidFill>
                  <a:srgbClr val="C00000"/>
                </a:solidFill>
              </a:rPr>
              <a:t>Janganlah</a:t>
            </a:r>
            <a:r>
              <a:rPr lang="en-MY" sz="3200" b="1" dirty="0">
                <a:solidFill>
                  <a:srgbClr val="C00000"/>
                </a:solidFill>
              </a:rPr>
              <a:t> </a:t>
            </a:r>
            <a:r>
              <a:rPr lang="en-MY" sz="3200" b="1" dirty="0" err="1">
                <a:solidFill>
                  <a:srgbClr val="C00000"/>
                </a:solidFill>
              </a:rPr>
              <a:t>kamu</a:t>
            </a:r>
            <a:r>
              <a:rPr lang="en-MY" sz="3200" b="1" dirty="0">
                <a:solidFill>
                  <a:srgbClr val="C00000"/>
                </a:solidFill>
              </a:rPr>
              <a:t> </a:t>
            </a:r>
            <a:r>
              <a:rPr lang="en-MY" sz="3200" b="1" dirty="0" err="1">
                <a:solidFill>
                  <a:srgbClr val="C00000"/>
                </a:solidFill>
              </a:rPr>
              <a:t>mengkhianati</a:t>
            </a:r>
            <a:r>
              <a:rPr lang="en-MY" sz="3200" b="1" dirty="0">
                <a:solidFill>
                  <a:srgbClr val="C00000"/>
                </a:solidFill>
              </a:rPr>
              <a:t> (</a:t>
            </a:r>
            <a:r>
              <a:rPr lang="en-MY" sz="3200" b="1" dirty="0" err="1">
                <a:solidFill>
                  <a:srgbClr val="C00000"/>
                </a:solidFill>
              </a:rPr>
              <a:t>amanah</a:t>
            </a:r>
            <a:r>
              <a:rPr lang="en-MY" sz="3200" b="1" dirty="0">
                <a:solidFill>
                  <a:srgbClr val="C00000"/>
                </a:solidFill>
              </a:rPr>
              <a:t>) Allah </a:t>
            </a:r>
            <a:r>
              <a:rPr lang="en-MY" sz="3200" b="1" dirty="0" err="1">
                <a:solidFill>
                  <a:srgbClr val="C00000"/>
                </a:solidFill>
              </a:rPr>
              <a:t>dan</a:t>
            </a:r>
            <a:r>
              <a:rPr lang="en-MY" sz="3200" b="1" dirty="0">
                <a:solidFill>
                  <a:srgbClr val="C00000"/>
                </a:solidFill>
              </a:rPr>
              <a:t> </a:t>
            </a:r>
            <a:r>
              <a:rPr lang="en-MY" sz="3200" b="1" dirty="0" err="1">
                <a:solidFill>
                  <a:srgbClr val="C00000"/>
                </a:solidFill>
              </a:rPr>
              <a:t>Rasul</a:t>
            </a:r>
            <a:r>
              <a:rPr lang="en-MY" sz="3200" b="1" dirty="0">
                <a:solidFill>
                  <a:srgbClr val="C00000"/>
                </a:solidFill>
              </a:rPr>
              <a:t>-Nya, </a:t>
            </a:r>
            <a:r>
              <a:rPr lang="en-MY" sz="3200" b="1" dirty="0" err="1">
                <a:solidFill>
                  <a:srgbClr val="C00000"/>
                </a:solidFill>
              </a:rPr>
              <a:t>dan</a:t>
            </a:r>
            <a:r>
              <a:rPr lang="en-MY" sz="3200" b="1" dirty="0">
                <a:solidFill>
                  <a:srgbClr val="C00000"/>
                </a:solidFill>
              </a:rPr>
              <a:t> (</a:t>
            </a:r>
            <a:r>
              <a:rPr lang="en-MY" sz="3200" b="1" dirty="0" err="1">
                <a:solidFill>
                  <a:srgbClr val="C00000"/>
                </a:solidFill>
              </a:rPr>
              <a:t>janganlah</a:t>
            </a:r>
            <a:r>
              <a:rPr lang="en-MY" sz="3200" b="1" dirty="0">
                <a:solidFill>
                  <a:srgbClr val="C00000"/>
                </a:solidFill>
              </a:rPr>
              <a:t>) </a:t>
            </a:r>
            <a:r>
              <a:rPr lang="en-MY" sz="3200" b="1" dirty="0" err="1">
                <a:solidFill>
                  <a:srgbClr val="C00000"/>
                </a:solidFill>
              </a:rPr>
              <a:t>kamu</a:t>
            </a:r>
            <a:r>
              <a:rPr lang="en-MY" sz="3200" b="1" dirty="0">
                <a:solidFill>
                  <a:srgbClr val="C00000"/>
                </a:solidFill>
              </a:rPr>
              <a:t> </a:t>
            </a:r>
            <a:r>
              <a:rPr lang="en-MY" sz="3200" b="1" dirty="0" err="1">
                <a:solidFill>
                  <a:srgbClr val="C00000"/>
                </a:solidFill>
              </a:rPr>
              <a:t>mengkhianati</a:t>
            </a:r>
            <a:r>
              <a:rPr lang="en-MY" sz="3200" b="1" dirty="0">
                <a:solidFill>
                  <a:srgbClr val="C00000"/>
                </a:solidFill>
              </a:rPr>
              <a:t> </a:t>
            </a:r>
            <a:r>
              <a:rPr lang="en-MY" sz="3200" b="1" dirty="0" err="1">
                <a:solidFill>
                  <a:srgbClr val="C00000"/>
                </a:solidFill>
              </a:rPr>
              <a:t>amanah-amanah</a:t>
            </a:r>
            <a:r>
              <a:rPr lang="en-MY" sz="3200" b="1" dirty="0">
                <a:solidFill>
                  <a:srgbClr val="C00000"/>
                </a:solidFill>
              </a:rPr>
              <a:t> </a:t>
            </a:r>
            <a:r>
              <a:rPr lang="en-MY" sz="3200" b="1" dirty="0" err="1">
                <a:solidFill>
                  <a:srgbClr val="C00000"/>
                </a:solidFill>
              </a:rPr>
              <a:t>kamu</a:t>
            </a:r>
            <a:r>
              <a:rPr lang="en-MY" sz="3200" b="1" dirty="0">
                <a:solidFill>
                  <a:srgbClr val="C00000"/>
                </a:solidFill>
              </a:rPr>
              <a:t>, </a:t>
            </a:r>
            <a:r>
              <a:rPr lang="en-MY" sz="3200" b="1" dirty="0" err="1">
                <a:solidFill>
                  <a:srgbClr val="C00000"/>
                </a:solidFill>
              </a:rPr>
              <a:t>sedang</a:t>
            </a:r>
            <a:r>
              <a:rPr lang="en-MY" sz="3200" b="1" dirty="0">
                <a:solidFill>
                  <a:srgbClr val="C00000"/>
                </a:solidFill>
              </a:rPr>
              <a:t> </a:t>
            </a:r>
            <a:r>
              <a:rPr lang="en-MY" sz="3200" b="1" dirty="0" err="1">
                <a:solidFill>
                  <a:srgbClr val="C00000"/>
                </a:solidFill>
              </a:rPr>
              <a:t>kamu</a:t>
            </a:r>
            <a:r>
              <a:rPr lang="en-MY" sz="3200" b="1" dirty="0">
                <a:solidFill>
                  <a:srgbClr val="C00000"/>
                </a:solidFill>
              </a:rPr>
              <a:t> </a:t>
            </a:r>
            <a:r>
              <a:rPr lang="en-MY" sz="3200" b="1" dirty="0" err="1">
                <a:solidFill>
                  <a:srgbClr val="C00000"/>
                </a:solidFill>
              </a:rPr>
              <a:t>mengetahui</a:t>
            </a:r>
            <a:r>
              <a:rPr lang="en-MY" sz="3200" b="1" dirty="0">
                <a:solidFill>
                  <a:srgbClr val="C00000"/>
                </a:solidFill>
              </a:rPr>
              <a:t> (</a:t>
            </a:r>
            <a:r>
              <a:rPr lang="en-MY" sz="3200" b="1" dirty="0" err="1">
                <a:solidFill>
                  <a:srgbClr val="C00000"/>
                </a:solidFill>
              </a:rPr>
              <a:t>salahnya</a:t>
            </a:r>
            <a:r>
              <a:rPr lang="en-MY" sz="3200" b="1" dirty="0">
                <a:solidFill>
                  <a:srgbClr val="C00000"/>
                </a:solidFill>
              </a:rPr>
              <a:t>).</a:t>
            </a:r>
          </a:p>
        </p:txBody>
      </p:sp>
      <p:pic>
        <p:nvPicPr>
          <p:cNvPr id="7" name="Picture 6">
            <a:extLst>
              <a:ext uri="{FF2B5EF4-FFF2-40B4-BE49-F238E27FC236}">
                <a16:creationId xmlns:a16="http://schemas.microsoft.com/office/drawing/2014/main" id="{1861A3E6-868A-44BC-9019-6D722D853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22" y="1295400"/>
            <a:ext cx="8157155" cy="25361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Rectangle: Rounded Corners 8"/>
          <p:cNvSpPr>
            <a:spLocks noGrp="1"/>
          </p:cNvSpPr>
          <p:nvPr>
            <p:ph idx="1"/>
          </p:nvPr>
        </p:nvSpPr>
        <p:spPr>
          <a:xfrm>
            <a:off x="457200" y="1676400"/>
            <a:ext cx="8305800" cy="4419600"/>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normAutofit/>
          </a:bodyPr>
          <a:lstStyle/>
          <a:p>
            <a:pPr marL="0" indent="0" algn="ctr">
              <a:buNone/>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Marilah kita sebagai warga negeri dan negara yang tercinta ini, berikanlah perhatian dan tenaga terhadap mengukuhkan kemerdekaan negara ini </a:t>
            </a:r>
          </a:p>
        </p:txBody>
      </p:sp>
      <p:sp>
        <p:nvSpPr>
          <p:cNvPr id="8" name="Snip Diagonal Corner Rectangle 5"/>
          <p:cNvSpPr txBox="1"/>
          <p:nvPr/>
        </p:nvSpPr>
        <p:spPr>
          <a:xfrm>
            <a:off x="457200" y="228600"/>
            <a:ext cx="8305800" cy="685800"/>
          </a:xfrm>
          <a:prstGeom prst="snip2DiagRect">
            <a:avLst>
              <a:gd name="adj1" fmla="val 50000"/>
              <a:gd name="adj2" fmla="val 50000"/>
            </a:avLst>
          </a:prstGeom>
          <a:blipFill>
            <a:blip r:embed="rId4"/>
            <a:tile tx="0" ty="0" sx="100000" sy="100000" flip="none" algn="tl"/>
          </a:blipFill>
          <a:ln>
            <a:solidFill>
              <a:schemeClr val="tx1"/>
            </a:solidFill>
          </a:ln>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Seruan Khatib</a:t>
            </a:r>
          </a:p>
        </p:txBody>
      </p:sp>
    </p:spTree>
    <p:extLst>
      <p:ext uri="{BB962C8B-B14F-4D97-AF65-F5344CB8AC3E}">
        <p14:creationId xmlns:p14="http://schemas.microsoft.com/office/powerpoint/2010/main" val="2616849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Rectangle: Rounded Corners 8"/>
          <p:cNvSpPr>
            <a:spLocks noGrp="1"/>
          </p:cNvSpPr>
          <p:nvPr>
            <p:ph idx="1"/>
          </p:nvPr>
        </p:nvSpPr>
        <p:spPr>
          <a:xfrm>
            <a:off x="457200" y="1600200"/>
            <a:ext cx="8305800" cy="4419600"/>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noAutofit/>
          </a:bodyPr>
          <a:lstStyle/>
          <a:p>
            <a:pPr marL="0" indent="0" algn="ctr">
              <a:buNone/>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Teruskan mencintai keamanan dan perpaduan sesama rakyat dengan mengeratkan silaturrahim, </a:t>
            </a:r>
          </a:p>
        </p:txBody>
      </p:sp>
      <p:sp>
        <p:nvSpPr>
          <p:cNvPr id="8" name="Snip Diagonal Corner Rectangle 5"/>
          <p:cNvSpPr txBox="1"/>
          <p:nvPr/>
        </p:nvSpPr>
        <p:spPr>
          <a:xfrm>
            <a:off x="457200" y="228600"/>
            <a:ext cx="8305800" cy="685800"/>
          </a:xfrm>
          <a:prstGeom prst="snip2DiagRect">
            <a:avLst>
              <a:gd name="adj1" fmla="val 50000"/>
              <a:gd name="adj2" fmla="val 50000"/>
            </a:avLst>
          </a:prstGeom>
          <a:blipFill>
            <a:blip r:embed="rId4"/>
            <a:tile tx="0" ty="0" sx="100000" sy="100000" flip="none" algn="tl"/>
          </a:blipFill>
          <a:ln>
            <a:solidFill>
              <a:schemeClr val="tx1"/>
            </a:solidFill>
          </a:ln>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Seruan Khatib</a:t>
            </a:r>
          </a:p>
        </p:txBody>
      </p:sp>
    </p:spTree>
    <p:extLst>
      <p:ext uri="{BB962C8B-B14F-4D97-AF65-F5344CB8AC3E}">
        <p14:creationId xmlns:p14="http://schemas.microsoft.com/office/powerpoint/2010/main" val="2719020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Rectangle: Rounded Corners 8"/>
          <p:cNvSpPr>
            <a:spLocks noGrp="1"/>
          </p:cNvSpPr>
          <p:nvPr>
            <p:ph idx="1"/>
          </p:nvPr>
        </p:nvSpPr>
        <p:spPr>
          <a:xfrm>
            <a:off x="457200" y="1676400"/>
            <a:ext cx="8305800" cy="4648200"/>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noAutofit/>
          </a:bodyPr>
          <a:lstStyle/>
          <a:p>
            <a:pPr marL="0" indent="0" algn="ctr">
              <a:buNone/>
            </a:pPr>
            <a:r>
              <a:rPr lang="sv-SE"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Mendokong agenda negara dalam mencapai kegemilanganyang berlandaskan kepada kehendak Allah SWT dan RasulNya SAW.  Mudah-mudahan kita dikasihi Allah sentiasa. </a:t>
            </a:r>
          </a:p>
          <a:p>
            <a:pPr marL="0" indent="0" algn="ctr">
              <a:buNone/>
            </a:pPr>
            <a:r>
              <a:rPr lang="sv-SE"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Aamiin…ya Rabbal ‘Alamiin.</a:t>
            </a:r>
          </a:p>
        </p:txBody>
      </p:sp>
      <p:sp>
        <p:nvSpPr>
          <p:cNvPr id="8" name="Snip Diagonal Corner Rectangle 5"/>
          <p:cNvSpPr txBox="1"/>
          <p:nvPr/>
        </p:nvSpPr>
        <p:spPr>
          <a:xfrm>
            <a:off x="457200" y="228600"/>
            <a:ext cx="8305800" cy="685800"/>
          </a:xfrm>
          <a:prstGeom prst="snip2DiagRect">
            <a:avLst>
              <a:gd name="adj1" fmla="val 50000"/>
              <a:gd name="adj2" fmla="val 50000"/>
            </a:avLst>
          </a:prstGeom>
          <a:blipFill>
            <a:blip r:embed="rId4"/>
            <a:tile tx="0" ty="0" sx="100000" sy="100000" flip="none" algn="tl"/>
          </a:blipFill>
          <a:ln>
            <a:solidFill>
              <a:schemeClr val="tx1"/>
            </a:solidFill>
          </a:ln>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Seruan Khatib</a:t>
            </a:r>
          </a:p>
        </p:txBody>
      </p:sp>
    </p:spTree>
    <p:extLst>
      <p:ext uri="{BB962C8B-B14F-4D97-AF65-F5344CB8AC3E}">
        <p14:creationId xmlns:p14="http://schemas.microsoft.com/office/powerpoint/2010/main" val="2154208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25000" r="-80000"/>
          </a:stretch>
        </a:blipFill>
        <a:effectLst/>
      </p:bgPr>
    </p:bg>
    <p:spTree>
      <p:nvGrpSpPr>
        <p:cNvPr id="1" name=""/>
        <p:cNvGrpSpPr/>
        <p:nvPr/>
      </p:nvGrpSpPr>
      <p:grpSpPr>
        <a:xfrm>
          <a:off x="0" y="0"/>
          <a:ext cx="0" cy="0"/>
          <a:chOff x="0" y="0"/>
          <a:chExt cx="0" cy="0"/>
        </a:xfrm>
      </p:grpSpPr>
      <p:sp>
        <p:nvSpPr>
          <p:cNvPr id="7" name="Snip Diagonal Corner Rectangle 5">
            <a:extLst>
              <a:ext uri="{FF2B5EF4-FFF2-40B4-BE49-F238E27FC236}">
                <a16:creationId xmlns:a16="http://schemas.microsoft.com/office/drawing/2014/main" id="{A02BAFCE-5B79-444B-84A7-336E0E42C8FF}"/>
              </a:ext>
            </a:extLst>
          </p:cNvPr>
          <p:cNvSpPr/>
          <p:nvPr/>
        </p:nvSpPr>
        <p:spPr>
          <a:xfrm>
            <a:off x="572518" y="152400"/>
            <a:ext cx="8077199" cy="770365"/>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a:extLst>
              <a:ext uri="{FF2B5EF4-FFF2-40B4-BE49-F238E27FC236}">
                <a16:creationId xmlns:a16="http://schemas.microsoft.com/office/drawing/2014/main" id="{06113AE1-BC43-40AB-B16D-BC26D1E66FA3}"/>
              </a:ext>
            </a:extLst>
          </p:cNvPr>
          <p:cNvSpPr/>
          <p:nvPr/>
        </p:nvSpPr>
        <p:spPr>
          <a:xfrm>
            <a:off x="2596138" y="239525"/>
            <a:ext cx="3951723"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endParaRPr>
          </a:p>
        </p:txBody>
      </p:sp>
      <p:sp>
        <p:nvSpPr>
          <p:cNvPr id="4" name="Rectangle 3"/>
          <p:cNvSpPr/>
          <p:nvPr/>
        </p:nvSpPr>
        <p:spPr>
          <a:xfrm>
            <a:off x="418922" y="3633042"/>
            <a:ext cx="8306152" cy="2985433"/>
          </a:xfrm>
          <a:prstGeom prst="rect">
            <a:avLst/>
          </a:prstGeom>
        </p:spPr>
        <p:txBody>
          <a:bodyPr wrap="square">
            <a:spAutoFit/>
          </a:bodyPr>
          <a:lstStyle/>
          <a:p>
            <a:pPr algn="just"/>
            <a:r>
              <a:rPr lang="en-MY" sz="3200" b="1" dirty="0" err="1"/>
              <a:t>Maksudnya</a:t>
            </a:r>
            <a:r>
              <a:rPr lang="en-MY" sz="3200" b="1" dirty="0"/>
              <a:t> : </a:t>
            </a:r>
            <a:r>
              <a:rPr lang="en-MY" sz="3200" b="1" dirty="0">
                <a:solidFill>
                  <a:srgbClr val="C00000"/>
                </a:solidFill>
              </a:rPr>
              <a:t>Dan </a:t>
            </a:r>
            <a:r>
              <a:rPr lang="en-MY" sz="3200" b="1" dirty="0" err="1">
                <a:solidFill>
                  <a:srgbClr val="C00000"/>
                </a:solidFill>
              </a:rPr>
              <a:t>hendaklah</a:t>
            </a:r>
            <a:r>
              <a:rPr lang="en-MY" sz="3200" b="1" dirty="0">
                <a:solidFill>
                  <a:srgbClr val="C00000"/>
                </a:solidFill>
              </a:rPr>
              <a:t> </a:t>
            </a:r>
            <a:r>
              <a:rPr lang="en-MY" sz="3200" b="1" dirty="0" err="1">
                <a:solidFill>
                  <a:srgbClr val="C00000"/>
                </a:solidFill>
              </a:rPr>
              <a:t>ada</a:t>
            </a:r>
            <a:r>
              <a:rPr lang="en-MY" sz="3200" b="1" dirty="0">
                <a:solidFill>
                  <a:srgbClr val="C00000"/>
                </a:solidFill>
              </a:rPr>
              <a:t> di </a:t>
            </a:r>
            <a:r>
              <a:rPr lang="en-MY" sz="3200" b="1" dirty="0" err="1">
                <a:solidFill>
                  <a:srgbClr val="C00000"/>
                </a:solidFill>
              </a:rPr>
              <a:t>antara</a:t>
            </a:r>
            <a:r>
              <a:rPr lang="en-MY" sz="3200" b="1" dirty="0">
                <a:solidFill>
                  <a:srgbClr val="C00000"/>
                </a:solidFill>
              </a:rPr>
              <a:t> </a:t>
            </a:r>
            <a:r>
              <a:rPr lang="en-MY" sz="3200" b="1" dirty="0" err="1">
                <a:solidFill>
                  <a:srgbClr val="C00000"/>
                </a:solidFill>
              </a:rPr>
              <a:t>kamu</a:t>
            </a:r>
            <a:r>
              <a:rPr lang="en-MY" sz="3200" b="1" dirty="0">
                <a:solidFill>
                  <a:srgbClr val="C00000"/>
                </a:solidFill>
              </a:rPr>
              <a:t> </a:t>
            </a:r>
            <a:r>
              <a:rPr lang="en-MY" sz="3200" b="1" dirty="0" err="1">
                <a:solidFill>
                  <a:srgbClr val="C00000"/>
                </a:solidFill>
              </a:rPr>
              <a:t>satu</a:t>
            </a:r>
            <a:r>
              <a:rPr lang="en-MY" sz="3200" b="1" dirty="0">
                <a:solidFill>
                  <a:srgbClr val="C00000"/>
                </a:solidFill>
              </a:rPr>
              <a:t> </a:t>
            </a:r>
            <a:r>
              <a:rPr lang="en-MY" sz="3200" b="1" dirty="0" err="1">
                <a:solidFill>
                  <a:srgbClr val="C00000"/>
                </a:solidFill>
              </a:rPr>
              <a:t>puak</a:t>
            </a:r>
            <a:r>
              <a:rPr lang="en-MY" sz="3200" b="1" dirty="0">
                <a:solidFill>
                  <a:srgbClr val="C00000"/>
                </a:solidFill>
              </a:rPr>
              <a:t> yang </a:t>
            </a:r>
            <a:r>
              <a:rPr lang="en-MY" sz="3200" b="1" dirty="0" err="1">
                <a:solidFill>
                  <a:srgbClr val="C00000"/>
                </a:solidFill>
              </a:rPr>
              <a:t>menyeru</a:t>
            </a:r>
            <a:r>
              <a:rPr lang="en-MY" sz="3200" b="1" dirty="0">
                <a:solidFill>
                  <a:srgbClr val="C00000"/>
                </a:solidFill>
              </a:rPr>
              <a:t> </a:t>
            </a:r>
            <a:r>
              <a:rPr lang="en-MY" sz="3200" b="1" dirty="0" err="1">
                <a:solidFill>
                  <a:srgbClr val="C00000"/>
                </a:solidFill>
              </a:rPr>
              <a:t>kepada</a:t>
            </a:r>
            <a:r>
              <a:rPr lang="en-MY" sz="3200" b="1" dirty="0">
                <a:solidFill>
                  <a:srgbClr val="C00000"/>
                </a:solidFill>
              </a:rPr>
              <a:t> </a:t>
            </a:r>
            <a:r>
              <a:rPr lang="en-MY" sz="3200" b="1" dirty="0" err="1">
                <a:solidFill>
                  <a:srgbClr val="C00000"/>
                </a:solidFill>
              </a:rPr>
              <a:t>kebajikan</a:t>
            </a:r>
            <a:r>
              <a:rPr lang="en-MY" sz="3200" b="1" dirty="0">
                <a:solidFill>
                  <a:srgbClr val="C00000"/>
                </a:solidFill>
              </a:rPr>
              <a:t>, dan </a:t>
            </a:r>
            <a:r>
              <a:rPr lang="en-MY" sz="3200" b="1" dirty="0" err="1">
                <a:solidFill>
                  <a:srgbClr val="C00000"/>
                </a:solidFill>
              </a:rPr>
              <a:t>menyuruh</a:t>
            </a:r>
            <a:r>
              <a:rPr lang="en-MY" sz="3200" b="1" dirty="0">
                <a:solidFill>
                  <a:srgbClr val="C00000"/>
                </a:solidFill>
              </a:rPr>
              <a:t> </a:t>
            </a:r>
            <a:r>
              <a:rPr lang="en-MY" sz="3200" b="1" dirty="0" err="1">
                <a:solidFill>
                  <a:srgbClr val="C00000"/>
                </a:solidFill>
              </a:rPr>
              <a:t>berbuat</a:t>
            </a:r>
            <a:r>
              <a:rPr lang="en-MY" sz="3200" b="1" dirty="0">
                <a:solidFill>
                  <a:srgbClr val="C00000"/>
                </a:solidFill>
              </a:rPr>
              <a:t> </a:t>
            </a:r>
            <a:r>
              <a:rPr lang="en-MY" sz="3200" b="1" dirty="0" err="1">
                <a:solidFill>
                  <a:srgbClr val="C00000"/>
                </a:solidFill>
              </a:rPr>
              <a:t>segala</a:t>
            </a:r>
            <a:r>
              <a:rPr lang="en-MY" sz="3200" b="1" dirty="0">
                <a:solidFill>
                  <a:srgbClr val="C00000"/>
                </a:solidFill>
              </a:rPr>
              <a:t> </a:t>
            </a:r>
            <a:r>
              <a:rPr lang="en-MY" sz="3200" b="1" dirty="0" err="1">
                <a:solidFill>
                  <a:srgbClr val="C00000"/>
                </a:solidFill>
              </a:rPr>
              <a:t>perkara</a:t>
            </a:r>
            <a:r>
              <a:rPr lang="en-MY" sz="3200" b="1" dirty="0">
                <a:solidFill>
                  <a:srgbClr val="C00000"/>
                </a:solidFill>
              </a:rPr>
              <a:t> yang </a:t>
            </a:r>
            <a:r>
              <a:rPr lang="en-MY" sz="3200" b="1" dirty="0" err="1">
                <a:solidFill>
                  <a:srgbClr val="C00000"/>
                </a:solidFill>
              </a:rPr>
              <a:t>baik</a:t>
            </a:r>
            <a:r>
              <a:rPr lang="en-MY" sz="3200" b="1" dirty="0">
                <a:solidFill>
                  <a:srgbClr val="C00000"/>
                </a:solidFill>
              </a:rPr>
              <a:t>, </a:t>
            </a:r>
            <a:r>
              <a:rPr lang="en-MY" sz="3200" b="1" dirty="0" err="1">
                <a:solidFill>
                  <a:srgbClr val="C00000"/>
                </a:solidFill>
              </a:rPr>
              <a:t>serta</a:t>
            </a:r>
            <a:r>
              <a:rPr lang="en-MY" sz="3200" b="1" dirty="0">
                <a:solidFill>
                  <a:srgbClr val="C00000"/>
                </a:solidFill>
              </a:rPr>
              <a:t> </a:t>
            </a:r>
            <a:r>
              <a:rPr lang="en-MY" sz="3200" b="1" dirty="0" err="1">
                <a:solidFill>
                  <a:srgbClr val="C00000"/>
                </a:solidFill>
              </a:rPr>
              <a:t>melarang</a:t>
            </a:r>
            <a:r>
              <a:rPr lang="en-MY" sz="3200" b="1" dirty="0">
                <a:solidFill>
                  <a:srgbClr val="C00000"/>
                </a:solidFill>
              </a:rPr>
              <a:t> </a:t>
            </a:r>
            <a:r>
              <a:rPr lang="en-MY" sz="3200" b="1" dirty="0" err="1">
                <a:solidFill>
                  <a:srgbClr val="C00000"/>
                </a:solidFill>
              </a:rPr>
              <a:t>daripada</a:t>
            </a:r>
            <a:r>
              <a:rPr lang="en-MY" sz="3200" b="1" dirty="0">
                <a:solidFill>
                  <a:srgbClr val="C00000"/>
                </a:solidFill>
              </a:rPr>
              <a:t> </a:t>
            </a:r>
            <a:r>
              <a:rPr lang="en-MY" sz="3200" b="1" dirty="0" err="1">
                <a:solidFill>
                  <a:srgbClr val="C00000"/>
                </a:solidFill>
              </a:rPr>
              <a:t>segala</a:t>
            </a:r>
            <a:r>
              <a:rPr lang="en-MY" sz="3200" b="1" dirty="0">
                <a:solidFill>
                  <a:srgbClr val="C00000"/>
                </a:solidFill>
              </a:rPr>
              <a:t> yang salah. Dan </a:t>
            </a:r>
            <a:r>
              <a:rPr lang="en-MY" sz="3200" b="1" dirty="0" err="1">
                <a:solidFill>
                  <a:srgbClr val="C00000"/>
                </a:solidFill>
              </a:rPr>
              <a:t>mereka</a:t>
            </a:r>
            <a:r>
              <a:rPr lang="en-MY" sz="3200" b="1" dirty="0">
                <a:solidFill>
                  <a:srgbClr val="C00000"/>
                </a:solidFill>
              </a:rPr>
              <a:t> yang </a:t>
            </a:r>
            <a:r>
              <a:rPr lang="en-MY" sz="3200" b="1" dirty="0" err="1">
                <a:solidFill>
                  <a:srgbClr val="C00000"/>
                </a:solidFill>
              </a:rPr>
              <a:t>demikian</a:t>
            </a:r>
            <a:r>
              <a:rPr lang="en-MY" sz="3200" b="1" dirty="0">
                <a:solidFill>
                  <a:srgbClr val="C00000"/>
                </a:solidFill>
              </a:rPr>
              <a:t> </a:t>
            </a:r>
            <a:r>
              <a:rPr lang="en-MY" sz="3200" b="1" dirty="0" err="1">
                <a:solidFill>
                  <a:srgbClr val="C00000"/>
                </a:solidFill>
              </a:rPr>
              <a:t>ialah</a:t>
            </a:r>
            <a:r>
              <a:rPr lang="en-MY" sz="3200" b="1" dirty="0">
                <a:solidFill>
                  <a:srgbClr val="C00000"/>
                </a:solidFill>
              </a:rPr>
              <a:t> orang yang </a:t>
            </a:r>
            <a:r>
              <a:rPr lang="en-MY" sz="3200" b="1" dirty="0" err="1">
                <a:solidFill>
                  <a:srgbClr val="C00000"/>
                </a:solidFill>
              </a:rPr>
              <a:t>berjaya</a:t>
            </a:r>
            <a:r>
              <a:rPr lang="en-MY" sz="3200" b="1" dirty="0">
                <a:solidFill>
                  <a:srgbClr val="C00000"/>
                </a:solidFill>
              </a:rPr>
              <a:t>. </a:t>
            </a:r>
          </a:p>
          <a:p>
            <a:pPr algn="r"/>
            <a:r>
              <a:rPr lang="en-MY" sz="2800" b="1" dirty="0">
                <a:solidFill>
                  <a:srgbClr val="002060"/>
                </a:solidFill>
              </a:rPr>
              <a:t>(Surah Ali Imran : Ayat 104)</a:t>
            </a:r>
          </a:p>
        </p:txBody>
      </p:sp>
      <p:pic>
        <p:nvPicPr>
          <p:cNvPr id="6" name="Picture 5">
            <a:extLst>
              <a:ext uri="{FF2B5EF4-FFF2-40B4-BE49-F238E27FC236}">
                <a16:creationId xmlns:a16="http://schemas.microsoft.com/office/drawing/2014/main" id="{1D468FFD-3F8B-43F4-85FE-57698A826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048" y="1261163"/>
            <a:ext cx="8077900" cy="23349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بَارَكَ اللهُ لِي وَلَكُمْ </a:t>
            </a:r>
            <a:r>
              <a:rPr lang="ar-SA"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فِي </a:t>
            </a: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الْقُرْآنِ الْعَظِيْمِ.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وَنَفَعَنِي وَاِيَّاكُمْ بِمَا فِيْهِ مِنَ الآيَاتِ وَالذِّكْرِ الْحَكِيْمِ.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وَتَقَبَّلَ مِنِّي وَمِنْكُمْ تِلاوَتَهُ اِنَّهُ هُوَ السَّمِيْعُ الْعَلِيْمُ.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أقُوْلُ قَوْلِي هَذا وَأَسْتَغْفِرُ اللهَ الْعَظِيْمَ لِيْ وَلَكُمْ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وَلِسَائِرِ الْمُسْلِمِيْنَ وَالْمُسْلِمَاتِ وَالْمُؤْمِنِيْنَ وَالْمُؤْمِنَاتِ</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فَاسْتَغْفِرُوْهُ إنَّهُ هُوَ الْغَفُوْرُ الرَّحِيْمُ.</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وَنَستَغفِرُ اللهَ</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duotone>
              <a:prstClr val="black"/>
              <a:schemeClr val="accent2">
                <a:tint val="45000"/>
                <a:satMod val="400000"/>
              </a:schemeClr>
            </a:duotone>
          </a:blip>
          <a:srcRect l="12746" t="15909" r="12480"/>
          <a:stretch>
            <a:fillRect/>
          </a:stretch>
        </p:blipFill>
        <p:spPr bwMode="auto">
          <a:xfrm>
            <a:off x="723900" y="914400"/>
            <a:ext cx="7696200" cy="2819400"/>
          </a:xfrm>
          <a:prstGeom prst="rect">
            <a:avLst/>
          </a:prstGeom>
          <a:blipFill>
            <a:blip r:embed="rId4">
              <a:alphaModFix amt="90000"/>
            </a:blip>
            <a:tile tx="0" ty="0" sx="100000" sy="100000" flip="none" algn="tl"/>
          </a:blip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pic>
        <p:nvPicPr>
          <p:cNvPr id="4" name="Picture 3"/>
          <p:cNvPicPr>
            <a:picLocks noChangeAspect="1" noChangeArrowheads="1"/>
          </p:cNvPicPr>
          <p:nvPr/>
        </p:nvPicPr>
        <p:blipFill>
          <a:blip r:embed="rId5" cstate="print">
            <a:lum bright="40000" contrast="-40000"/>
          </a:blip>
          <a:srcRect/>
          <a:stretch>
            <a:fillRect/>
          </a:stretch>
        </p:blipFill>
        <p:spPr bwMode="auto">
          <a:xfrm>
            <a:off x="228600" y="3886200"/>
            <a:ext cx="8686800" cy="1341438"/>
          </a:xfrm>
          <a:prstGeom prst="rect">
            <a:avLst/>
          </a:prstGeom>
          <a:blipFill>
            <a:blip r:embed="rId6">
              <a:alphaModFix amt="90000"/>
            </a:blip>
            <a:tile tx="0" ty="0" sx="100000" sy="100000" flip="none" algn="tl"/>
          </a:blipFill>
          <a:ln w="9525">
            <a:noFill/>
            <a:miter lim="800000"/>
            <a:headEnd/>
            <a:tailEnd/>
          </a:ln>
          <a:effectLst>
            <a:glow rad="127000">
              <a:schemeClr val="tx1">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anose="02020603050405020304"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anose="02020603050405020304"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anose="02020603050405020304" pitchFamily="2" charset="-78"/>
              </a:rPr>
              <a:t>.</a:t>
            </a:r>
            <a:endParaRPr lang="ms-MY" sz="5400" dirty="0">
              <a:solidFill>
                <a:srgbClr val="FFFF00"/>
              </a:solidFill>
              <a:effectLst>
                <a:glow rad="101600">
                  <a:schemeClr val="tx1">
                    <a:alpha val="60000"/>
                  </a:schemeClr>
                </a:glow>
              </a:effectLst>
              <a:latin typeface="Traditional Arabic" panose="02020603050405020304" pitchFamily="2" charset="-78"/>
              <a:cs typeface="Traditional Arabic" panose="02020603050405020304"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27727" y="1245727"/>
            <a:ext cx="8890488" cy="1569660"/>
          </a:xfrm>
          <a:prstGeom prst="rect">
            <a:avLst/>
          </a:prstGeom>
          <a:solidFill>
            <a:schemeClr val="accent2">
              <a:lumMod val="50000"/>
              <a:alpha val="55000"/>
            </a:schemeClr>
          </a:solidFill>
        </p:spPr>
        <p:txBody>
          <a:bodyPr wrap="square">
            <a:spAutoFit/>
          </a:bodyPr>
          <a:lstStyle/>
          <a:p>
            <a:pPr lvl="1"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أَشْهَدُ أَنْ لَا إِلٰهَ إِلَّا اللهُ الْمَلِكُ الْحَقُّ الْمُبِينُ</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a:p>
            <a:pPr lvl="1"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وَأَشْهَدُ أَنَّ مُحَمَّداً َرَّسُولُ اللهِ صَادِقُ الْوَعْدِ الْأَمِينُ.</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111912" y="3505200"/>
            <a:ext cx="8890488" cy="3046988"/>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Memiliki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segala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kerajaan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lagi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Benar</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Nyata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adalah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utusan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menepati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janji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amanah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endParaRPr lang="sv-SE"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427512" y="155806"/>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p:cNvSpPr/>
          <p:nvPr/>
        </p:nvSpPr>
        <p:spPr>
          <a:xfrm>
            <a:off x="127860" y="2057400"/>
            <a:ext cx="8863740" cy="4191000"/>
          </a:xfrm>
          <a:prstGeom prst="flowChartAlternateProcess">
            <a:avLst/>
          </a:prstGeom>
          <a:solidFill>
            <a:schemeClr val="accent3">
              <a:lumMod val="75000"/>
            </a:schemeClr>
          </a:solidFill>
          <a:ln w="38100">
            <a:solidFill>
              <a:schemeClr val="tx1"/>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Wahai hamba-hamba Allah, berbaktilah kepada Allah SWT dan jagalah setiap gerak geri dan tutur kata. Setiap tindakan yang dilakukan dan setiap perkataan  yang diucapkan pasti akan dicatat oleh malaikat. </a:t>
            </a:r>
          </a:p>
        </p:txBody>
      </p:sp>
      <p:sp>
        <p:nvSpPr>
          <p:cNvPr id="3" name="Snip Diagonal Corner Rectangle 5"/>
          <p:cNvSpPr/>
          <p:nvPr/>
        </p:nvSpPr>
        <p:spPr>
          <a:xfrm>
            <a:off x="267989" y="602776"/>
            <a:ext cx="8583482" cy="914400"/>
          </a:xfrm>
          <a:prstGeom prst="snip2DiagRect">
            <a:avLst>
              <a:gd name="adj1" fmla="val 50000"/>
              <a:gd name="adj2" fmla="val 50000"/>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SERUAN KHATIB</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p:cNvSpPr/>
          <p:nvPr/>
        </p:nvSpPr>
        <p:spPr>
          <a:xfrm>
            <a:off x="127860" y="2133600"/>
            <a:ext cx="8863740" cy="3962400"/>
          </a:xfrm>
          <a:prstGeom prst="flowChartAlternateProcess">
            <a:avLst/>
          </a:prstGeom>
          <a:solidFill>
            <a:schemeClr val="accent3">
              <a:lumMod val="50000"/>
            </a:schemeClr>
          </a:solidFill>
          <a:ln w="38100">
            <a:solidFill>
              <a:schemeClr val="tx1"/>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Sesungguhnya setiap manusia akan diserahkan buku amalan masing-masing pada hari Akhirat nanti, dan ketika itu setiap yang tercatat dalam buku amalan tidak dapat diubah dan tak dapat dipinda lagi.</a:t>
            </a:r>
          </a:p>
        </p:txBody>
      </p:sp>
      <p:sp>
        <p:nvSpPr>
          <p:cNvPr id="3" name="Snip Diagonal Corner Rectangle 5"/>
          <p:cNvSpPr/>
          <p:nvPr/>
        </p:nvSpPr>
        <p:spPr>
          <a:xfrm>
            <a:off x="267989" y="602776"/>
            <a:ext cx="8583482" cy="914400"/>
          </a:xfrm>
          <a:prstGeom prst="snip2DiagRect">
            <a:avLst>
              <a:gd name="adj1" fmla="val 50000"/>
              <a:gd name="adj2" fmla="val 50000"/>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SERUAN KHATIB</a:t>
            </a:r>
          </a:p>
        </p:txBody>
      </p:sp>
    </p:spTree>
    <p:extLst>
      <p:ext uri="{BB962C8B-B14F-4D97-AF65-F5344CB8AC3E}">
        <p14:creationId xmlns:p14="http://schemas.microsoft.com/office/powerpoint/2010/main" val="3051747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p:cNvSpPr/>
          <p:nvPr/>
        </p:nvSpPr>
        <p:spPr>
          <a:xfrm>
            <a:off x="127860" y="1981200"/>
            <a:ext cx="8863740" cy="4267200"/>
          </a:xfrm>
          <a:prstGeom prst="flowChartAlternateProcess">
            <a:avLst/>
          </a:prstGeom>
          <a:solidFill>
            <a:schemeClr val="accent3">
              <a:lumMod val="75000"/>
            </a:schemeClr>
          </a:solidFill>
          <a:ln w="38100">
            <a:solidFill>
              <a:schemeClr val="tx1"/>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Mudah-mudahan dengan peringatan ini, kita akan menjadi hamba Allah yang mendapat rahmat serta keampunan-Nya dan dimasukkan ke dalam syurga bersama kekasih kita Nabi Muhammad SAW.</a:t>
            </a:r>
          </a:p>
        </p:txBody>
      </p:sp>
      <p:sp>
        <p:nvSpPr>
          <p:cNvPr id="3" name="Snip Diagonal Corner Rectangle 5"/>
          <p:cNvSpPr/>
          <p:nvPr/>
        </p:nvSpPr>
        <p:spPr>
          <a:xfrm>
            <a:off x="267989" y="602776"/>
            <a:ext cx="8583482" cy="914400"/>
          </a:xfrm>
          <a:prstGeom prst="snip2DiagRect">
            <a:avLst>
              <a:gd name="adj1" fmla="val 50000"/>
              <a:gd name="adj2" fmla="val 50000"/>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SERUAN KHATIB</a:t>
            </a:r>
          </a:p>
        </p:txBody>
      </p:sp>
    </p:spTree>
    <p:extLst>
      <p:ext uri="{BB962C8B-B14F-4D97-AF65-F5344CB8AC3E}">
        <p14:creationId xmlns:p14="http://schemas.microsoft.com/office/powerpoint/2010/main" val="4103090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p:cNvSpPr/>
          <p:nvPr/>
        </p:nvSpPr>
        <p:spPr>
          <a:xfrm>
            <a:off x="127860" y="2514600"/>
            <a:ext cx="8863740" cy="3200400"/>
          </a:xfrm>
          <a:prstGeom prst="flowChartAlternateProcess">
            <a:avLst/>
          </a:prstGeom>
          <a:solidFill>
            <a:schemeClr val="accent3">
              <a:lumMod val="50000"/>
            </a:schemeClr>
          </a:solidFill>
          <a:ln w="38100">
            <a:solidFill>
              <a:schemeClr val="tx1"/>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Begitu juga, marilah kita memperbanyakkan ucapan selawat dan salam kepada Rasulullah SAW sebagaimana firman Allah dalam surah al-Ahzab ayat 56 :</a:t>
            </a:r>
          </a:p>
        </p:txBody>
      </p:sp>
      <p:sp>
        <p:nvSpPr>
          <p:cNvPr id="3" name="Snip Diagonal Corner Rectangle 5"/>
          <p:cNvSpPr/>
          <p:nvPr/>
        </p:nvSpPr>
        <p:spPr>
          <a:xfrm>
            <a:off x="267989" y="602776"/>
            <a:ext cx="8583482" cy="914400"/>
          </a:xfrm>
          <a:prstGeom prst="snip2DiagRect">
            <a:avLst>
              <a:gd name="adj1" fmla="val 50000"/>
              <a:gd name="adj2" fmla="val 50000"/>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SERUAN KHATIB</a:t>
            </a:r>
          </a:p>
        </p:txBody>
      </p:sp>
    </p:spTree>
    <p:extLst>
      <p:ext uri="{BB962C8B-B14F-4D97-AF65-F5344CB8AC3E}">
        <p14:creationId xmlns:p14="http://schemas.microsoft.com/office/powerpoint/2010/main" val="3277401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
        <p:nvSpPr>
          <p:cNvPr id="2" name="Rectangle 1"/>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
        <p:nvSpPr>
          <p:cNvPr id="4" name="TextBox 3"/>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762000"/>
            <a:ext cx="9144000" cy="3727944"/>
          </a:xfrm>
          <a:prstGeom prst="rect">
            <a:avLst/>
          </a:prstGeom>
          <a:solidFill>
            <a:srgbClr val="002060">
              <a:alpha val="39000"/>
            </a:srgbClr>
          </a:solidFill>
        </p:spPr>
        <p:txBody>
          <a:bodyPr wrap="square">
            <a:spAutoFit/>
          </a:bodyPr>
          <a:lstStyle/>
          <a:p>
            <a:pPr algn="ctr" rtl="1">
              <a:lnSpc>
                <a:spcPct val="150000"/>
              </a:lnSpc>
            </a:pP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اَلَّلهُمَّ صَلِّ وَسَلِّمْ عَلَى سَيِّدِنَا مُحَمَّدٍ أَشْرَفِ الْأَنْبِيَاءِ وَالْمُرْسَلِين،</a:t>
            </a:r>
            <a:r>
              <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وَعَلَى آلِهِ وَأَصْحَابِهِ وَمَنْ تَبِعَهم بإحْسَانٍ إلى يَوْمِ الدِّينِ</a:t>
            </a:r>
          </a:p>
        </p:txBody>
      </p:sp>
      <p:sp>
        <p:nvSpPr>
          <p:cNvPr id="4" name="TextBox 3"/>
          <p:cNvSpPr txBox="1"/>
          <p:nvPr/>
        </p:nvSpPr>
        <p:spPr>
          <a:xfrm>
            <a:off x="214370" y="4547588"/>
            <a:ext cx="8701030" cy="1938992"/>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 Allah, </a:t>
            </a:r>
            <a:r>
              <a:rPr lang="en-US" sz="24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selawat</a:t>
            </a:r>
            <a:r>
              <a:rPr lang="en-U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4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4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salam</a:t>
            </a:r>
            <a:r>
              <a:rPr lang="en-US"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sv-SE" sz="24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 atas junjungan kami Muhammad, semulia-mulia nabi dan rasul, dan ke atas keluarga Baginda, para Sahabat serta orang yang mengikuti mereka secara baik sehinggalah hari kiamat</a:t>
            </a:r>
            <a:endParaRPr lang="es-E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
        <p:nvSpPr>
          <p:cNvPr id="5" name="Rectangle 4"/>
          <p:cNvSpPr/>
          <p:nvPr/>
        </p:nvSpPr>
        <p:spPr>
          <a:xfrm>
            <a:off x="381000" y="1143000"/>
            <a:ext cx="8532440" cy="470898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Kami memohon hidayah dan petunjuk ke jalan kebenaran. Tetapkanlah iman kami di dalam agama-Mu. Basahilah lidah kami dengan bacaan al-Quran dan zikir kepada-Mu. Jadikanlah akhlak junjungan besar Nabi Muhammad SAW sebagai ikutan kami. Pereratkanlah hubungan sesama kami, saling bekerjasama dan bantu membantu dalam kebajikan dan taqwa.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mereka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p:cNvSpPr txBox="1">
            <a:spLocks noChangeArrowheads="1"/>
          </p:cNvSpPr>
          <p:nvPr/>
        </p:nvSpPr>
        <p:spPr bwMode="auto">
          <a:xfrm>
            <a:off x="204056" y="3048000"/>
            <a:ext cx="8735886" cy="120032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solidFill>
                <a:schemeClr val="accent3"/>
              </a:solidFill>
              <a:latin typeface="Monotype Corsiva" pitchFamily="66" charset="0"/>
              <a:cs typeface="Arial" panose="020B0604020202020204"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anose="020B0604020202020204" pitchFamily="34" charset="0"/>
              </a:rPr>
              <a:t>عِبَادَ اللهِ!</a:t>
            </a:r>
          </a:p>
          <a:p>
            <a:pPr algn="ctr">
              <a:defRPr/>
            </a:pPr>
            <a:endParaRPr lang="en-MY" sz="1600" b="1" dirty="0">
              <a:solidFill>
                <a:schemeClr val="accent3"/>
              </a:solidFill>
              <a:latin typeface="Calibri" panose="020F0502020204030204" charset="0"/>
              <a:ea typeface="Calibri" panose="020F050202020403020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64" y="392929"/>
            <a:ext cx="8480271" cy="607214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solidFill>
                <a:schemeClr val="accent3"/>
              </a:solidFill>
              <a:latin typeface="Monotype Corsiva" pitchFamily="66" charset="0"/>
              <a:cs typeface="Arial" panose="020B0604020202020204"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solidFill>
                <a:schemeClr val="accent3"/>
              </a:solidFill>
              <a:latin typeface="Calibri" panose="020F0502020204030204" charset="0"/>
              <a:ea typeface="Calibri" panose="020F050202020403020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4" name="Rectangle 3"/>
          <p:cNvSpPr/>
          <p:nvPr/>
        </p:nvSpPr>
        <p:spPr>
          <a:xfrm>
            <a:off x="2209800" y="914400"/>
            <a:ext cx="4495800" cy="1752599"/>
          </a:xfrm>
          <a:prstGeom prst="rect">
            <a:avLst/>
          </a:prstGeom>
          <a:noFill/>
        </p:spPr>
        <p:txBody>
          <a:bodyPr wrap="square" lIns="91440" tIns="45720" rIns="91440" bIns="45720">
            <a:prstTxWarp prst="textPlain">
              <a:avLst>
                <a:gd name="adj" fmla="val 50328"/>
              </a:avLst>
            </a:prstTxWarp>
            <a:spAutoFit/>
          </a:bodyPr>
          <a:lstStyle/>
          <a:p>
            <a:pPr algn="ctr"/>
            <a:r>
              <a:rPr lang="en-US" sz="400" b="1" dirty="0" err="1">
                <a:ln w="9525">
                  <a:solidFill>
                    <a:schemeClr val="bg1"/>
                  </a:solidFill>
                  <a:prstDash val="solid"/>
                </a:ln>
                <a:solidFill>
                  <a:schemeClr val="accent5">
                    <a:lumMod val="50000"/>
                  </a:schemeClr>
                </a:solidFill>
                <a:effectLst>
                  <a:outerShdw blurRad="38100" dist="38100" dir="2700000" algn="tl">
                    <a:srgbClr val="000000">
                      <a:alpha val="43137"/>
                    </a:srgbClr>
                  </a:outerShdw>
                </a:effectLst>
                <a:latin typeface="Arial Rounded MT Bold" pitchFamily="34" charset="0"/>
              </a:rPr>
              <a:t>Tajuk</a:t>
            </a:r>
            <a:r>
              <a:rPr lang="en-US" sz="400" b="1" dirty="0">
                <a:ln w="9525">
                  <a:solidFill>
                    <a:schemeClr val="bg1"/>
                  </a:solidFill>
                  <a:prstDash val="solid"/>
                </a:ln>
                <a:solidFill>
                  <a:schemeClr val="accent5">
                    <a:lumMod val="50000"/>
                  </a:schemeClr>
                </a:solidFill>
                <a:effectLst>
                  <a:outerShdw blurRad="38100" dist="38100" dir="2700000" algn="tl">
                    <a:srgbClr val="000000">
                      <a:alpha val="43137"/>
                    </a:srgbClr>
                  </a:outerShdw>
                </a:effectLst>
                <a:latin typeface="Arial Rounded MT Bold" pitchFamily="34" charset="0"/>
              </a:rPr>
              <a:t> </a:t>
            </a:r>
          </a:p>
          <a:p>
            <a:pPr algn="ctr"/>
            <a:r>
              <a:rPr lang="en-US" sz="400" b="1" dirty="0" err="1">
                <a:ln w="9525">
                  <a:solidFill>
                    <a:schemeClr val="bg1"/>
                  </a:solidFill>
                  <a:prstDash val="solid"/>
                </a:ln>
                <a:solidFill>
                  <a:schemeClr val="accent5">
                    <a:lumMod val="50000"/>
                  </a:schemeClr>
                </a:solidFill>
                <a:effectLst>
                  <a:outerShdw blurRad="38100" dist="38100" dir="2700000" algn="tl">
                    <a:srgbClr val="000000">
                      <a:alpha val="43137"/>
                    </a:srgbClr>
                  </a:outerShdw>
                </a:effectLst>
                <a:latin typeface="Arial Rounded MT Bold" pitchFamily="34" charset="0"/>
              </a:rPr>
              <a:t>Khutbah</a:t>
            </a:r>
            <a:r>
              <a:rPr lang="en-US" sz="400" b="1" dirty="0">
                <a:ln w="9525">
                  <a:solidFill>
                    <a:schemeClr val="bg1"/>
                  </a:solidFill>
                  <a:prstDash val="solid"/>
                </a:ln>
                <a:solidFill>
                  <a:schemeClr val="accent5">
                    <a:lumMod val="50000"/>
                  </a:schemeClr>
                </a:solidFill>
                <a:effectLst>
                  <a:outerShdw blurRad="38100" dist="38100" dir="2700000" algn="tl">
                    <a:srgbClr val="000000">
                      <a:alpha val="43137"/>
                    </a:srgbClr>
                  </a:outerShdw>
                </a:effectLst>
                <a:latin typeface="Arial Rounded MT Bold" pitchFamily="34" charset="0"/>
              </a:rPr>
              <a:t> </a:t>
            </a:r>
            <a:r>
              <a:rPr lang="en-US" sz="400" b="1" dirty="0" err="1">
                <a:ln w="9525">
                  <a:solidFill>
                    <a:schemeClr val="bg1"/>
                  </a:solidFill>
                  <a:prstDash val="solid"/>
                </a:ln>
                <a:solidFill>
                  <a:schemeClr val="accent5">
                    <a:lumMod val="50000"/>
                  </a:schemeClr>
                </a:solidFill>
                <a:effectLst>
                  <a:outerShdw blurRad="38100" dist="38100" dir="2700000" algn="tl">
                    <a:srgbClr val="000000">
                      <a:alpha val="43137"/>
                    </a:srgbClr>
                  </a:outerShdw>
                </a:effectLst>
                <a:latin typeface="Arial Rounded MT Bold" pitchFamily="34" charset="0"/>
              </a:rPr>
              <a:t>Hari</a:t>
            </a:r>
            <a:r>
              <a:rPr lang="en-US" sz="400" b="1" dirty="0">
                <a:ln w="9525">
                  <a:solidFill>
                    <a:schemeClr val="bg1"/>
                  </a:solidFill>
                  <a:prstDash val="solid"/>
                </a:ln>
                <a:solidFill>
                  <a:schemeClr val="accent5">
                    <a:lumMod val="50000"/>
                  </a:schemeClr>
                </a:solidFill>
                <a:effectLst>
                  <a:outerShdw blurRad="38100" dist="38100" dir="2700000" algn="tl">
                    <a:srgbClr val="000000">
                      <a:alpha val="43137"/>
                    </a:srgbClr>
                  </a:outerShdw>
                </a:effectLst>
                <a:latin typeface="Arial Rounded MT Bold" pitchFamily="34" charset="0"/>
              </a:rPr>
              <a:t> </a:t>
            </a:r>
            <a:r>
              <a:rPr lang="en-US" sz="400" b="1" dirty="0" err="1">
                <a:ln w="9525">
                  <a:solidFill>
                    <a:schemeClr val="bg1"/>
                  </a:solidFill>
                  <a:prstDash val="solid"/>
                </a:ln>
                <a:solidFill>
                  <a:schemeClr val="accent5">
                    <a:lumMod val="50000"/>
                  </a:schemeClr>
                </a:solidFill>
                <a:effectLst>
                  <a:outerShdw blurRad="38100" dist="38100" dir="2700000" algn="tl">
                    <a:srgbClr val="000000">
                      <a:alpha val="43137"/>
                    </a:srgbClr>
                  </a:outerShdw>
                </a:effectLst>
                <a:latin typeface="Arial Rounded MT Bold" pitchFamily="34" charset="0"/>
              </a:rPr>
              <a:t>Ini</a:t>
            </a:r>
            <a:endParaRPr lang="en-US" sz="400" b="1" dirty="0">
              <a:ln w="9525">
                <a:solidFill>
                  <a:schemeClr val="bg1"/>
                </a:solidFill>
                <a:prstDash val="solid"/>
              </a:ln>
              <a:solidFill>
                <a:schemeClr val="accent5">
                  <a:lumMod val="50000"/>
                </a:schemeClr>
              </a:solidFill>
              <a:effectLst>
                <a:outerShdw blurRad="38100" dist="38100" dir="2700000" algn="tl">
                  <a:srgbClr val="000000">
                    <a:alpha val="43137"/>
                  </a:srgbClr>
                </a:outerShdw>
              </a:effectLst>
              <a:latin typeface="Agency FB" pitchFamily="34" charset="0"/>
            </a:endParaRP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dirty="0">
                <a:ln w="10160">
                  <a:solidFill>
                    <a:schemeClr val="accent5"/>
                  </a:solidFill>
                  <a:prstDash val="solid"/>
                </a:ln>
                <a:effectLst>
                  <a:outerShdw blurRad="38100" dist="22860" dir="5400000" algn="tl" rotWithShape="0">
                    <a:srgbClr val="000000">
                      <a:alpha val="30000"/>
                    </a:srgbClr>
                  </a:outerShdw>
                </a:effectLst>
              </a:rPr>
              <a:t>2 RABIUAWAL 1446H / 6 SEPTEMBER 2024</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6" name="Rectangle 5"/>
          <p:cNvSpPr/>
          <p:nvPr/>
        </p:nvSpPr>
        <p:spPr>
          <a:xfrm>
            <a:off x="533398" y="3200400"/>
            <a:ext cx="8077200" cy="2800767"/>
          </a:xfrm>
          <a:prstGeom prst="rect">
            <a:avLst/>
          </a:prstGeom>
        </p:spPr>
        <p:txBody>
          <a:bodyPr wrap="square">
            <a:spAutoFit/>
          </a:bodyPr>
          <a:lstStyle/>
          <a:p>
            <a:pPr algn="ctr"/>
            <a:r>
              <a:rPr lang="fi-FI" sz="4400" b="1" dirty="0">
                <a:ln w="13462">
                  <a:solidFill>
                    <a:schemeClr val="bg1"/>
                  </a:solidFill>
                  <a:prstDash val="solid"/>
                </a:ln>
                <a:solidFill>
                  <a:srgbClr val="002060"/>
                </a:solidFill>
                <a:effectLst>
                  <a:outerShdw dist="38100" dir="2700000" algn="bl" rotWithShape="0">
                    <a:schemeClr val="accent5"/>
                  </a:outerShdw>
                </a:effectLst>
                <a:latin typeface="Arial Black" panose="020B0A04020102020204" pitchFamily="34" charset="0"/>
              </a:rPr>
              <a:t>MALAYSIA </a:t>
            </a:r>
          </a:p>
          <a:p>
            <a:pPr algn="ctr"/>
            <a:r>
              <a:rPr lang="fi-FI" sz="4400" b="1" dirty="0">
                <a:ln w="13462">
                  <a:solidFill>
                    <a:schemeClr val="bg1"/>
                  </a:solidFill>
                  <a:prstDash val="solid"/>
                </a:ln>
                <a:solidFill>
                  <a:srgbClr val="002060"/>
                </a:solidFill>
                <a:effectLst>
                  <a:outerShdw dist="38100" dir="2700000" algn="bl" rotWithShape="0">
                    <a:schemeClr val="accent5"/>
                  </a:outerShdw>
                </a:effectLst>
                <a:latin typeface="Arial Black" panose="020B0A04020102020204" pitchFamily="34" charset="0"/>
              </a:rPr>
              <a:t>BERDAULAT : TANGGUNGJAWAB BERSAMA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t="-69000" b="-69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228600" y="304800"/>
            <a:ext cx="8686800" cy="3048000"/>
          </a:xfrm>
          <a:prstGeom prst="roundRect">
            <a:avLst/>
          </a:prstGeom>
          <a:solidFill>
            <a:schemeClr val="accent3">
              <a:lumMod val="60000"/>
              <a:lumOff val="40000"/>
              <a:alpha val="89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Tahun 2024 ini merupakan tahun ke 67, Malaysia dilepaskan daripada belenggu campur tangan kuasa asing yang telah menguasainya </a:t>
            </a:r>
          </a:p>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kira-kira 446 tahun. </a:t>
            </a:r>
          </a:p>
        </p:txBody>
      </p:sp>
      <p:sp>
        <p:nvSpPr>
          <p:cNvPr id="3" name="Rectangle: Rounded Corners 2">
            <a:extLst>
              <a:ext uri="{FF2B5EF4-FFF2-40B4-BE49-F238E27FC236}">
                <a16:creationId xmlns:a16="http://schemas.microsoft.com/office/drawing/2014/main" id="{BB13EA50-F556-4CEF-9D41-2A23DC356E45}"/>
              </a:ext>
            </a:extLst>
          </p:cNvPr>
          <p:cNvSpPr/>
          <p:nvPr/>
        </p:nvSpPr>
        <p:spPr>
          <a:xfrm>
            <a:off x="228600" y="3581400"/>
            <a:ext cx="8686800" cy="2971800"/>
          </a:xfrm>
          <a:prstGeom prst="roundRect">
            <a:avLst/>
          </a:prstGeom>
          <a:solidFill>
            <a:schemeClr val="accent3">
              <a:lumMod val="60000"/>
              <a:lumOff val="40000"/>
              <a:alpha val="89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Tempoh yang amat lama itu telah menyaksikan pelbagai bentuk kehinaan, kesengsaraan, serta kehilangan aset tanahair dan warisan bangsa.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t="-69000" b="-69000"/>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18A0E98-4B2B-4FE1-9929-7CAF2967EF72}"/>
              </a:ext>
            </a:extLst>
          </p:cNvPr>
          <p:cNvSpPr/>
          <p:nvPr/>
        </p:nvSpPr>
        <p:spPr>
          <a:xfrm>
            <a:off x="533400" y="533400"/>
            <a:ext cx="8077200" cy="57912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Kita sewajibnya bersyukur atas nikmat </a:t>
            </a:r>
            <a:r>
              <a:rPr lang="sv-SE" sz="36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kemerdekaan</a:t>
            </a: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ini dengan berusaha </a:t>
            </a:r>
            <a:r>
              <a:rPr lang="sv-SE" sz="36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mengislahkan</a:t>
            </a:r>
            <a:r>
              <a:rPr lang="sv-SE" sz="36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diri, keluarga, masyarakat dan negara daripada terpedaya dengan arus budaya dan peradaban asing yang bertentangan dengan ajaran Islam.</a:t>
            </a:r>
          </a:p>
        </p:txBody>
      </p:sp>
    </p:spTree>
    <p:extLst>
      <p:ext uri="{BB962C8B-B14F-4D97-AF65-F5344CB8AC3E}">
        <p14:creationId xmlns:p14="http://schemas.microsoft.com/office/powerpoint/2010/main" val="830290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69000" b="-69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533400" y="228600"/>
            <a:ext cx="8077200" cy="1447800"/>
          </a:xfrm>
          <a:prstGeom prst="roundRect">
            <a:avLst/>
          </a:prstGeom>
          <a:solidFill>
            <a:schemeClr val="accent6">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Rib’ie bin ‘Amir RA telah menterjemahkan makna kemerdekaan yang sebenar dengan katanya : </a:t>
            </a:r>
          </a:p>
        </p:txBody>
      </p:sp>
      <p:sp>
        <p:nvSpPr>
          <p:cNvPr id="3" name="Rectangle: Rounded Corners 2">
            <a:extLst>
              <a:ext uri="{FF2B5EF4-FFF2-40B4-BE49-F238E27FC236}">
                <a16:creationId xmlns:a16="http://schemas.microsoft.com/office/drawing/2014/main" id="{0D3FD35A-0F09-4455-8AE6-A265EAEDF5B5}"/>
              </a:ext>
            </a:extLst>
          </p:cNvPr>
          <p:cNvSpPr/>
          <p:nvPr/>
        </p:nvSpPr>
        <p:spPr>
          <a:xfrm>
            <a:off x="533400" y="1943100"/>
            <a:ext cx="8077200" cy="46863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0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"Allah telah membangkitkan kami, supaya mengeluarkan sesiapa yang dikehendakiNya daripada pengabdian kepada sesama hamba, kepada pengabdian hanya kepada Allah, dari kekejaman kepada keadilan Islam, </a:t>
            </a:r>
          </a:p>
          <a:p>
            <a:pPr algn="ctr">
              <a:defRPr/>
            </a:pPr>
            <a:r>
              <a:rPr lang="sv-SE" sz="30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dari kehidupan dunia yang sempit kepada keluasan dunia dan akhirat".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1020</TotalTime>
  <Words>1560</Words>
  <Application>Microsoft Office PowerPoint</Application>
  <PresentationFormat>On-screen Show (4:3)</PresentationFormat>
  <Paragraphs>169</Paragraphs>
  <Slides>47</Slides>
  <Notes>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47</vt:i4>
      </vt:variant>
    </vt:vector>
  </HeadingPairs>
  <TitlesOfParts>
    <vt:vector size="63" baseType="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Traditional Arabic</vt:lpstr>
      <vt:lpstr>Office Theme</vt:lpstr>
      <vt:lpstr>1_Office Theme</vt:lpstr>
      <vt:lpstr>2_Office Theme</vt:lpstr>
      <vt:lpstr>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faizul alfalah</cp:lastModifiedBy>
  <cp:revision>1851</cp:revision>
  <dcterms:created xsi:type="dcterms:W3CDTF">2017-12-24T04:47:00Z</dcterms:created>
  <dcterms:modified xsi:type="dcterms:W3CDTF">2024-09-04T05:04:09Z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CBF94BD4BFBE47B3A57ACE852EE710D6_12</vt:lpwstr>
  </property>
  <property fmtid="{D5CDD505-2E9C-101B-9397-08002B2CF9AE}" pid="3" name="KSOProductBuildVer">
    <vt:lpwstr>1033-12.2.0.17562</vt:lpwstr>
  </property>
</Properties>
</file>