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5"/>
  </p:notesMasterIdLst>
  <p:sldIdLst>
    <p:sldId id="898" r:id="rId4"/>
    <p:sldId id="259" r:id="rId5"/>
    <p:sldId id="260" r:id="rId6"/>
    <p:sldId id="261" r:id="rId7"/>
    <p:sldId id="262" r:id="rId8"/>
    <p:sldId id="755" r:id="rId9"/>
    <p:sldId id="909" r:id="rId10"/>
    <p:sldId id="1108" r:id="rId11"/>
    <p:sldId id="1051" r:id="rId12"/>
    <p:sldId id="1094" r:id="rId13"/>
    <p:sldId id="1095" r:id="rId14"/>
    <p:sldId id="1096" r:id="rId15"/>
    <p:sldId id="1097" r:id="rId16"/>
    <p:sldId id="1098" r:id="rId17"/>
    <p:sldId id="1084" r:id="rId18"/>
    <p:sldId id="1068" r:id="rId19"/>
    <p:sldId id="1099" r:id="rId20"/>
    <p:sldId id="1100" r:id="rId21"/>
    <p:sldId id="1074" r:id="rId22"/>
    <p:sldId id="1102" r:id="rId23"/>
    <p:sldId id="1101" r:id="rId24"/>
    <p:sldId id="1052" r:id="rId25"/>
    <p:sldId id="1103" r:id="rId26"/>
    <p:sldId id="1085" r:id="rId27"/>
    <p:sldId id="1104" r:id="rId28"/>
    <p:sldId id="1105" r:id="rId29"/>
    <p:sldId id="1106" r:id="rId30"/>
    <p:sldId id="1037" r:id="rId31"/>
    <p:sldId id="1107" r:id="rId32"/>
    <p:sldId id="1111" r:id="rId33"/>
    <p:sldId id="1112" r:id="rId34"/>
    <p:sldId id="1077" r:id="rId35"/>
    <p:sldId id="407" r:id="rId36"/>
    <p:sldId id="417" r:id="rId37"/>
    <p:sldId id="281" r:id="rId38"/>
    <p:sldId id="950" r:id="rId39"/>
    <p:sldId id="276" r:id="rId40"/>
    <p:sldId id="277" r:id="rId41"/>
    <p:sldId id="278" r:id="rId42"/>
    <p:sldId id="283" r:id="rId43"/>
    <p:sldId id="284" r:id="rId44"/>
    <p:sldId id="309" r:id="rId45"/>
    <p:sldId id="310" r:id="rId46"/>
    <p:sldId id="961" r:id="rId47"/>
    <p:sldId id="962" r:id="rId48"/>
    <p:sldId id="976" r:id="rId49"/>
    <p:sldId id="977" r:id="rId50"/>
    <p:sldId id="978" r:id="rId51"/>
    <p:sldId id="312" r:id="rId52"/>
    <p:sldId id="313"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3" autoAdjust="0"/>
    <p:restoredTop sz="86355" autoAdjust="0"/>
  </p:normalViewPr>
  <p:slideViewPr>
    <p:cSldViewPr>
      <p:cViewPr varScale="1">
        <p:scale>
          <a:sx n="78" d="100"/>
          <a:sy n="78" d="100"/>
        </p:scale>
        <p:origin x="1716" y="96"/>
      </p:cViewPr>
      <p:guideLst>
        <p:guide orient="horz" pos="2160"/>
        <p:guide pos="2880"/>
      </p:guideLst>
    </p:cSldViewPr>
  </p:slideViewPr>
  <p:outlineViewPr>
    <p:cViewPr>
      <p:scale>
        <a:sx n="33" d="100"/>
        <a:sy n="33" d="100"/>
      </p:scale>
      <p:origin x="0" y="-8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85C65233-7753-443A-A0AA-33FCDC886433}"/>
    <pc:docChg chg="modSld">
      <pc:chgData name="faizul alfalah" userId="b097e28588539e7c" providerId="LiveId" clId="{85C65233-7753-443A-A0AA-33FCDC886433}" dt="2023-08-29T16:01:08.695" v="7" actId="1036"/>
      <pc:docMkLst>
        <pc:docMk/>
      </pc:docMkLst>
      <pc:sldChg chg="modSp mod">
        <pc:chgData name="faizul alfalah" userId="b097e28588539e7c" providerId="LiveId" clId="{85C65233-7753-443A-A0AA-33FCDC886433}" dt="2023-08-29T16:01:08.695" v="7" actId="1036"/>
        <pc:sldMkLst>
          <pc:docMk/>
          <pc:sldMk cId="595082253" sldId="755"/>
        </pc:sldMkLst>
        <pc:spChg chg="mod">
          <ac:chgData name="faizul alfalah" userId="b097e28588539e7c" providerId="LiveId" clId="{85C65233-7753-443A-A0AA-33FCDC886433}" dt="2023-08-29T16:01:08.695" v="7" actId="1036"/>
          <ac:spMkLst>
            <pc:docMk/>
            <pc:sldMk cId="595082253" sldId="755"/>
            <ac:spMk id="5" creationId="{8CD769F6-A83E-13AC-E464-A617695A398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F436D-5B0F-406B-B5AA-B31835836EF5}" type="doc">
      <dgm:prSet loTypeId="urn:microsoft.com/office/officeart/2005/8/layout/cycle6" loCatId="cycle" qsTypeId="urn:microsoft.com/office/officeart/2005/8/quickstyle/3d3" qsCatId="3D" csTypeId="urn:microsoft.com/office/officeart/2005/8/colors/accent1_2" csCatId="accent1" phldr="1"/>
      <dgm:spPr/>
      <dgm:t>
        <a:bodyPr/>
        <a:lstStyle/>
        <a:p>
          <a:endParaRPr lang="en-US"/>
        </a:p>
      </dgm:t>
    </dgm:pt>
    <dgm:pt modelId="{4AD7187D-4646-4BA8-A3C2-8F3AA31AD439}">
      <dgm:prSet phldrT="[Text]"/>
      <dgm:spPr>
        <a:gradFill rotWithShape="0">
          <a:gsLst>
            <a:gs pos="12000">
              <a:srgbClr val="0070C0"/>
            </a:gs>
            <a:gs pos="99000">
              <a:schemeClr val="bg1"/>
            </a:gs>
          </a:gsLst>
          <a:lin ang="5400000" scaled="1"/>
        </a:gradFill>
        <a:ln>
          <a:solidFill>
            <a:schemeClr val="bg1"/>
          </a:solidFill>
        </a:ln>
      </dgm:spPr>
      <dgm:t>
        <a:bodyPr/>
        <a:lstStyle/>
        <a:p>
          <a:r>
            <a:rPr lang="nl-NL">
              <a:ln/>
              <a:effectLst>
                <a:outerShdw blurRad="38100" dist="38100" dir="2700000" algn="tl">
                  <a:srgbClr val="000000">
                    <a:alpha val="43137"/>
                  </a:srgbClr>
                </a:outerShdw>
              </a:effectLst>
              <a:latin typeface="Arial Black" pitchFamily="34" charset="0"/>
            </a:rPr>
            <a:t>Facebook</a:t>
          </a:r>
          <a:endParaRPr lang="en-US" dirty="0"/>
        </a:p>
      </dgm:t>
    </dgm:pt>
    <dgm:pt modelId="{5E4C47D9-9FE5-43AA-9DC0-B5376733957B}" type="parTrans" cxnId="{637201CE-43B2-466F-8267-D7FDD0CEB7F7}">
      <dgm:prSet/>
      <dgm:spPr/>
      <dgm:t>
        <a:bodyPr/>
        <a:lstStyle/>
        <a:p>
          <a:endParaRPr lang="en-US"/>
        </a:p>
      </dgm:t>
    </dgm:pt>
    <dgm:pt modelId="{B408F739-5493-43A4-ABC7-1AD31EA9DE0C}" type="sibTrans" cxnId="{637201CE-43B2-466F-8267-D7FDD0CEB7F7}">
      <dgm:prSet/>
      <dgm:spPr/>
      <dgm:t>
        <a:bodyPr/>
        <a:lstStyle/>
        <a:p>
          <a:endParaRPr lang="en-US"/>
        </a:p>
      </dgm:t>
    </dgm:pt>
    <dgm:pt modelId="{5AFAE321-555A-4E7E-BE32-BF0C26265197}">
      <dgm:prSet phldrT="[Text]"/>
      <dgm:spPr>
        <a:gradFill rotWithShape="0">
          <a:gsLst>
            <a:gs pos="12000">
              <a:schemeClr val="accent2">
                <a:lumMod val="75000"/>
              </a:schemeClr>
            </a:gs>
            <a:gs pos="99000">
              <a:schemeClr val="bg1"/>
            </a:gs>
          </a:gsLst>
          <a:lin ang="5400000" scaled="1"/>
        </a:gradFill>
        <a:ln>
          <a:solidFill>
            <a:schemeClr val="bg1"/>
          </a:solidFill>
        </a:ln>
      </dgm:spPr>
      <dgm:t>
        <a:bodyPr/>
        <a:lstStyle/>
        <a:p>
          <a:r>
            <a:rPr lang="nl-NL" dirty="0">
              <a:ln/>
              <a:effectLst>
                <a:outerShdw blurRad="38100" dist="38100" dir="2700000" algn="tl">
                  <a:srgbClr val="000000">
                    <a:alpha val="43137"/>
                  </a:srgbClr>
                </a:outerShdw>
              </a:effectLst>
              <a:latin typeface="Arial Black" pitchFamily="34" charset="0"/>
            </a:rPr>
            <a:t>Instagram</a:t>
          </a:r>
          <a:endParaRPr lang="en-US" dirty="0"/>
        </a:p>
      </dgm:t>
    </dgm:pt>
    <dgm:pt modelId="{7A8B35B6-0CE7-43CF-ACFD-985A5C436C84}" type="parTrans" cxnId="{7DD67936-55D0-4434-9C1B-157B63D13462}">
      <dgm:prSet/>
      <dgm:spPr/>
      <dgm:t>
        <a:bodyPr/>
        <a:lstStyle/>
        <a:p>
          <a:endParaRPr lang="en-US"/>
        </a:p>
      </dgm:t>
    </dgm:pt>
    <dgm:pt modelId="{11869C75-5875-40AC-96B3-B2997F22E074}" type="sibTrans" cxnId="{7DD67936-55D0-4434-9C1B-157B63D13462}">
      <dgm:prSet/>
      <dgm:spPr/>
      <dgm:t>
        <a:bodyPr/>
        <a:lstStyle/>
        <a:p>
          <a:endParaRPr lang="en-US"/>
        </a:p>
      </dgm:t>
    </dgm:pt>
    <dgm:pt modelId="{CF7349DD-B89B-4A9A-9208-AAB847B53A73}">
      <dgm:prSet phldrT="[Text]"/>
      <dgm:spPr>
        <a:gradFill rotWithShape="0">
          <a:gsLst>
            <a:gs pos="12000">
              <a:schemeClr val="tx1">
                <a:lumMod val="95000"/>
                <a:lumOff val="5000"/>
              </a:schemeClr>
            </a:gs>
            <a:gs pos="99000">
              <a:schemeClr val="bg1"/>
            </a:gs>
          </a:gsLst>
          <a:lin ang="5400000" scaled="1"/>
        </a:gradFill>
        <a:ln>
          <a:solidFill>
            <a:schemeClr val="bg1"/>
          </a:solidFill>
        </a:ln>
      </dgm:spPr>
      <dgm:t>
        <a:bodyPr/>
        <a:lstStyle/>
        <a:p>
          <a:r>
            <a:rPr lang="nl-NL">
              <a:ln/>
              <a:effectLst>
                <a:outerShdw blurRad="38100" dist="38100" dir="2700000" algn="tl">
                  <a:srgbClr val="000000">
                    <a:alpha val="43137"/>
                  </a:srgbClr>
                </a:outerShdw>
              </a:effectLst>
              <a:latin typeface="Arial Black" pitchFamily="34" charset="0"/>
            </a:rPr>
            <a:t>Tik Tok</a:t>
          </a:r>
          <a:endParaRPr lang="en-US" dirty="0"/>
        </a:p>
      </dgm:t>
    </dgm:pt>
    <dgm:pt modelId="{E87B0BEB-F5CF-4F26-B0C7-09EACE19FF5D}" type="parTrans" cxnId="{E8CDFE92-7740-4D6D-8649-62A812999D95}">
      <dgm:prSet/>
      <dgm:spPr/>
      <dgm:t>
        <a:bodyPr/>
        <a:lstStyle/>
        <a:p>
          <a:endParaRPr lang="en-US"/>
        </a:p>
      </dgm:t>
    </dgm:pt>
    <dgm:pt modelId="{53BFB6C5-FC28-40C4-9349-435650A90D49}" type="sibTrans" cxnId="{E8CDFE92-7740-4D6D-8649-62A812999D95}">
      <dgm:prSet/>
      <dgm:spPr/>
      <dgm:t>
        <a:bodyPr/>
        <a:lstStyle/>
        <a:p>
          <a:endParaRPr lang="en-US"/>
        </a:p>
      </dgm:t>
    </dgm:pt>
    <dgm:pt modelId="{51B36125-D677-4D79-B8EF-130BD045FA28}" type="pres">
      <dgm:prSet presAssocID="{5ADF436D-5B0F-406B-B5AA-B31835836EF5}" presName="cycle" presStyleCnt="0">
        <dgm:presLayoutVars>
          <dgm:dir/>
          <dgm:resizeHandles val="exact"/>
        </dgm:presLayoutVars>
      </dgm:prSet>
      <dgm:spPr/>
      <dgm:t>
        <a:bodyPr/>
        <a:lstStyle/>
        <a:p>
          <a:endParaRPr lang="en-US"/>
        </a:p>
      </dgm:t>
    </dgm:pt>
    <dgm:pt modelId="{BB64B751-25B7-45F1-9B53-4BC3124F3F4F}" type="pres">
      <dgm:prSet presAssocID="{4AD7187D-4646-4BA8-A3C2-8F3AA31AD439}" presName="node" presStyleLbl="node1" presStyleIdx="0" presStyleCnt="3">
        <dgm:presLayoutVars>
          <dgm:bulletEnabled val="1"/>
        </dgm:presLayoutVars>
      </dgm:prSet>
      <dgm:spPr/>
      <dgm:t>
        <a:bodyPr/>
        <a:lstStyle/>
        <a:p>
          <a:endParaRPr lang="en-US"/>
        </a:p>
      </dgm:t>
    </dgm:pt>
    <dgm:pt modelId="{79D76147-3E88-4406-BA6F-17CBF84031E9}" type="pres">
      <dgm:prSet presAssocID="{4AD7187D-4646-4BA8-A3C2-8F3AA31AD439}" presName="spNode" presStyleCnt="0"/>
      <dgm:spPr/>
    </dgm:pt>
    <dgm:pt modelId="{AEE9E139-EBA2-4377-B13B-EDC60A4C3A14}" type="pres">
      <dgm:prSet presAssocID="{B408F739-5493-43A4-ABC7-1AD31EA9DE0C}" presName="sibTrans" presStyleLbl="sibTrans1D1" presStyleIdx="0" presStyleCnt="3"/>
      <dgm:spPr/>
      <dgm:t>
        <a:bodyPr/>
        <a:lstStyle/>
        <a:p>
          <a:endParaRPr lang="en-US"/>
        </a:p>
      </dgm:t>
    </dgm:pt>
    <dgm:pt modelId="{AA8F1533-1D63-4D88-AF90-8CA6448DE840}" type="pres">
      <dgm:prSet presAssocID="{5AFAE321-555A-4E7E-BE32-BF0C26265197}" presName="node" presStyleLbl="node1" presStyleIdx="1" presStyleCnt="3">
        <dgm:presLayoutVars>
          <dgm:bulletEnabled val="1"/>
        </dgm:presLayoutVars>
      </dgm:prSet>
      <dgm:spPr/>
      <dgm:t>
        <a:bodyPr/>
        <a:lstStyle/>
        <a:p>
          <a:endParaRPr lang="en-US"/>
        </a:p>
      </dgm:t>
    </dgm:pt>
    <dgm:pt modelId="{C4DD9944-D926-408F-91BE-3B9D7F1B2ADD}" type="pres">
      <dgm:prSet presAssocID="{5AFAE321-555A-4E7E-BE32-BF0C26265197}" presName="spNode" presStyleCnt="0"/>
      <dgm:spPr/>
    </dgm:pt>
    <dgm:pt modelId="{D4C6127D-6307-416F-99C3-B5D589E92AD0}" type="pres">
      <dgm:prSet presAssocID="{11869C75-5875-40AC-96B3-B2997F22E074}" presName="sibTrans" presStyleLbl="sibTrans1D1" presStyleIdx="1" presStyleCnt="3"/>
      <dgm:spPr/>
      <dgm:t>
        <a:bodyPr/>
        <a:lstStyle/>
        <a:p>
          <a:endParaRPr lang="en-US"/>
        </a:p>
      </dgm:t>
    </dgm:pt>
    <dgm:pt modelId="{A8EDBF5E-D81F-4553-ADAC-57CED1A9A148}" type="pres">
      <dgm:prSet presAssocID="{CF7349DD-B89B-4A9A-9208-AAB847B53A73}" presName="node" presStyleLbl="node1" presStyleIdx="2" presStyleCnt="3">
        <dgm:presLayoutVars>
          <dgm:bulletEnabled val="1"/>
        </dgm:presLayoutVars>
      </dgm:prSet>
      <dgm:spPr/>
      <dgm:t>
        <a:bodyPr/>
        <a:lstStyle/>
        <a:p>
          <a:endParaRPr lang="en-US"/>
        </a:p>
      </dgm:t>
    </dgm:pt>
    <dgm:pt modelId="{063AB6FC-CA34-411E-96D7-075215B92D35}" type="pres">
      <dgm:prSet presAssocID="{CF7349DD-B89B-4A9A-9208-AAB847B53A73}" presName="spNode" presStyleCnt="0"/>
      <dgm:spPr/>
    </dgm:pt>
    <dgm:pt modelId="{4E43C9A3-2477-468B-AA5D-03859892019D}" type="pres">
      <dgm:prSet presAssocID="{53BFB6C5-FC28-40C4-9349-435650A90D49}" presName="sibTrans" presStyleLbl="sibTrans1D1" presStyleIdx="2" presStyleCnt="3"/>
      <dgm:spPr/>
      <dgm:t>
        <a:bodyPr/>
        <a:lstStyle/>
        <a:p>
          <a:endParaRPr lang="en-US"/>
        </a:p>
      </dgm:t>
    </dgm:pt>
  </dgm:ptLst>
  <dgm:cxnLst>
    <dgm:cxn modelId="{D8192978-EBDF-49A4-9951-47A168DC7640}" type="presOf" srcId="{5AFAE321-555A-4E7E-BE32-BF0C26265197}" destId="{AA8F1533-1D63-4D88-AF90-8CA6448DE840}" srcOrd="0" destOrd="0" presId="urn:microsoft.com/office/officeart/2005/8/layout/cycle6"/>
    <dgm:cxn modelId="{543D75C6-70C4-485E-8ABD-A9254A5231A6}" type="presOf" srcId="{CF7349DD-B89B-4A9A-9208-AAB847B53A73}" destId="{A8EDBF5E-D81F-4553-ADAC-57CED1A9A148}" srcOrd="0" destOrd="0" presId="urn:microsoft.com/office/officeart/2005/8/layout/cycle6"/>
    <dgm:cxn modelId="{FD952CEC-EB29-4315-9598-48BD2E4988E9}" type="presOf" srcId="{4AD7187D-4646-4BA8-A3C2-8F3AA31AD439}" destId="{BB64B751-25B7-45F1-9B53-4BC3124F3F4F}" srcOrd="0" destOrd="0" presId="urn:microsoft.com/office/officeart/2005/8/layout/cycle6"/>
    <dgm:cxn modelId="{AF98C8D6-451C-4372-ADC2-68BFD2258B7E}" type="presOf" srcId="{B408F739-5493-43A4-ABC7-1AD31EA9DE0C}" destId="{AEE9E139-EBA2-4377-B13B-EDC60A4C3A14}" srcOrd="0" destOrd="0" presId="urn:microsoft.com/office/officeart/2005/8/layout/cycle6"/>
    <dgm:cxn modelId="{7DD67936-55D0-4434-9C1B-157B63D13462}" srcId="{5ADF436D-5B0F-406B-B5AA-B31835836EF5}" destId="{5AFAE321-555A-4E7E-BE32-BF0C26265197}" srcOrd="1" destOrd="0" parTransId="{7A8B35B6-0CE7-43CF-ACFD-985A5C436C84}" sibTransId="{11869C75-5875-40AC-96B3-B2997F22E074}"/>
    <dgm:cxn modelId="{D1550D00-BD33-4195-8E89-CB2F9040F1F4}" type="presOf" srcId="{5ADF436D-5B0F-406B-B5AA-B31835836EF5}" destId="{51B36125-D677-4D79-B8EF-130BD045FA28}" srcOrd="0" destOrd="0" presId="urn:microsoft.com/office/officeart/2005/8/layout/cycle6"/>
    <dgm:cxn modelId="{E8CDFE92-7740-4D6D-8649-62A812999D95}" srcId="{5ADF436D-5B0F-406B-B5AA-B31835836EF5}" destId="{CF7349DD-B89B-4A9A-9208-AAB847B53A73}" srcOrd="2" destOrd="0" parTransId="{E87B0BEB-F5CF-4F26-B0C7-09EACE19FF5D}" sibTransId="{53BFB6C5-FC28-40C4-9349-435650A90D49}"/>
    <dgm:cxn modelId="{8E27CC4F-B9B4-4669-B4CF-52255699E17B}" type="presOf" srcId="{53BFB6C5-FC28-40C4-9349-435650A90D49}" destId="{4E43C9A3-2477-468B-AA5D-03859892019D}" srcOrd="0" destOrd="0" presId="urn:microsoft.com/office/officeart/2005/8/layout/cycle6"/>
    <dgm:cxn modelId="{DCA7A177-C13F-44FE-9D54-33D024BF2D0E}" type="presOf" srcId="{11869C75-5875-40AC-96B3-B2997F22E074}" destId="{D4C6127D-6307-416F-99C3-B5D589E92AD0}" srcOrd="0" destOrd="0" presId="urn:microsoft.com/office/officeart/2005/8/layout/cycle6"/>
    <dgm:cxn modelId="{637201CE-43B2-466F-8267-D7FDD0CEB7F7}" srcId="{5ADF436D-5B0F-406B-B5AA-B31835836EF5}" destId="{4AD7187D-4646-4BA8-A3C2-8F3AA31AD439}" srcOrd="0" destOrd="0" parTransId="{5E4C47D9-9FE5-43AA-9DC0-B5376733957B}" sibTransId="{B408F739-5493-43A4-ABC7-1AD31EA9DE0C}"/>
    <dgm:cxn modelId="{F4C676F3-0035-4E87-8D61-73CDDADCA539}" type="presParOf" srcId="{51B36125-D677-4D79-B8EF-130BD045FA28}" destId="{BB64B751-25B7-45F1-9B53-4BC3124F3F4F}" srcOrd="0" destOrd="0" presId="urn:microsoft.com/office/officeart/2005/8/layout/cycle6"/>
    <dgm:cxn modelId="{C2BC17F7-F9F7-4BFA-8A10-A6BADD4A9A7D}" type="presParOf" srcId="{51B36125-D677-4D79-B8EF-130BD045FA28}" destId="{79D76147-3E88-4406-BA6F-17CBF84031E9}" srcOrd="1" destOrd="0" presId="urn:microsoft.com/office/officeart/2005/8/layout/cycle6"/>
    <dgm:cxn modelId="{45B719CE-6E3D-418A-BD60-7EBC5F2871A4}" type="presParOf" srcId="{51B36125-D677-4D79-B8EF-130BD045FA28}" destId="{AEE9E139-EBA2-4377-B13B-EDC60A4C3A14}" srcOrd="2" destOrd="0" presId="urn:microsoft.com/office/officeart/2005/8/layout/cycle6"/>
    <dgm:cxn modelId="{FF839158-A930-4B39-95CC-2F31E4EAD1FF}" type="presParOf" srcId="{51B36125-D677-4D79-B8EF-130BD045FA28}" destId="{AA8F1533-1D63-4D88-AF90-8CA6448DE840}" srcOrd="3" destOrd="0" presId="urn:microsoft.com/office/officeart/2005/8/layout/cycle6"/>
    <dgm:cxn modelId="{A1F0BDFF-2378-4EF5-B1A9-B5126B44C6D8}" type="presParOf" srcId="{51B36125-D677-4D79-B8EF-130BD045FA28}" destId="{C4DD9944-D926-408F-91BE-3B9D7F1B2ADD}" srcOrd="4" destOrd="0" presId="urn:microsoft.com/office/officeart/2005/8/layout/cycle6"/>
    <dgm:cxn modelId="{C72E691A-26E9-4C71-9B56-4A199BDAD520}" type="presParOf" srcId="{51B36125-D677-4D79-B8EF-130BD045FA28}" destId="{D4C6127D-6307-416F-99C3-B5D589E92AD0}" srcOrd="5" destOrd="0" presId="urn:microsoft.com/office/officeart/2005/8/layout/cycle6"/>
    <dgm:cxn modelId="{7DA4BFDC-1748-4B09-AE75-C2D00DD1CD62}" type="presParOf" srcId="{51B36125-D677-4D79-B8EF-130BD045FA28}" destId="{A8EDBF5E-D81F-4553-ADAC-57CED1A9A148}" srcOrd="6" destOrd="0" presId="urn:microsoft.com/office/officeart/2005/8/layout/cycle6"/>
    <dgm:cxn modelId="{690ECD66-216D-4AF0-A850-D78341F942F1}" type="presParOf" srcId="{51B36125-D677-4D79-B8EF-130BD045FA28}" destId="{063AB6FC-CA34-411E-96D7-075215B92D35}" srcOrd="7" destOrd="0" presId="urn:microsoft.com/office/officeart/2005/8/layout/cycle6"/>
    <dgm:cxn modelId="{FB641D7F-F0A4-4577-8F5C-98509DA6D289}" type="presParOf" srcId="{51B36125-D677-4D79-B8EF-130BD045FA28}" destId="{4E43C9A3-2477-468B-AA5D-03859892019D}"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4B751-25B7-45F1-9B53-4BC3124F3F4F}">
      <dsp:nvSpPr>
        <dsp:cNvPr id="0" name=""/>
        <dsp:cNvSpPr/>
      </dsp:nvSpPr>
      <dsp:spPr>
        <a:xfrm>
          <a:off x="2844998" y="1212"/>
          <a:ext cx="2539603" cy="1650742"/>
        </a:xfrm>
        <a:prstGeom prst="roundRect">
          <a:avLst/>
        </a:prstGeom>
        <a:gradFill rotWithShape="0">
          <a:gsLst>
            <a:gs pos="12000">
              <a:srgbClr val="0070C0"/>
            </a:gs>
            <a:gs pos="99000">
              <a:schemeClr val="bg1"/>
            </a:gs>
          </a:gsLst>
          <a:lin ang="5400000" scaled="1"/>
        </a:gradFill>
        <a:ln>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nl-NL" sz="3000" kern="1200">
              <a:ln/>
              <a:effectLst>
                <a:outerShdw blurRad="38100" dist="38100" dir="2700000" algn="tl">
                  <a:srgbClr val="000000">
                    <a:alpha val="43137"/>
                  </a:srgbClr>
                </a:outerShdw>
              </a:effectLst>
              <a:latin typeface="Arial Black" pitchFamily="34" charset="0"/>
            </a:rPr>
            <a:t>Facebook</a:t>
          </a:r>
          <a:endParaRPr lang="en-US" sz="3000" kern="1200" dirty="0"/>
        </a:p>
      </dsp:txBody>
      <dsp:txXfrm>
        <a:off x="2925581" y="81795"/>
        <a:ext cx="2378437" cy="1489576"/>
      </dsp:txXfrm>
    </dsp:sp>
    <dsp:sp modelId="{AEE9E139-EBA2-4377-B13B-EDC60A4C3A14}">
      <dsp:nvSpPr>
        <dsp:cNvPr id="0" name=""/>
        <dsp:cNvSpPr/>
      </dsp:nvSpPr>
      <dsp:spPr>
        <a:xfrm>
          <a:off x="1912473" y="826583"/>
          <a:ext cx="4404652" cy="4404652"/>
        </a:xfrm>
        <a:custGeom>
          <a:avLst/>
          <a:gdLst/>
          <a:ahLst/>
          <a:cxnLst/>
          <a:rect l="0" t="0" r="0" b="0"/>
          <a:pathLst>
            <a:path>
              <a:moveTo>
                <a:pt x="3490590" y="416097"/>
              </a:moveTo>
              <a:arcTo wR="2202326" hR="2202326" stAng="18347995" swAng="3648236"/>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A8F1533-1D63-4D88-AF90-8CA6448DE840}">
      <dsp:nvSpPr>
        <dsp:cNvPr id="0" name=""/>
        <dsp:cNvSpPr/>
      </dsp:nvSpPr>
      <dsp:spPr>
        <a:xfrm>
          <a:off x="4752268" y="3304701"/>
          <a:ext cx="2539603" cy="1650742"/>
        </a:xfrm>
        <a:prstGeom prst="roundRect">
          <a:avLst/>
        </a:prstGeom>
        <a:gradFill rotWithShape="0">
          <a:gsLst>
            <a:gs pos="12000">
              <a:schemeClr val="accent2">
                <a:lumMod val="75000"/>
              </a:schemeClr>
            </a:gs>
            <a:gs pos="99000">
              <a:schemeClr val="bg1"/>
            </a:gs>
          </a:gsLst>
          <a:lin ang="5400000" scaled="1"/>
        </a:gradFill>
        <a:ln>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nl-NL" sz="3000" kern="1200" dirty="0">
              <a:ln/>
              <a:effectLst>
                <a:outerShdw blurRad="38100" dist="38100" dir="2700000" algn="tl">
                  <a:srgbClr val="000000">
                    <a:alpha val="43137"/>
                  </a:srgbClr>
                </a:outerShdw>
              </a:effectLst>
              <a:latin typeface="Arial Black" pitchFamily="34" charset="0"/>
            </a:rPr>
            <a:t>Instagram</a:t>
          </a:r>
          <a:endParaRPr lang="en-US" sz="3000" kern="1200" dirty="0"/>
        </a:p>
      </dsp:txBody>
      <dsp:txXfrm>
        <a:off x="4832851" y="3385284"/>
        <a:ext cx="2378437" cy="1489576"/>
      </dsp:txXfrm>
    </dsp:sp>
    <dsp:sp modelId="{D4C6127D-6307-416F-99C3-B5D589E92AD0}">
      <dsp:nvSpPr>
        <dsp:cNvPr id="0" name=""/>
        <dsp:cNvSpPr/>
      </dsp:nvSpPr>
      <dsp:spPr>
        <a:xfrm>
          <a:off x="1912473" y="826583"/>
          <a:ext cx="4404652" cy="4404652"/>
        </a:xfrm>
        <a:custGeom>
          <a:avLst/>
          <a:gdLst/>
          <a:ahLst/>
          <a:cxnLst/>
          <a:rect l="0" t="0" r="0" b="0"/>
          <a:pathLst>
            <a:path>
              <a:moveTo>
                <a:pt x="3250709" y="4139110"/>
              </a:moveTo>
              <a:arcTo wR="2202326" hR="2202326" stAng="3694397" swAng="3411206"/>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8EDBF5E-D81F-4553-ADAC-57CED1A9A148}">
      <dsp:nvSpPr>
        <dsp:cNvPr id="0" name=""/>
        <dsp:cNvSpPr/>
      </dsp:nvSpPr>
      <dsp:spPr>
        <a:xfrm>
          <a:off x="937728" y="3304701"/>
          <a:ext cx="2539603" cy="1650742"/>
        </a:xfrm>
        <a:prstGeom prst="roundRect">
          <a:avLst/>
        </a:prstGeom>
        <a:gradFill rotWithShape="0">
          <a:gsLst>
            <a:gs pos="12000">
              <a:schemeClr val="tx1">
                <a:lumMod val="95000"/>
                <a:lumOff val="5000"/>
              </a:schemeClr>
            </a:gs>
            <a:gs pos="99000">
              <a:schemeClr val="bg1"/>
            </a:gs>
          </a:gsLst>
          <a:lin ang="5400000" scaled="1"/>
        </a:gradFill>
        <a:ln>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nl-NL" sz="3000" kern="1200">
              <a:ln/>
              <a:effectLst>
                <a:outerShdw blurRad="38100" dist="38100" dir="2700000" algn="tl">
                  <a:srgbClr val="000000">
                    <a:alpha val="43137"/>
                  </a:srgbClr>
                </a:outerShdw>
              </a:effectLst>
              <a:latin typeface="Arial Black" pitchFamily="34" charset="0"/>
            </a:rPr>
            <a:t>Tik Tok</a:t>
          </a:r>
          <a:endParaRPr lang="en-US" sz="3000" kern="1200" dirty="0"/>
        </a:p>
      </dsp:txBody>
      <dsp:txXfrm>
        <a:off x="1018311" y="3385284"/>
        <a:ext cx="2378437" cy="1489576"/>
      </dsp:txXfrm>
    </dsp:sp>
    <dsp:sp modelId="{4E43C9A3-2477-468B-AA5D-03859892019D}">
      <dsp:nvSpPr>
        <dsp:cNvPr id="0" name=""/>
        <dsp:cNvSpPr/>
      </dsp:nvSpPr>
      <dsp:spPr>
        <a:xfrm>
          <a:off x="1912473" y="826583"/>
          <a:ext cx="4404652" cy="4404652"/>
        </a:xfrm>
        <a:custGeom>
          <a:avLst/>
          <a:gdLst/>
          <a:ahLst/>
          <a:cxnLst/>
          <a:rect l="0" t="0" r="0" b="0"/>
          <a:pathLst>
            <a:path>
              <a:moveTo>
                <a:pt x="14612" y="2455602"/>
              </a:moveTo>
              <a:arcTo wR="2202326" hR="2202326" stAng="10403769" swAng="3648236"/>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30/08/2023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a:xfrm>
            <a:off x="2286000" y="1882905"/>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34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489017"/>
            <a:ext cx="6934200" cy="2308324"/>
          </a:xfrm>
          <a:prstGeom prst="rect">
            <a:avLst/>
          </a:prstGeom>
        </p:spPr>
        <p:txBody>
          <a:bodyPr wrap="square">
            <a:spAutoFit/>
          </a:bodyPr>
          <a:lstStyle/>
          <a:p>
            <a:pPr algn="ctr"/>
            <a:r>
              <a:rPr lang="it-IT" sz="48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BULAN SAFAR BUKAN PEMBAWA MALANG</a:t>
            </a:r>
          </a:p>
        </p:txBody>
      </p:sp>
      <p:sp>
        <p:nvSpPr>
          <p:cNvPr id="3" name="Rectangle 2">
            <a:extLst>
              <a:ext uri="{FF2B5EF4-FFF2-40B4-BE49-F238E27FC236}">
                <a16:creationId xmlns:a16="http://schemas.microsoft.com/office/drawing/2014/main"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15 Safar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1 September 2023M</a:t>
            </a:r>
          </a:p>
        </p:txBody>
      </p:sp>
      <p:sp>
        <p:nvSpPr>
          <p:cNvPr id="5" name="Rectangle 4">
            <a:extLst>
              <a:ext uri="{FF2B5EF4-FFF2-40B4-BE49-F238E27FC236}">
                <a16:creationId xmlns:a16="http://schemas.microsoft.com/office/drawing/2014/main" id="{64FC2850-CB1E-63E7-CEAA-D239D50DE4C5}"/>
              </a:ext>
            </a:extLst>
          </p:cNvPr>
          <p:cNvSpPr/>
          <p:nvPr/>
        </p:nvSpPr>
        <p:spPr>
          <a:xfrm>
            <a:off x="153876" y="1421240"/>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Agama Terengganu</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2000" r="-1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57200" y="228600"/>
            <a:ext cx="8305800" cy="1295400"/>
          </a:xfrm>
          <a:prstGeom prst="roundRect">
            <a:avLst/>
          </a:prstGeom>
          <a:gradFill>
            <a:gsLst>
              <a:gs pos="14000">
                <a:srgbClr val="FFFF00"/>
              </a:gs>
              <a:gs pos="100000">
                <a:schemeClr val="accent5">
                  <a:lumMod val="60000"/>
                  <a:lumOff val="40000"/>
                </a:schemeClr>
              </a:gs>
            </a:gsLst>
            <a:lin ang="162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pt-BR"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Dalam lipatan sejarah Islam pula</a:t>
            </a:r>
            <a:endParaRPr lang="fi-FI"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1676400"/>
            <a:ext cx="8305800" cy="5029200"/>
          </a:xfrm>
          <a:prstGeom prst="roundRect">
            <a:avLst/>
          </a:prstGeom>
          <a:pattFill prst="pct40">
            <a:fgClr>
              <a:srgbClr val="FFFF00"/>
            </a:fgClr>
            <a:bgClr>
              <a:schemeClr val="bg1"/>
            </a:bgClr>
          </a:patt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w="0"/>
                <a:solidFill>
                  <a:schemeClr val="tx1"/>
                </a:solidFill>
                <a:effectLst>
                  <a:outerShdw blurRad="38100" dist="19050" dir="2700000" algn="tl" rotWithShape="0">
                    <a:schemeClr val="dk1">
                      <a:alpha val="40000"/>
                    </a:schemeClr>
                  </a:outerShdw>
                </a:effectLst>
                <a:latin typeface="Arial Black" pitchFamily="34" charset="0"/>
              </a:rPr>
              <a:t>Bulan Safar mencatatkan pelbagai peristiwa besar dan penting yang sewajarnya menjadi bahan renungan setiap Muslim dalam kehidupan seharian.</a:t>
            </a:r>
          </a:p>
        </p:txBody>
      </p:sp>
    </p:spTree>
    <p:extLst>
      <p:ext uri="{BB962C8B-B14F-4D97-AF65-F5344CB8AC3E}">
        <p14:creationId xmlns:p14="http://schemas.microsoft.com/office/powerpoint/2010/main" val="240873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1257300" y="304800"/>
            <a:ext cx="6705600" cy="990600"/>
          </a:xfrm>
          <a:prstGeom prst="roundRect">
            <a:avLst/>
          </a:prstGeom>
          <a:gradFill flip="none" rotWithShape="1">
            <a:gsLst>
              <a:gs pos="14000">
                <a:schemeClr val="accent6">
                  <a:lumMod val="75000"/>
                </a:schemeClr>
              </a:gs>
              <a:gs pos="100000">
                <a:schemeClr val="accent3">
                  <a:lumMod val="50000"/>
                </a:schemeClr>
              </a:gs>
            </a:gsLst>
            <a:lin ang="2700000" scaled="1"/>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Antara Peristiwa Penting Tersebut ialah: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1485900"/>
            <a:ext cx="8305800" cy="2438400"/>
          </a:xfrm>
          <a:prstGeom prst="roundRect">
            <a:avLst/>
          </a:prstGeom>
          <a:gradFill>
            <a:gsLst>
              <a:gs pos="14000">
                <a:schemeClr val="bg2">
                  <a:lumMod val="50000"/>
                </a:schemeClr>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 Pernikahan Rasulullah SAW dengan Saidatina Khadijah binti Khuwailid RA. Ia berlaku sebelum baginda SAW diangkat menjadi Rasul. </a:t>
            </a: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57200" y="4114800"/>
            <a:ext cx="8305800" cy="2590800"/>
          </a:xfrm>
          <a:prstGeom prst="roundRect">
            <a:avLst/>
          </a:prstGeom>
          <a:gradFill>
            <a:gsLst>
              <a:gs pos="14000">
                <a:schemeClr val="bg2">
                  <a:lumMod val="50000"/>
                </a:schemeClr>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 Bulan Safar juga menyaksikan Rasulullah SAW menikahkan anak kesayangan Baginda iaitu Sayyidah Fatimah RA dengan Saidina Ali bin Abi Thalib RA. </a:t>
            </a:r>
          </a:p>
        </p:txBody>
      </p:sp>
    </p:spTree>
    <p:extLst>
      <p:ext uri="{BB962C8B-B14F-4D97-AF65-F5344CB8AC3E}">
        <p14:creationId xmlns:p14="http://schemas.microsoft.com/office/powerpoint/2010/main" val="74407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3097165-8E05-6925-6216-11FFD7BA27DA}"/>
              </a:ext>
            </a:extLst>
          </p:cNvPr>
          <p:cNvSpPr/>
          <p:nvPr/>
        </p:nvSpPr>
        <p:spPr>
          <a:xfrm>
            <a:off x="457200" y="1524000"/>
            <a:ext cx="8305800" cy="2667000"/>
          </a:xfrm>
          <a:prstGeom prst="roundRect">
            <a:avLst/>
          </a:prstGeom>
          <a:gradFill>
            <a:gsLst>
              <a:gs pos="14000">
                <a:schemeClr val="bg2">
                  <a:lumMod val="50000"/>
                </a:schemeClr>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 Bulan Safar turut menyaksikan Rasulullah SAW bersama Saidina Abu Bakar RA mula melakukan hijrah dari Mekah menuju ke Madinah,</a:t>
            </a: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457200" y="4443663"/>
            <a:ext cx="8305800" cy="2286000"/>
          </a:xfrm>
          <a:prstGeom prst="roundRect">
            <a:avLst/>
          </a:prstGeom>
          <a:gradFill>
            <a:gsLst>
              <a:gs pos="14000">
                <a:schemeClr val="bg2">
                  <a:lumMod val="50000"/>
                </a:schemeClr>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Selain peristiwa-peristiwa besar  yang lain.</a:t>
            </a:r>
          </a:p>
        </p:txBody>
      </p:sp>
      <p:sp>
        <p:nvSpPr>
          <p:cNvPr id="2" name="Rectangle: Rounded Corners 1">
            <a:extLst>
              <a:ext uri="{FF2B5EF4-FFF2-40B4-BE49-F238E27FC236}">
                <a16:creationId xmlns:a16="http://schemas.microsoft.com/office/drawing/2014/main" id="{7B468829-C548-6CA0-2775-0468C788DA0B}"/>
              </a:ext>
            </a:extLst>
          </p:cNvPr>
          <p:cNvSpPr/>
          <p:nvPr/>
        </p:nvSpPr>
        <p:spPr>
          <a:xfrm>
            <a:off x="1257300" y="304800"/>
            <a:ext cx="6705600" cy="990600"/>
          </a:xfrm>
          <a:prstGeom prst="roundRect">
            <a:avLst/>
          </a:prstGeom>
          <a:gradFill flip="none" rotWithShape="1">
            <a:gsLst>
              <a:gs pos="14000">
                <a:schemeClr val="accent6">
                  <a:lumMod val="75000"/>
                </a:schemeClr>
              </a:gs>
              <a:gs pos="100000">
                <a:schemeClr val="accent3">
                  <a:lumMod val="50000"/>
                </a:schemeClr>
              </a:gs>
            </a:gsLst>
            <a:lin ang="2700000" scaled="1"/>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Antara Peristiwa Penting Tersebut ialah: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1544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57200" y="228600"/>
            <a:ext cx="8305800" cy="1295400"/>
          </a:xfrm>
          <a:prstGeom prst="roundRect">
            <a:avLst/>
          </a:prstGeom>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Namun begitu, </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1676400"/>
            <a:ext cx="8305800" cy="5029200"/>
          </a:xfrm>
          <a:prstGeom prst="roundRect">
            <a:avLst/>
          </a:prstGeom>
          <a:gradFill>
            <a:gsLst>
              <a:gs pos="14000">
                <a:srgbClr val="7030A0"/>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sebalik peristiwa penting yang menjadi ingatan dan panduan kepada umat Islam, terdapat sebahagian kecil umat Islam </a:t>
            </a:r>
            <a:r>
              <a:rPr lang="fi-FI"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melakukan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perkara-perkara bidaah dan khurafat yang bertentangan dengan syariat Islam pada bulan Safar.</a:t>
            </a:r>
          </a:p>
        </p:txBody>
      </p:sp>
    </p:spTree>
    <p:extLst>
      <p:ext uri="{BB962C8B-B14F-4D97-AF65-F5344CB8AC3E}">
        <p14:creationId xmlns:p14="http://schemas.microsoft.com/office/powerpoint/2010/main" val="257838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086100" y="381000"/>
            <a:ext cx="3048000" cy="914400"/>
          </a:xfrm>
          <a:prstGeom prst="roundRect">
            <a:avLst/>
          </a:prstGeom>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kerana, </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1752600"/>
            <a:ext cx="8305800" cy="4648200"/>
          </a:xfrm>
          <a:prstGeom prst="roundRect">
            <a:avLst/>
          </a:prstGeom>
          <a:gradFill>
            <a:gsLst>
              <a:gs pos="14000">
                <a:srgbClr val="7030A0"/>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menurut kepercayaan turun-temurun sesetengah mereka yang jahil, Safar merupakan bulan turunnya bala bencana dan mala- petaka. Dengan sebab itu, setiap tahun mereka akan melakukan amalan-amalan karut sebagai cara untuk menolak bala dan musibah dalam hidup. </a:t>
            </a:r>
          </a:p>
        </p:txBody>
      </p:sp>
    </p:spTree>
    <p:extLst>
      <p:ext uri="{BB962C8B-B14F-4D97-AF65-F5344CB8AC3E}">
        <p14:creationId xmlns:p14="http://schemas.microsoft.com/office/powerpoint/2010/main" val="14769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381000" y="1676400"/>
            <a:ext cx="8305800" cy="3581400"/>
          </a:xfrm>
          <a:prstGeom prst="roundRect">
            <a:avLst/>
          </a:prstGeom>
          <a:gradFill>
            <a:gsLst>
              <a:gs pos="14000">
                <a:srgbClr val="7030A0"/>
              </a:gs>
              <a:gs pos="100000">
                <a:schemeClr val="accent5">
                  <a:lumMod val="75000"/>
                </a:schemeClr>
              </a:gs>
            </a:gsLst>
            <a:lin ang="27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 juga sebahagian masyarakat menganggap bulan ini membawa sial dan majal sehingga mereka menangguhkan semua urusan penting </a:t>
            </a:r>
            <a:r>
              <a:rPr lang="fi-FI"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bulan berikutnya.</a:t>
            </a:r>
          </a:p>
        </p:txBody>
      </p:sp>
    </p:spTree>
    <p:extLst>
      <p:ext uri="{BB962C8B-B14F-4D97-AF65-F5344CB8AC3E}">
        <p14:creationId xmlns:p14="http://schemas.microsoft.com/office/powerpoint/2010/main" val="228690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762000" y="2133600"/>
            <a:ext cx="7620000" cy="4267200"/>
          </a:xfrm>
          <a:prstGeom prst="roundRect">
            <a:avLst/>
          </a:prstGeom>
          <a:gradFill>
            <a:gsLst>
              <a:gs pos="0">
                <a:schemeClr val="bg2">
                  <a:lumMod val="50000"/>
                </a:schemeClr>
              </a:gs>
              <a:gs pos="100000">
                <a:schemeClr val="accent6">
                  <a:lumMod val="50000"/>
                </a:schemeClr>
              </a:gs>
            </a:gsLst>
            <a:lin ang="16200000" scaled="1"/>
          </a:gra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Apakah manfaat dan kelebihan yang kita boleh ambil darinya?</a:t>
            </a: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762000" y="457200"/>
            <a:ext cx="7620000" cy="1371600"/>
          </a:xfrm>
          <a:prstGeom prst="roundRect">
            <a:avLst/>
          </a:prstGeom>
          <a:gradFill>
            <a:gsLst>
              <a:gs pos="0">
                <a:schemeClr val="accent3">
                  <a:lumMod val="75000"/>
                </a:schemeClr>
              </a:gs>
              <a:gs pos="100000">
                <a:schemeClr val="accent5">
                  <a:lumMod val="60000"/>
                  <a:lumOff val="40000"/>
                </a:schemeClr>
              </a:gs>
            </a:gsLst>
            <a:lin ang="16200000" scaled="1"/>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Bulan Safar itu memberi makna kosong,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7824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762000" y="2133600"/>
            <a:ext cx="7620000" cy="4267200"/>
          </a:xfrm>
          <a:prstGeom prst="roundRect">
            <a:avLst/>
          </a:prstGeom>
          <a:gradFill>
            <a:gsLst>
              <a:gs pos="0">
                <a:schemeClr val="bg2">
                  <a:lumMod val="50000"/>
                </a:schemeClr>
              </a:gs>
              <a:gs pos="100000">
                <a:schemeClr val="accent6">
                  <a:lumMod val="50000"/>
                </a:schemeClr>
              </a:gs>
            </a:gsLst>
            <a:lin ang="16200000" scaled="1"/>
          </a:gra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Apakah sanggup kita membiarkan amalan kita juga kosong tanpa ganjaran atau pahala daripada Allah?</a:t>
            </a: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762000" y="457200"/>
            <a:ext cx="7620000" cy="1371600"/>
          </a:xfrm>
          <a:prstGeom prst="roundRect">
            <a:avLst/>
          </a:prstGeom>
          <a:gradFill>
            <a:gsLst>
              <a:gs pos="0">
                <a:schemeClr val="accent3">
                  <a:lumMod val="75000"/>
                </a:schemeClr>
              </a:gs>
              <a:gs pos="100000">
                <a:schemeClr val="accent5">
                  <a:lumMod val="60000"/>
                  <a:lumOff val="40000"/>
                </a:schemeClr>
              </a:gs>
            </a:gsLst>
            <a:lin ang="16200000" scaled="1"/>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Bulan Safar itu memberi makna kosong,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6445572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762000" y="1295400"/>
            <a:ext cx="7620000" cy="2344153"/>
          </a:xfrm>
          <a:prstGeom prst="roundRect">
            <a:avLst/>
          </a:prstGeom>
          <a:solidFill>
            <a:schemeClr val="accent1">
              <a:lumMod val="75000"/>
            </a:schemeClr>
          </a:soli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 yang penting, jangan sama sekali bulan Safar ini berlalu tanpa melakukan sebarang kebaikan. </a:t>
            </a: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1943100" y="457200"/>
            <a:ext cx="5257800" cy="6858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hamba Allah,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1">
            <a:extLst>
              <a:ext uri="{FF2B5EF4-FFF2-40B4-BE49-F238E27FC236}">
                <a16:creationId xmlns:a16="http://schemas.microsoft.com/office/drawing/2014/main" id="{0808471C-4130-3D2E-1B60-244917EA6DA8}"/>
              </a:ext>
            </a:extLst>
          </p:cNvPr>
          <p:cNvSpPr/>
          <p:nvPr/>
        </p:nvSpPr>
        <p:spPr>
          <a:xfrm>
            <a:off x="762000" y="3791953"/>
            <a:ext cx="7620000" cy="2819400"/>
          </a:xfrm>
          <a:prstGeom prst="roundRect">
            <a:avLst/>
          </a:prstGeom>
          <a:solidFill>
            <a:schemeClr val="accent1">
              <a:lumMod val="75000"/>
            </a:schemeClr>
          </a:soli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Sedangkan hakikatnya, manusia diciptakan adalah sebagai hamba Allah dan akan diperhitungkan setiap apa yang dikerjakan. </a:t>
            </a:r>
          </a:p>
        </p:txBody>
      </p:sp>
    </p:spTree>
    <p:extLst>
      <p:ext uri="{BB962C8B-B14F-4D97-AF65-F5344CB8AC3E}">
        <p14:creationId xmlns:p14="http://schemas.microsoft.com/office/powerpoint/2010/main" val="165172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75000"/>
          </a:stretch>
        </a:blipFill>
        <a:effectLst/>
      </p:bgPr>
    </p:bg>
    <p:spTree>
      <p:nvGrpSpPr>
        <p:cNvPr id="1" name=""/>
        <p:cNvGrpSpPr/>
        <p:nvPr/>
      </p:nvGrpSpPr>
      <p:grpSpPr>
        <a:xfrm>
          <a:off x="0" y="0"/>
          <a:ext cx="0" cy="0"/>
          <a:chOff x="0" y="0"/>
          <a:chExt cx="0" cy="0"/>
        </a:xfrm>
      </p:grpSpPr>
      <p:sp>
        <p:nvSpPr>
          <p:cNvPr id="6" name="Rectangle 5"/>
          <p:cNvSpPr/>
          <p:nvPr/>
        </p:nvSpPr>
        <p:spPr>
          <a:xfrm>
            <a:off x="498339" y="4191000"/>
            <a:ext cx="8147319" cy="1569660"/>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a:t>
            </a:r>
            <a:r>
              <a:rPr lang="en-US" sz="3200" b="1" dirty="0" err="1">
                <a:ln w="1905"/>
                <a:solidFill>
                  <a:srgbClr val="C00000"/>
                </a:solidFill>
                <a:effectLst>
                  <a:innerShdw blurRad="69850" dist="43180" dir="5400000">
                    <a:srgbClr val="000000">
                      <a:alpha val="65000"/>
                    </a:srgbClr>
                  </a:innerShdw>
                </a:effectLst>
              </a:rPr>
              <a:t>Aku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tidak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menciptakan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jin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manusia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melainkan</a:t>
            </a:r>
            <a:r>
              <a:rPr lang="en-US" sz="3200" b="1" dirty="0">
                <a:ln w="1905"/>
                <a:solidFill>
                  <a:srgbClr val="C00000"/>
                </a:solidFill>
                <a:effectLst>
                  <a:innerShdw blurRad="69850" dist="43180" dir="5400000">
                    <a:srgbClr val="000000">
                      <a:alpha val="65000"/>
                    </a:srgbClr>
                  </a:innerShdw>
                </a:effectLst>
              </a:rPr>
              <a:t> agar </a:t>
            </a:r>
            <a:r>
              <a:rPr lang="en-US" sz="3200" b="1" dirty="0" err="1">
                <a:ln w="1905"/>
                <a:solidFill>
                  <a:srgbClr val="C00000"/>
                </a:solidFill>
                <a:effectLst>
                  <a:innerShdw blurRad="69850" dist="43180" dir="5400000">
                    <a:srgbClr val="000000">
                      <a:alpha val="65000"/>
                    </a:srgbClr>
                  </a:innerShdw>
                </a:effectLst>
              </a:rPr>
              <a:t>mereka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beribadah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a:t>
            </a:r>
            <a:r>
              <a:rPr lang="en-US" sz="3200" b="1" dirty="0">
                <a:ln w="1905"/>
                <a:solidFill>
                  <a:srgbClr val="C00000"/>
                </a:solidFill>
                <a:effectLst>
                  <a:innerShdw blurRad="69850" dist="43180" dir="5400000">
                    <a:srgbClr val="000000">
                      <a:alpha val="65000"/>
                    </a:srgbClr>
                  </a:innerShdw>
                </a:effectLst>
              </a:rPr>
              <a:t>-Ku”.</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Az-Zariyat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56:</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D9BFAA4-6BCA-0051-2F2F-AC99460AF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81200"/>
            <a:ext cx="8634237" cy="2092057"/>
          </a:xfrm>
          <a:prstGeom prst="rect">
            <a:avLst/>
          </a:prstGeom>
        </p:spPr>
      </p:pic>
    </p:spTree>
    <p:extLst>
      <p:ext uri="{BB962C8B-B14F-4D97-AF65-F5344CB8AC3E}">
        <p14:creationId xmlns:p14="http://schemas.microsoft.com/office/powerpoint/2010/main" val="334025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762000" y="2133600"/>
            <a:ext cx="7620000" cy="4267200"/>
          </a:xfrm>
          <a:prstGeom prst="roundRect">
            <a:avLst/>
          </a:prstGeom>
          <a:solidFill>
            <a:schemeClr val="accent1">
              <a:lumMod val="75000"/>
            </a:schemeClr>
          </a:soli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 berfirman secara jelas menekankan bahawa manusia tidaklah diciptakan dengan sia-sia tanpa tanggungjawab tertentu yang bakal diperhitungkan nanti:</a:t>
            </a: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762000" y="457200"/>
            <a:ext cx="7620000" cy="1371600"/>
          </a:xfrm>
          <a:prstGeom prst="round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ayat 115 Surah </a:t>
            </a:r>
          </a:p>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Al-Mu’minun pula,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0688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75000"/>
          </a:stretch>
        </a:blipFill>
        <a:effectLst/>
      </p:bgPr>
    </p:bg>
    <p:spTree>
      <p:nvGrpSpPr>
        <p:cNvPr id="1" name=""/>
        <p:cNvGrpSpPr/>
        <p:nvPr/>
      </p:nvGrpSpPr>
      <p:grpSpPr>
        <a:xfrm>
          <a:off x="0" y="0"/>
          <a:ext cx="0" cy="0"/>
          <a:chOff x="0" y="0"/>
          <a:chExt cx="0" cy="0"/>
        </a:xfrm>
      </p:grpSpPr>
      <p:sp>
        <p:nvSpPr>
          <p:cNvPr id="6" name="Rectangle 5"/>
          <p:cNvSpPr/>
          <p:nvPr/>
        </p:nvSpPr>
        <p:spPr>
          <a:xfrm>
            <a:off x="409869" y="4191000"/>
            <a:ext cx="8147319" cy="2554545"/>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a:t>
            </a:r>
            <a:r>
              <a:rPr lang="en-US" sz="3200" b="1" dirty="0" err="1">
                <a:ln w="1905"/>
                <a:solidFill>
                  <a:srgbClr val="C00000"/>
                </a:solidFill>
                <a:effectLst>
                  <a:innerShdw blurRad="69850" dist="43180" dir="5400000">
                    <a:srgbClr val="000000">
                      <a:alpha val="65000"/>
                    </a:srgbClr>
                  </a:innerShdw>
                </a:effectLst>
              </a:rPr>
              <a:t>Maka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apakah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mengira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bahawa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sesungguhnya</a:t>
            </a:r>
            <a:r>
              <a:rPr lang="en-US" sz="3200" b="1" dirty="0">
                <a:ln w="1905"/>
                <a:solidFill>
                  <a:srgbClr val="C00000"/>
                </a:solidFill>
                <a:effectLst>
                  <a:innerShdw blurRad="69850" dist="43180" dir="5400000">
                    <a:srgbClr val="000000">
                      <a:alpha val="65000"/>
                    </a:srgbClr>
                  </a:innerShdw>
                </a:effectLst>
              </a:rPr>
              <a:t> Kami </a:t>
            </a:r>
            <a:r>
              <a:rPr lang="en-US" sz="3200" b="1" dirty="0" err="1">
                <a:ln w="1905"/>
                <a:solidFill>
                  <a:srgbClr val="C00000"/>
                </a:solidFill>
                <a:effectLst>
                  <a:innerShdw blurRad="69850" dist="43180" dir="5400000">
                    <a:srgbClr val="000000">
                      <a:alpha val="65000"/>
                    </a:srgbClr>
                  </a:innerShdw>
                </a:effectLst>
              </a:rPr>
              <a:t>menciptakan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secara</a:t>
            </a:r>
            <a:r>
              <a:rPr lang="en-US" sz="3200" b="1" dirty="0">
                <a:ln w="1905"/>
                <a:solidFill>
                  <a:srgbClr val="C00000"/>
                </a:solidFill>
                <a:effectLst>
                  <a:innerShdw blurRad="69850" dist="43180" dir="5400000">
                    <a:srgbClr val="000000">
                      <a:alpha val="65000"/>
                    </a:srgbClr>
                  </a:innerShdw>
                </a:effectLst>
              </a:rPr>
              <a:t> main-main (</a:t>
            </a:r>
            <a:r>
              <a:rPr lang="en-US" sz="3200" b="1" dirty="0" err="1">
                <a:ln w="1905"/>
                <a:solidFill>
                  <a:srgbClr val="C00000"/>
                </a:solidFill>
                <a:effectLst>
                  <a:innerShdw blurRad="69850" dist="43180" dir="5400000">
                    <a:srgbClr val="000000">
                      <a:alpha val="65000"/>
                    </a:srgbClr>
                  </a:innerShdw>
                </a:effectLst>
              </a:rPr>
              <a:t>sia-sia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saja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bahawa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kamu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tidak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dikembalikan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kepada</a:t>
            </a:r>
            <a:r>
              <a:rPr lang="en-US" sz="3200" b="1" dirty="0">
                <a:ln w="1905"/>
                <a:solidFill>
                  <a:srgbClr val="C00000"/>
                </a:solidFill>
                <a:effectLst>
                  <a:innerShdw blurRad="69850" dist="43180" dir="5400000">
                    <a:srgbClr val="000000">
                      <a:alpha val="65000"/>
                    </a:srgbClr>
                  </a:innerShdw>
                </a:effectLst>
              </a:rPr>
              <a:t> Kami?” </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Al-Mu’minun ayat 115 :</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8457E01-5A0B-F0BF-C2E5-CA423DF4E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01" y="1367416"/>
            <a:ext cx="8695197" cy="2823584"/>
          </a:xfrm>
          <a:prstGeom prst="rect">
            <a:avLst/>
          </a:prstGeom>
        </p:spPr>
      </p:pic>
    </p:spTree>
    <p:extLst>
      <p:ext uri="{BB962C8B-B14F-4D97-AF65-F5344CB8AC3E}">
        <p14:creationId xmlns:p14="http://schemas.microsoft.com/office/powerpoint/2010/main" val="11648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597568" y="2514600"/>
            <a:ext cx="8153400" cy="4114800"/>
          </a:xfrm>
          <a:prstGeom prst="flowChartProcess">
            <a:avLst/>
          </a:prstGeom>
          <a:gradFill>
            <a:gsLst>
              <a:gs pos="82000">
                <a:schemeClr val="accent6">
                  <a:lumMod val="60000"/>
                  <a:lumOff val="40000"/>
                </a:schemeClr>
              </a:gs>
              <a:gs pos="0">
                <a:schemeClr val="accent6">
                  <a:shade val="94000"/>
                  <a:satMod val="135000"/>
                </a:schemeClr>
              </a:gs>
            </a:gsLst>
            <a:lin ang="16200000" scaled="0"/>
          </a:grad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 berlengah dan sekali-kali merasakan bahawa ia sudah cukup sebagai bekalan Akhirat. </a:t>
            </a:r>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597568" y="228600"/>
            <a:ext cx="8153400" cy="2057400"/>
          </a:xfrm>
          <a:prstGeom prst="round2SameRect">
            <a:avLst/>
          </a:prstGeom>
          <a:gradFill>
            <a:gsLst>
              <a:gs pos="82000">
                <a:schemeClr val="accent6">
                  <a:lumMod val="60000"/>
                  <a:lumOff val="40000"/>
                </a:schemeClr>
              </a:gs>
              <a:gs pos="0">
                <a:schemeClr val="accent6">
                  <a:shade val="94000"/>
                  <a:satMod val="135000"/>
                </a:schemeClr>
              </a:gs>
            </a:gsLst>
            <a:lin ang="16200000" scaled="0"/>
          </a:grad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mereka yang merasakan diri sudah penuh dengan amal kebaikan, </a:t>
            </a:r>
          </a:p>
        </p:txBody>
      </p:sp>
    </p:spTree>
    <p:extLst>
      <p:ext uri="{BB962C8B-B14F-4D97-AF65-F5344CB8AC3E}">
        <p14:creationId xmlns:p14="http://schemas.microsoft.com/office/powerpoint/2010/main" val="330044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597568" y="2514600"/>
            <a:ext cx="8153400" cy="41148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bermuhasabahlah, apakah amalan-amalan tersebut sudah diterima oleh Allah atau masih kosong pahalanya, serta ditolak kerana ada dalamnya sikap menunjuk-nunjuk dan sebagainya. </a:t>
            </a:r>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597568" y="228600"/>
            <a:ext cx="8153400" cy="20574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4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SEBALIKNYA</a:t>
            </a:r>
          </a:p>
        </p:txBody>
      </p:sp>
      <p:sp>
        <p:nvSpPr>
          <p:cNvPr id="4" name="Arrow: Chevron 7">
            <a:extLst>
              <a:ext uri="{FF2B5EF4-FFF2-40B4-BE49-F238E27FC236}">
                <a16:creationId xmlns:a16="http://schemas.microsoft.com/office/drawing/2014/main" id="{CA4BF746-4F4B-830B-CDE1-60A85C3F9A3F}"/>
              </a:ext>
            </a:extLst>
          </p:cNvPr>
          <p:cNvSpPr/>
          <p:nvPr/>
        </p:nvSpPr>
        <p:spPr>
          <a:xfrm>
            <a:off x="330868" y="4275963"/>
            <a:ext cx="533400" cy="592074"/>
          </a:xfrm>
          <a:prstGeom prst="chevron">
            <a:avLst/>
          </a:prstGeom>
          <a:solidFill>
            <a:srgbClr val="FFC000"/>
          </a:solid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681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481263" y="304800"/>
            <a:ext cx="8153400" cy="62484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Lebih-lebih lagi, dalam era IT ini, kadang-kadang setiap kebaikan yang dilakukan, ia menjadikan manusia leka, lalu suka untuk menunjuk-nunjuk pekerjaan dan amalan baik yang dilakukan dalam media sosial seperti </a:t>
            </a:r>
          </a:p>
        </p:txBody>
      </p:sp>
      <p:sp>
        <p:nvSpPr>
          <p:cNvPr id="9" name="Arrow: Chevron 7">
            <a:extLst>
              <a:ext uri="{FF2B5EF4-FFF2-40B4-BE49-F238E27FC236}">
                <a16:creationId xmlns:a16="http://schemas.microsoft.com/office/drawing/2014/main" id="{CA4BF746-4F4B-830B-CDE1-60A85C3F9A3F}"/>
              </a:ext>
            </a:extLst>
          </p:cNvPr>
          <p:cNvSpPr/>
          <p:nvPr/>
        </p:nvSpPr>
        <p:spPr>
          <a:xfrm>
            <a:off x="214563" y="3132963"/>
            <a:ext cx="533400" cy="592074"/>
          </a:xfrm>
          <a:prstGeom prst="chevron">
            <a:avLst/>
          </a:prstGeom>
          <a:solidFill>
            <a:srgbClr val="FFC000"/>
          </a:solid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251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22474066"/>
              </p:ext>
            </p:extLst>
          </p:nvPr>
        </p:nvGraphicFramePr>
        <p:xfrm>
          <a:off x="228600" y="558800"/>
          <a:ext cx="8229600" cy="553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5638800" y="6112042"/>
            <a:ext cx="3320786" cy="578882"/>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none">
            <a:spAutoFit/>
          </a:bodyPr>
          <a:lstStyle/>
          <a:p>
            <a:pPr lvl="0"/>
            <a:r>
              <a:rPr lang="nl-NL" sz="2800" dirty="0">
                <a:ln/>
                <a:effectLst>
                  <a:outerShdw blurRad="38100" dist="38100" dir="2700000" algn="tl">
                    <a:srgbClr val="000000">
                      <a:alpha val="43137"/>
                    </a:srgbClr>
                  </a:outerShdw>
                </a:effectLst>
                <a:latin typeface="Arial Black" pitchFamily="34" charset="0"/>
              </a:rPr>
              <a:t>Dan sebagainya</a:t>
            </a:r>
            <a:endParaRPr lang="en-US" sz="2800" dirty="0"/>
          </a:p>
        </p:txBody>
      </p:sp>
    </p:spTree>
    <p:extLst>
      <p:ext uri="{BB962C8B-B14F-4D97-AF65-F5344CB8AC3E}">
        <p14:creationId xmlns:p14="http://schemas.microsoft.com/office/powerpoint/2010/main" val="81520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597568" y="2057400"/>
            <a:ext cx="8153400" cy="4114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kurang elok untuk seseorang menampakkan amal kebaikan yang dilakukan kecuali bagi mereka yang mampu mengendalikan hawa nafsu dari sifat riak, takabbur, bangga diri dan sebagai. </a:t>
            </a:r>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2660984" y="533400"/>
            <a:ext cx="4026568" cy="1066800"/>
          </a:xfrm>
          <a:prstGeom prst="roundRect">
            <a:avLst/>
          </a:prstGeom>
          <a:gradFill>
            <a:gsLst>
              <a:gs pos="15000">
                <a:srgbClr val="0070C0"/>
              </a:gs>
              <a:gs pos="100000">
                <a:schemeClr val="accent5">
                  <a:lumMod val="5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Umumnya,</a:t>
            </a:r>
          </a:p>
        </p:txBody>
      </p:sp>
    </p:spTree>
    <p:extLst>
      <p:ext uri="{BB962C8B-B14F-4D97-AF65-F5344CB8AC3E}">
        <p14:creationId xmlns:p14="http://schemas.microsoft.com/office/powerpoint/2010/main" val="176637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08471C-4130-3D2E-1B60-244917EA6DA8}"/>
              </a:ext>
            </a:extLst>
          </p:cNvPr>
          <p:cNvSpPr/>
          <p:nvPr/>
        </p:nvSpPr>
        <p:spPr>
          <a:xfrm>
            <a:off x="597568" y="2057400"/>
            <a:ext cx="8153400" cy="4114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bimbang, apakah kita termasuk dalam golongan yang ikhlas dalam melakukan amal kebajikan atau sekadar mencari nama dan pujian manusia semata-mata. </a:t>
            </a:r>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3041984" y="533400"/>
            <a:ext cx="3264568" cy="1066800"/>
          </a:xfrm>
          <a:prstGeom prst="roundRect">
            <a:avLst/>
          </a:prstGeom>
          <a:gradFill>
            <a:gsLst>
              <a:gs pos="0">
                <a:srgbClr val="0070C0"/>
              </a:gs>
              <a:gs pos="100000">
                <a:schemeClr val="accent5">
                  <a:lumMod val="50000"/>
                </a:schemeClr>
              </a:gs>
            </a:gsLst>
            <a:lin ang="16200000" scaled="0"/>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sini, </a:t>
            </a:r>
          </a:p>
        </p:txBody>
      </p:sp>
    </p:spTree>
    <p:extLst>
      <p:ext uri="{BB962C8B-B14F-4D97-AF65-F5344CB8AC3E}">
        <p14:creationId xmlns:p14="http://schemas.microsoft.com/office/powerpoint/2010/main" val="310220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AB2DE3E0-5296-59FF-7B05-F4B0BA73FF3C}"/>
              </a:ext>
            </a:extLst>
          </p:cNvPr>
          <p:cNvSpPr/>
          <p:nvPr/>
        </p:nvSpPr>
        <p:spPr>
          <a:xfrm>
            <a:off x="2514600" y="1143000"/>
            <a:ext cx="4648200" cy="762000"/>
          </a:xfrm>
          <a:prstGeom prst="homePlate">
            <a:avLst/>
          </a:prstGeom>
          <a:gradFill flip="none" rotWithShape="1">
            <a:lin ang="27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kesimpulan, </a:t>
            </a:r>
          </a:p>
        </p:txBody>
      </p:sp>
      <p:sp>
        <p:nvSpPr>
          <p:cNvPr id="9" name="Rectangle: Rounded Corners 8">
            <a:extLst>
              <a:ext uri="{FF2B5EF4-FFF2-40B4-BE49-F238E27FC236}">
                <a16:creationId xmlns:a16="http://schemas.microsoft.com/office/drawing/2014/main" id="{FA9C5201-3937-4A66-A830-C32FEA0519A1}"/>
              </a:ext>
            </a:extLst>
          </p:cNvPr>
          <p:cNvSpPr/>
          <p:nvPr/>
        </p:nvSpPr>
        <p:spPr>
          <a:xfrm>
            <a:off x="609600" y="2438400"/>
            <a:ext cx="8077200" cy="2514600"/>
          </a:xfrm>
          <a:prstGeom prst="flowChartAlternateProcess">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sama-sama kita mengambil iktibar daripada khutbah hari ini:</a:t>
            </a:r>
          </a:p>
        </p:txBody>
      </p:sp>
    </p:spTree>
    <p:extLst>
      <p:ext uri="{BB962C8B-B14F-4D97-AF65-F5344CB8AC3E}">
        <p14:creationId xmlns:p14="http://schemas.microsoft.com/office/powerpoint/2010/main" val="2745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AB2DE3E0-5296-59FF-7B05-F4B0BA73FF3C}"/>
              </a:ext>
            </a:extLst>
          </p:cNvPr>
          <p:cNvSpPr/>
          <p:nvPr/>
        </p:nvSpPr>
        <p:spPr>
          <a:xfrm>
            <a:off x="2514600" y="533400"/>
            <a:ext cx="4648200" cy="762000"/>
          </a:xfrm>
          <a:prstGeom prst="homePlate">
            <a:avLst/>
          </a:prstGeom>
          <a:gradFill flip="none" rotWithShape="1">
            <a:lin ang="27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kesimpulan, </a:t>
            </a:r>
          </a:p>
        </p:txBody>
      </p:sp>
      <p:sp>
        <p:nvSpPr>
          <p:cNvPr id="4" name="Rectangle 3"/>
          <p:cNvSpPr/>
          <p:nvPr/>
        </p:nvSpPr>
        <p:spPr>
          <a:xfrm>
            <a:off x="838200" y="2971800"/>
            <a:ext cx="7543800"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3200" dirty="0"/>
              <a:t>Bulan Safar </a:t>
            </a:r>
            <a:r>
              <a:rPr lang="en-US" sz="3200" dirty="0" err="1"/>
              <a:t>perlu</a:t>
            </a:r>
            <a:r>
              <a:rPr lang="en-US" sz="3200" dirty="0"/>
              <a:t> </a:t>
            </a:r>
            <a:r>
              <a:rPr lang="en-US" sz="3200" dirty="0" err="1"/>
              <a:t>dimanfaatkan</a:t>
            </a:r>
            <a:r>
              <a:rPr lang="en-US" sz="3200" dirty="0"/>
              <a:t> </a:t>
            </a:r>
            <a:r>
              <a:rPr lang="en-US" sz="3200" dirty="0" err="1"/>
              <a:t>dengan</a:t>
            </a:r>
            <a:r>
              <a:rPr lang="en-US" sz="3200" dirty="0"/>
              <a:t> </a:t>
            </a:r>
            <a:r>
              <a:rPr lang="en-US" sz="3200" dirty="0" err="1"/>
              <a:t>amal</a:t>
            </a:r>
            <a:r>
              <a:rPr lang="en-US" sz="3200" dirty="0"/>
              <a:t> </a:t>
            </a:r>
            <a:r>
              <a:rPr lang="en-US" sz="3200" dirty="0" err="1"/>
              <a:t>kebajikan</a:t>
            </a:r>
            <a:r>
              <a:rPr lang="en-US" sz="3200" dirty="0"/>
              <a:t> </a:t>
            </a:r>
            <a:r>
              <a:rPr lang="en-US" sz="3200" dirty="0" err="1"/>
              <a:t>sepertimana</a:t>
            </a:r>
            <a:r>
              <a:rPr lang="en-US" sz="3200" dirty="0"/>
              <a:t> </a:t>
            </a:r>
            <a:r>
              <a:rPr lang="en-US" sz="3200" dirty="0" err="1"/>
              <a:t>bulan-bulan</a:t>
            </a:r>
            <a:r>
              <a:rPr lang="en-US" sz="3200" dirty="0"/>
              <a:t> lain, </a:t>
            </a:r>
            <a:r>
              <a:rPr lang="en-US" sz="3200" dirty="0" err="1"/>
              <a:t>bagi</a:t>
            </a:r>
            <a:r>
              <a:rPr lang="en-US" sz="3200" dirty="0"/>
              <a:t> </a:t>
            </a:r>
            <a:r>
              <a:rPr lang="en-US" sz="3200" dirty="0" err="1"/>
              <a:t>meningkatkan</a:t>
            </a:r>
            <a:r>
              <a:rPr lang="en-US" sz="3200" dirty="0"/>
              <a:t> </a:t>
            </a:r>
            <a:r>
              <a:rPr lang="en-US" sz="3200" dirty="0" err="1"/>
              <a:t>taqwa</a:t>
            </a:r>
            <a:r>
              <a:rPr lang="en-US" sz="3200" dirty="0"/>
              <a:t> </a:t>
            </a:r>
            <a:r>
              <a:rPr lang="en-US" sz="3200" dirty="0" err="1"/>
              <a:t>kita</a:t>
            </a:r>
            <a:r>
              <a:rPr lang="en-US" sz="3200" dirty="0"/>
              <a:t> </a:t>
            </a:r>
            <a:r>
              <a:rPr lang="en-US" sz="3200" dirty="0" err="1"/>
              <a:t>kepada</a:t>
            </a:r>
            <a:r>
              <a:rPr lang="en-US" sz="3200" dirty="0"/>
              <a:t> Allah. </a:t>
            </a:r>
            <a:r>
              <a:rPr lang="en-US" sz="3200" dirty="0" err="1"/>
              <a:t>Janganlah</a:t>
            </a:r>
            <a:r>
              <a:rPr lang="en-US" sz="3200" dirty="0"/>
              <a:t> </a:t>
            </a:r>
            <a:r>
              <a:rPr lang="en-US" sz="3200" dirty="0" err="1"/>
              <a:t>kita</a:t>
            </a:r>
            <a:r>
              <a:rPr lang="en-US" sz="3200" dirty="0"/>
              <a:t> </a:t>
            </a:r>
            <a:r>
              <a:rPr lang="en-US" sz="3200" dirty="0" err="1"/>
              <a:t>mensia-siakan</a:t>
            </a:r>
            <a:r>
              <a:rPr lang="en-US" sz="3200" dirty="0"/>
              <a:t> </a:t>
            </a:r>
            <a:r>
              <a:rPr lang="en-US" sz="3200" dirty="0" err="1"/>
              <a:t>usia</a:t>
            </a:r>
            <a:r>
              <a:rPr lang="en-US" sz="3200" dirty="0"/>
              <a:t> </a:t>
            </a:r>
            <a:r>
              <a:rPr lang="en-US" sz="3200" dirty="0" err="1"/>
              <a:t>dengan</a:t>
            </a:r>
            <a:r>
              <a:rPr lang="en-US" sz="3200" dirty="0"/>
              <a:t> </a:t>
            </a:r>
            <a:r>
              <a:rPr lang="en-US" sz="3200" dirty="0" err="1"/>
              <a:t>aktiviti</a:t>
            </a:r>
            <a:r>
              <a:rPr lang="en-US" sz="3200" dirty="0"/>
              <a:t> </a:t>
            </a:r>
            <a:r>
              <a:rPr lang="en-US" sz="3200" dirty="0" err="1"/>
              <a:t>atau</a:t>
            </a:r>
            <a:r>
              <a:rPr lang="en-US" sz="3200" dirty="0"/>
              <a:t> </a:t>
            </a:r>
            <a:r>
              <a:rPr lang="en-US" sz="3200" dirty="0" err="1"/>
              <a:t>pekerjaan</a:t>
            </a:r>
            <a:r>
              <a:rPr lang="en-US" sz="3200" dirty="0"/>
              <a:t> yang </a:t>
            </a:r>
            <a:r>
              <a:rPr lang="en-US" sz="3200" dirty="0" err="1"/>
              <a:t>tidak</a:t>
            </a:r>
            <a:r>
              <a:rPr lang="en-US" sz="3200" dirty="0"/>
              <a:t> </a:t>
            </a:r>
            <a:r>
              <a:rPr lang="en-US" sz="3200" dirty="0" err="1"/>
              <a:t>berfaedah</a:t>
            </a:r>
            <a:r>
              <a:rPr lang="en-US" sz="3200" dirty="0"/>
              <a:t>, lalu </a:t>
            </a:r>
            <a:r>
              <a:rPr lang="en-US" sz="3200" dirty="0" err="1"/>
              <a:t>menjauhkan</a:t>
            </a:r>
            <a:r>
              <a:rPr lang="en-US" sz="3200" dirty="0"/>
              <a:t> </a:t>
            </a:r>
            <a:r>
              <a:rPr lang="en-US" sz="3200" dirty="0" err="1"/>
              <a:t>kita</a:t>
            </a:r>
            <a:r>
              <a:rPr lang="en-US" sz="3200" dirty="0"/>
              <a:t> </a:t>
            </a:r>
            <a:r>
              <a:rPr lang="en-US" sz="3200" dirty="0" err="1"/>
              <a:t>daripada</a:t>
            </a:r>
            <a:r>
              <a:rPr lang="en-US" sz="3200" dirty="0"/>
              <a:t> </a:t>
            </a:r>
            <a:r>
              <a:rPr lang="en-US" sz="3200" dirty="0" err="1"/>
              <a:t>rahmat</a:t>
            </a:r>
            <a:r>
              <a:rPr lang="en-US" sz="3200" dirty="0"/>
              <a:t> </a:t>
            </a:r>
            <a:r>
              <a:rPr lang="en-US" sz="3200" dirty="0" err="1"/>
              <a:t>serta</a:t>
            </a:r>
            <a:r>
              <a:rPr lang="en-US" sz="3200" dirty="0"/>
              <a:t> </a:t>
            </a:r>
            <a:r>
              <a:rPr lang="en-US" sz="3200" dirty="0" err="1"/>
              <a:t>redha</a:t>
            </a:r>
            <a:r>
              <a:rPr lang="en-US" sz="3200" dirty="0"/>
              <a:t> Allah</a:t>
            </a:r>
          </a:p>
        </p:txBody>
      </p:sp>
      <p:sp>
        <p:nvSpPr>
          <p:cNvPr id="5" name="Oval 4"/>
          <p:cNvSpPr/>
          <p:nvPr/>
        </p:nvSpPr>
        <p:spPr>
          <a:xfrm>
            <a:off x="4038600" y="1600200"/>
            <a:ext cx="1066800" cy="822305"/>
          </a:xfrm>
          <a:prstGeom prst="ellips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dirty="0"/>
              <a:t>1</a:t>
            </a:r>
          </a:p>
        </p:txBody>
      </p:sp>
    </p:spTree>
    <p:extLst>
      <p:ext uri="{BB962C8B-B14F-4D97-AF65-F5344CB8AC3E}">
        <p14:creationId xmlns:p14="http://schemas.microsoft.com/office/powerpoint/2010/main" val="154671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1754326"/>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شَرِيْكَ لَهُ، وَأَشْهَدُ أَنَّ مُحَمَّدًا عَبْدُهُ وَرَسُوْلُهُ</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hamba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AB2DE3E0-5296-59FF-7B05-F4B0BA73FF3C}"/>
              </a:ext>
            </a:extLst>
          </p:cNvPr>
          <p:cNvSpPr/>
          <p:nvPr/>
        </p:nvSpPr>
        <p:spPr>
          <a:xfrm>
            <a:off x="2514600" y="533400"/>
            <a:ext cx="4648200" cy="762000"/>
          </a:xfrm>
          <a:prstGeom prst="homePlate">
            <a:avLst/>
          </a:prstGeom>
          <a:gradFill flip="none" rotWithShape="1">
            <a:lin ang="27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kesimpulan, </a:t>
            </a:r>
          </a:p>
        </p:txBody>
      </p:sp>
      <p:sp>
        <p:nvSpPr>
          <p:cNvPr id="4" name="Rectangle 3"/>
          <p:cNvSpPr/>
          <p:nvPr/>
        </p:nvSpPr>
        <p:spPr>
          <a:xfrm>
            <a:off x="838200" y="2971800"/>
            <a:ext cx="7543800" cy="25545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3200" dirty="0"/>
              <a:t>Kita </a:t>
            </a:r>
            <a:r>
              <a:rPr lang="en-US" sz="3200" dirty="0" err="1"/>
              <a:t>perlu</a:t>
            </a:r>
            <a:r>
              <a:rPr lang="en-US" sz="3200" dirty="0"/>
              <a:t> </a:t>
            </a:r>
            <a:r>
              <a:rPr lang="en-US" sz="3200" dirty="0" err="1"/>
              <a:t>sentiasa</a:t>
            </a:r>
            <a:r>
              <a:rPr lang="en-US" sz="3200" dirty="0"/>
              <a:t> </a:t>
            </a:r>
            <a:r>
              <a:rPr lang="en-US" sz="3200" dirty="0" err="1"/>
              <a:t>berazam</a:t>
            </a:r>
            <a:r>
              <a:rPr lang="en-US" sz="3200" dirty="0"/>
              <a:t> </a:t>
            </a:r>
            <a:r>
              <a:rPr lang="en-US" sz="3200" dirty="0" err="1"/>
              <a:t>dan</a:t>
            </a:r>
            <a:r>
              <a:rPr lang="en-US" sz="3200" dirty="0"/>
              <a:t> </a:t>
            </a:r>
            <a:r>
              <a:rPr lang="en-US" sz="3200" dirty="0" err="1"/>
              <a:t>berusaha</a:t>
            </a:r>
            <a:r>
              <a:rPr lang="en-US" sz="3200" dirty="0"/>
              <a:t> </a:t>
            </a:r>
            <a:r>
              <a:rPr lang="en-US" sz="3200" dirty="0" err="1"/>
              <a:t>untuk</a:t>
            </a:r>
            <a:r>
              <a:rPr lang="en-US" sz="3200" dirty="0"/>
              <a:t> </a:t>
            </a:r>
            <a:r>
              <a:rPr lang="en-US" sz="3200" dirty="0" err="1"/>
              <a:t>menjadikan</a:t>
            </a:r>
            <a:r>
              <a:rPr lang="en-US" sz="3200" dirty="0"/>
              <a:t> </a:t>
            </a:r>
            <a:r>
              <a:rPr lang="en-US" sz="3200" dirty="0" err="1"/>
              <a:t>setiap</a:t>
            </a:r>
            <a:r>
              <a:rPr lang="en-US" sz="3200" dirty="0"/>
              <a:t> </a:t>
            </a:r>
            <a:r>
              <a:rPr lang="en-US" sz="3200" dirty="0" err="1"/>
              <a:t>pekerjaan</a:t>
            </a:r>
            <a:r>
              <a:rPr lang="en-US" sz="3200" dirty="0"/>
              <a:t> </a:t>
            </a:r>
            <a:r>
              <a:rPr lang="en-US" sz="3200" dirty="0" err="1"/>
              <a:t>kita</a:t>
            </a:r>
            <a:r>
              <a:rPr lang="en-US" sz="3200" dirty="0"/>
              <a:t> </a:t>
            </a:r>
            <a:r>
              <a:rPr lang="en-US" sz="3200" dirty="0" err="1"/>
              <a:t>adalah</a:t>
            </a:r>
            <a:r>
              <a:rPr lang="en-US" sz="3200" dirty="0"/>
              <a:t> </a:t>
            </a:r>
            <a:r>
              <a:rPr lang="en-US" sz="3200" dirty="0" err="1"/>
              <a:t>kosong</a:t>
            </a:r>
            <a:r>
              <a:rPr lang="en-US" sz="3200" dirty="0"/>
              <a:t> </a:t>
            </a:r>
            <a:r>
              <a:rPr lang="en-US" sz="3200" dirty="0" err="1"/>
              <a:t>dari</a:t>
            </a:r>
            <a:r>
              <a:rPr lang="en-US" sz="3200" dirty="0"/>
              <a:t> </a:t>
            </a:r>
            <a:r>
              <a:rPr lang="en-US" sz="3200" dirty="0" err="1"/>
              <a:t>maksiat</a:t>
            </a:r>
            <a:r>
              <a:rPr lang="en-US" sz="3200" dirty="0"/>
              <a:t>, </a:t>
            </a:r>
            <a:r>
              <a:rPr lang="en-US" sz="3200" dirty="0" err="1"/>
              <a:t>baik</a:t>
            </a:r>
            <a:r>
              <a:rPr lang="en-US" sz="3200" dirty="0"/>
              <a:t> </a:t>
            </a:r>
            <a:r>
              <a:rPr lang="en-US" sz="3200" dirty="0" err="1"/>
              <a:t>maksiat</a:t>
            </a:r>
            <a:r>
              <a:rPr lang="en-US" sz="3200" dirty="0"/>
              <a:t> </a:t>
            </a:r>
            <a:r>
              <a:rPr lang="en-US" sz="3200" dirty="0" err="1"/>
              <a:t>mata</a:t>
            </a:r>
            <a:r>
              <a:rPr lang="en-US" sz="3200" dirty="0"/>
              <a:t>, </a:t>
            </a:r>
            <a:r>
              <a:rPr lang="en-US" sz="3200" dirty="0" err="1"/>
              <a:t>telinga</a:t>
            </a:r>
            <a:r>
              <a:rPr lang="en-US" sz="3200" dirty="0"/>
              <a:t>, </a:t>
            </a:r>
            <a:r>
              <a:rPr lang="en-US" sz="3200" dirty="0" err="1"/>
              <a:t>hati</a:t>
            </a:r>
            <a:r>
              <a:rPr lang="en-US" sz="3200" dirty="0"/>
              <a:t> </a:t>
            </a:r>
            <a:r>
              <a:rPr lang="en-US" sz="3200" dirty="0" err="1"/>
              <a:t>dan</a:t>
            </a:r>
            <a:r>
              <a:rPr lang="en-US" sz="3200" dirty="0"/>
              <a:t> </a:t>
            </a:r>
            <a:r>
              <a:rPr lang="en-US" sz="3200" dirty="0" err="1"/>
              <a:t>anggota</a:t>
            </a:r>
            <a:r>
              <a:rPr lang="en-US" sz="3200" dirty="0"/>
              <a:t> </a:t>
            </a:r>
            <a:r>
              <a:rPr lang="en-US" sz="3200" dirty="0" err="1"/>
              <a:t>tubuh</a:t>
            </a:r>
            <a:r>
              <a:rPr lang="en-US" sz="3200" dirty="0"/>
              <a:t> yang lain. </a:t>
            </a:r>
          </a:p>
        </p:txBody>
      </p:sp>
      <p:sp>
        <p:nvSpPr>
          <p:cNvPr id="5" name="Oval 4"/>
          <p:cNvSpPr/>
          <p:nvPr/>
        </p:nvSpPr>
        <p:spPr>
          <a:xfrm>
            <a:off x="4038600" y="1600200"/>
            <a:ext cx="1066800" cy="822305"/>
          </a:xfrm>
          <a:prstGeom prst="ellips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dirty="0"/>
              <a:t>2</a:t>
            </a:r>
          </a:p>
        </p:txBody>
      </p:sp>
    </p:spTree>
    <p:extLst>
      <p:ext uri="{BB962C8B-B14F-4D97-AF65-F5344CB8AC3E}">
        <p14:creationId xmlns:p14="http://schemas.microsoft.com/office/powerpoint/2010/main" val="2635727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AB2DE3E0-5296-59FF-7B05-F4B0BA73FF3C}"/>
              </a:ext>
            </a:extLst>
          </p:cNvPr>
          <p:cNvSpPr/>
          <p:nvPr/>
        </p:nvSpPr>
        <p:spPr>
          <a:xfrm>
            <a:off x="2514600" y="533400"/>
            <a:ext cx="4648200" cy="762000"/>
          </a:xfrm>
          <a:prstGeom prst="homePlate">
            <a:avLst/>
          </a:prstGeom>
          <a:gradFill flip="none" rotWithShape="1">
            <a:lin ang="27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kesimpulan, </a:t>
            </a:r>
          </a:p>
        </p:txBody>
      </p:sp>
      <p:sp>
        <p:nvSpPr>
          <p:cNvPr id="4" name="Rectangle 3"/>
          <p:cNvSpPr/>
          <p:nvPr/>
        </p:nvSpPr>
        <p:spPr>
          <a:xfrm>
            <a:off x="838200" y="2971800"/>
            <a:ext cx="7543800" cy="3046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US" sz="3200" dirty="0"/>
              <a:t>Jauhilah </a:t>
            </a:r>
            <a:r>
              <a:rPr lang="en-US" sz="3200" dirty="0" err="1"/>
              <a:t>dari</a:t>
            </a:r>
            <a:r>
              <a:rPr lang="en-US" sz="3200" dirty="0"/>
              <a:t> </a:t>
            </a:r>
            <a:r>
              <a:rPr lang="en-US" sz="3200" dirty="0" err="1"/>
              <a:t>kepercayaan</a:t>
            </a:r>
            <a:r>
              <a:rPr lang="en-US" sz="3200" dirty="0"/>
              <a:t> </a:t>
            </a:r>
            <a:r>
              <a:rPr lang="en-US" sz="3200" dirty="0" err="1"/>
              <a:t>dan</a:t>
            </a:r>
            <a:r>
              <a:rPr lang="en-US" sz="3200" dirty="0"/>
              <a:t> </a:t>
            </a:r>
            <a:r>
              <a:rPr lang="en-US" sz="3200" dirty="0" err="1"/>
              <a:t>fahaman</a:t>
            </a:r>
            <a:r>
              <a:rPr lang="en-US" sz="3200" dirty="0"/>
              <a:t> </a:t>
            </a:r>
            <a:r>
              <a:rPr lang="en-US" sz="3200" dirty="0" err="1"/>
              <a:t>karut</a:t>
            </a:r>
            <a:r>
              <a:rPr lang="en-US" sz="3200" dirty="0"/>
              <a:t> yang </a:t>
            </a:r>
            <a:r>
              <a:rPr lang="en-US" sz="3200" dirty="0" err="1"/>
              <a:t>mengaitkan</a:t>
            </a:r>
            <a:r>
              <a:rPr lang="en-US" sz="3200" dirty="0"/>
              <a:t> Bulan Safar </a:t>
            </a:r>
            <a:r>
              <a:rPr lang="en-US" sz="3200" dirty="0" err="1"/>
              <a:t>dengan</a:t>
            </a:r>
            <a:r>
              <a:rPr lang="en-US" sz="3200" dirty="0"/>
              <a:t> </a:t>
            </a:r>
            <a:r>
              <a:rPr lang="en-US" sz="3200" dirty="0" err="1"/>
              <a:t>sebarang</a:t>
            </a:r>
            <a:r>
              <a:rPr lang="en-US" sz="3200" dirty="0"/>
              <a:t> </a:t>
            </a:r>
            <a:r>
              <a:rPr lang="en-US" sz="3200" dirty="0" err="1"/>
              <a:t>bentuk</a:t>
            </a:r>
            <a:r>
              <a:rPr lang="en-US" sz="3200" dirty="0"/>
              <a:t> </a:t>
            </a:r>
            <a:r>
              <a:rPr lang="en-US" sz="3200" dirty="0" err="1"/>
              <a:t>musibah</a:t>
            </a:r>
            <a:r>
              <a:rPr lang="en-US" sz="3200" dirty="0"/>
              <a:t>, </a:t>
            </a:r>
            <a:r>
              <a:rPr lang="en-US" sz="3200" dirty="0" err="1"/>
              <a:t>malapetaka</a:t>
            </a:r>
            <a:r>
              <a:rPr lang="en-US" sz="3200" dirty="0"/>
              <a:t>, </a:t>
            </a:r>
            <a:r>
              <a:rPr lang="en-US" sz="3200" dirty="0" err="1"/>
              <a:t>perkara</a:t>
            </a:r>
            <a:r>
              <a:rPr lang="en-US" sz="3200" dirty="0"/>
              <a:t> </a:t>
            </a:r>
            <a:r>
              <a:rPr lang="en-US" sz="3200" dirty="0" err="1"/>
              <a:t>khurafat</a:t>
            </a:r>
            <a:r>
              <a:rPr lang="en-US" sz="3200" dirty="0"/>
              <a:t> </a:t>
            </a:r>
            <a:r>
              <a:rPr lang="en-US" sz="3200" dirty="0" err="1"/>
              <a:t>dan</a:t>
            </a:r>
            <a:r>
              <a:rPr lang="en-US" sz="3200" dirty="0"/>
              <a:t> </a:t>
            </a:r>
            <a:r>
              <a:rPr lang="en-US" sz="3200" dirty="0" err="1"/>
              <a:t>tahayul</a:t>
            </a:r>
            <a:r>
              <a:rPr lang="en-US" sz="3200" dirty="0"/>
              <a:t> yang </a:t>
            </a:r>
            <a:r>
              <a:rPr lang="en-US" sz="3200" dirty="0" err="1"/>
              <a:t>merosakkan</a:t>
            </a:r>
            <a:r>
              <a:rPr lang="en-US" sz="3200" dirty="0"/>
              <a:t> </a:t>
            </a:r>
            <a:r>
              <a:rPr lang="en-US" sz="3200" dirty="0" err="1"/>
              <a:t>Aqidah</a:t>
            </a:r>
            <a:r>
              <a:rPr lang="en-US" sz="3200" dirty="0"/>
              <a:t> </a:t>
            </a:r>
            <a:r>
              <a:rPr lang="en-US" sz="3200" dirty="0" err="1"/>
              <a:t>serta</a:t>
            </a:r>
            <a:r>
              <a:rPr lang="en-US" sz="3200" dirty="0"/>
              <a:t> </a:t>
            </a:r>
            <a:r>
              <a:rPr lang="en-US" sz="3200" dirty="0" err="1"/>
              <a:t>sistem</a:t>
            </a:r>
            <a:r>
              <a:rPr lang="en-US" sz="3200" dirty="0"/>
              <a:t> </a:t>
            </a:r>
            <a:r>
              <a:rPr lang="en-US" sz="3200" dirty="0" err="1"/>
              <a:t>sosial</a:t>
            </a:r>
            <a:r>
              <a:rPr lang="en-US" sz="3200" dirty="0"/>
              <a:t> </a:t>
            </a:r>
            <a:r>
              <a:rPr lang="en-US" sz="3200" dirty="0" err="1"/>
              <a:t>dalam</a:t>
            </a:r>
            <a:r>
              <a:rPr lang="en-US" sz="3200" dirty="0"/>
              <a:t> </a:t>
            </a:r>
            <a:r>
              <a:rPr lang="en-US" sz="3200" dirty="0" err="1"/>
              <a:t>masyarakat</a:t>
            </a:r>
            <a:r>
              <a:rPr lang="en-US" sz="3200" dirty="0"/>
              <a:t> Islam </a:t>
            </a:r>
            <a:r>
              <a:rPr lang="en-US" sz="3200" dirty="0" err="1"/>
              <a:t>seluruhnya</a:t>
            </a:r>
            <a:endParaRPr lang="en-US" sz="3200" dirty="0"/>
          </a:p>
        </p:txBody>
      </p:sp>
      <p:sp>
        <p:nvSpPr>
          <p:cNvPr id="5" name="Oval 4"/>
          <p:cNvSpPr/>
          <p:nvPr/>
        </p:nvSpPr>
        <p:spPr>
          <a:xfrm>
            <a:off x="4038600" y="1600200"/>
            <a:ext cx="1066800" cy="822305"/>
          </a:xfrm>
          <a:prstGeom prst="ellips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dirty="0"/>
              <a:t>3</a:t>
            </a:r>
          </a:p>
        </p:txBody>
      </p:sp>
    </p:spTree>
    <p:extLst>
      <p:ext uri="{BB962C8B-B14F-4D97-AF65-F5344CB8AC3E}">
        <p14:creationId xmlns:p14="http://schemas.microsoft.com/office/powerpoint/2010/main" val="3679605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75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715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15253" y="216187"/>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8" name="Rectangle 7">
            <a:extLst>
              <a:ext uri="{FF2B5EF4-FFF2-40B4-BE49-F238E27FC236}">
                <a16:creationId xmlns:a16="http://schemas.microsoft.com/office/drawing/2014/main" id="{B73705C6-54C1-F60F-C3E4-B15EEBC85742}"/>
              </a:ext>
            </a:extLst>
          </p:cNvPr>
          <p:cNvSpPr/>
          <p:nvPr/>
        </p:nvSpPr>
        <p:spPr>
          <a:xfrm>
            <a:off x="266699" y="3318570"/>
            <a:ext cx="8686800" cy="3539430"/>
          </a:xfrm>
          <a:prstGeom prst="rect">
            <a:avLst/>
          </a:prstGeom>
        </p:spPr>
        <p:txBody>
          <a:bodyPr wrap="square">
            <a:spAutoFit/>
          </a:bodyPr>
          <a:lstStyle/>
          <a:p>
            <a:pPr algn="ctr"/>
            <a:r>
              <a:rPr lang="ms-MY" sz="3200" b="1" dirty="0"/>
              <a:t>Maksudnya: </a:t>
            </a:r>
          </a:p>
          <a:p>
            <a:pPr algn="ctr"/>
            <a:r>
              <a:rPr lang="ms-MY" sz="3200" b="1" dirty="0">
                <a:solidFill>
                  <a:srgbClr val="FF0000"/>
                </a:solidFill>
              </a:rPr>
              <a:t>Tidak ada kesusahan yang menimpa (seseorang) melainkan dengan izin Allah; dan sesiapa yang beriman kepada Allah, Allah akan memimpin hatinya; dan (ingatlah), Allah Maha Mengetahui akan tiap-tiap sesuatu. </a:t>
            </a:r>
          </a:p>
          <a:p>
            <a:pPr algn="ctr"/>
            <a:r>
              <a:rPr lang="ms-MY" sz="3200" b="1" dirty="0"/>
              <a:t>(At-Taghabun: ayat 11) </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EDE67179-255A-9DF3-0F92-0ABA8F9E7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886" y="1012177"/>
            <a:ext cx="8091133" cy="2540948"/>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1485" y="1290757"/>
            <a:ext cx="8701030" cy="286232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a:t>
            </a:r>
          </a:p>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تَبِعَهُمْ بِإِحْسَانٍ إِلَى يَوْمِ الدِّيْن</a:t>
            </a:r>
          </a:p>
        </p:txBody>
      </p:sp>
      <p:sp>
        <p:nvSpPr>
          <p:cNvPr id="4" name="TextBox 3"/>
          <p:cNvSpPr txBox="1"/>
          <p:nvPr/>
        </p:nvSpPr>
        <p:spPr>
          <a:xfrm>
            <a:off x="221485" y="4153079"/>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sahaja</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ang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secara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6248400"/>
            <a:ext cx="9144000" cy="461665"/>
          </a:xfrm>
          <a:prstGeom prst="rect">
            <a:avLst/>
          </a:prstGeom>
          <a:no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15 SAFAR 1445H/ 1 September 2023</a:t>
            </a:r>
          </a:p>
        </p:txBody>
      </p:sp>
      <p:sp>
        <p:nvSpPr>
          <p:cNvPr id="5" name="Rectangle 4">
            <a:extLst>
              <a:ext uri="{FF2B5EF4-FFF2-40B4-BE49-F238E27FC236}">
                <a16:creationId xmlns:a16="http://schemas.microsoft.com/office/drawing/2014/main" id="{8CD769F6-A83E-13AC-E464-A617695A3981}"/>
              </a:ext>
            </a:extLst>
          </p:cNvPr>
          <p:cNvSpPr/>
          <p:nvPr/>
        </p:nvSpPr>
        <p:spPr>
          <a:xfrm>
            <a:off x="1104899" y="3178076"/>
            <a:ext cx="6934200" cy="2308324"/>
          </a:xfrm>
          <a:prstGeom prst="rect">
            <a:avLst/>
          </a:prstGeom>
        </p:spPr>
        <p:txBody>
          <a:bodyPr wrap="square">
            <a:spAutoFit/>
          </a:bodyPr>
          <a:lstStyle/>
          <a:p>
            <a:pPr algn="ctr"/>
            <a:r>
              <a:rPr lang="it-IT" sz="4800" dirty="0">
                <a:ln w="0"/>
                <a:solidFill>
                  <a:srgbClr val="002060"/>
                </a:solidFill>
                <a:effectLst>
                  <a:glow rad="101600">
                    <a:schemeClr val="accent3">
                      <a:satMod val="175000"/>
                      <a:alpha val="40000"/>
                    </a:schemeClr>
                  </a:glow>
                  <a:reflection blurRad="6350" stA="43000" endPos="22000" dir="5400000" sy="-90000" algn="bl" rotWithShape="0"/>
                </a:effectLst>
                <a:latin typeface="Arial Black" pitchFamily="34" charset="0"/>
              </a:rPr>
              <a:t>BULAN SAFAR BUKAN PEMBAWA MALANG</a:t>
            </a:r>
          </a:p>
        </p:txBody>
      </p:sp>
      <p:sp>
        <p:nvSpPr>
          <p:cNvPr id="2" name="Rectangle 1">
            <a:extLst>
              <a:ext uri="{FF2B5EF4-FFF2-40B4-BE49-F238E27FC236}">
                <a16:creationId xmlns:a16="http://schemas.microsoft.com/office/drawing/2014/main" id="{9670BCF1-1281-A978-2A05-08967AE7280F}"/>
              </a:ext>
            </a:extLst>
          </p:cNvPr>
          <p:cNvSpPr/>
          <p:nvPr/>
        </p:nvSpPr>
        <p:spPr>
          <a:xfrm>
            <a:off x="1543047" y="3048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2000" r="-1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76250" y="2673096"/>
            <a:ext cx="8305800" cy="3956304"/>
          </a:xfrm>
          <a:prstGeom prst="roundRect">
            <a:avLst/>
          </a:prstGeom>
          <a:gradFill flip="none" rotWithShape="1">
            <a:gsLst>
              <a:gs pos="14000">
                <a:schemeClr val="accent1">
                  <a:lumMod val="67000"/>
                </a:schemeClr>
              </a:gs>
              <a:gs pos="64000">
                <a:schemeClr val="tx2">
                  <a:lumMod val="60000"/>
                  <a:lumOff val="40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5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berada dalam bulan </a:t>
            </a:r>
          </a:p>
          <a:p>
            <a:pPr algn="ctr"/>
            <a:r>
              <a:rPr lang="sv-SE" sz="5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Safar 1445 Hijrah</a:t>
            </a:r>
            <a:r>
              <a:rPr lang="fi-FI" sz="5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609850" y="838200"/>
            <a:ext cx="4038600" cy="1143000"/>
          </a:xfrm>
          <a:prstGeom prst="round2SameRect">
            <a:avLst/>
          </a:prstGeom>
          <a:gradFill>
            <a:gsLst>
              <a:gs pos="0">
                <a:schemeClr val="accent1">
                  <a:lumMod val="67000"/>
                </a:schemeClr>
              </a:gs>
              <a:gs pos="100000">
                <a:schemeClr val="accent5">
                  <a:lumMod val="40000"/>
                  <a:lumOff val="60000"/>
                </a:schemeClr>
              </a:gs>
            </a:gsLst>
            <a:lin ang="16200000" scaled="1"/>
          </a:gradFill>
          <a:ln>
            <a:noFill/>
            <a:headEnd type="none" w="med" len="med"/>
            <a:tailEnd type="none" w="med" len="med"/>
          </a:ln>
          <a:effectLst>
            <a:outerShdw blurRad="40000" dist="23000" dir="5400000" rotWithShape="0">
              <a:srgbClr val="000000">
                <a:alpha val="35000"/>
              </a:srgbClr>
            </a:outerShdw>
            <a:reflection blurRad="6350" stA="50000" endA="300" endPos="38500" dist="508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Sekarang ini</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2000" r="-1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76250" y="2673096"/>
            <a:ext cx="8305800" cy="3956304"/>
          </a:xfrm>
          <a:prstGeom prst="roundRect">
            <a:avLst/>
          </a:prstGeom>
          <a:gradFill flip="none" rotWithShape="1">
            <a:gsLst>
              <a:gs pos="14000">
                <a:schemeClr val="accent1">
                  <a:lumMod val="67000"/>
                </a:schemeClr>
              </a:gs>
              <a:gs pos="64000">
                <a:schemeClr val="tx2">
                  <a:lumMod val="60000"/>
                  <a:lumOff val="40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5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Bulan yang kedua dalam kalendar Islam</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609850" y="838200"/>
            <a:ext cx="4038600" cy="1143000"/>
          </a:xfrm>
          <a:prstGeom prst="round2SameRect">
            <a:avLst/>
          </a:prstGeom>
          <a:gradFill>
            <a:gsLst>
              <a:gs pos="0">
                <a:schemeClr val="accent1">
                  <a:lumMod val="67000"/>
                </a:schemeClr>
              </a:gs>
              <a:gs pos="100000">
                <a:schemeClr val="accent5">
                  <a:lumMod val="40000"/>
                  <a:lumOff val="60000"/>
                </a:schemeClr>
              </a:gs>
            </a:gsLst>
            <a:lin ang="16200000" scaled="1"/>
          </a:gradFill>
          <a:ln>
            <a:noFill/>
            <a:headEnd type="none" w="med" len="med"/>
            <a:tailEnd type="none" w="med" len="med"/>
          </a:ln>
          <a:effectLst>
            <a:outerShdw blurRad="40000" dist="23000" dir="5400000" rotWithShape="0">
              <a:srgbClr val="000000">
                <a:alpha val="35000"/>
              </a:srgbClr>
            </a:outerShdw>
            <a:reflection blurRad="6350" stA="50000" endA="300" endPos="38500" dist="508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Sekarang ini</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0628123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2000" r="-1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97165-8E05-6925-6216-11FFD7BA27DA}"/>
              </a:ext>
            </a:extLst>
          </p:cNvPr>
          <p:cNvSpPr/>
          <p:nvPr/>
        </p:nvSpPr>
        <p:spPr>
          <a:xfrm>
            <a:off x="457200" y="228600"/>
            <a:ext cx="8305800" cy="1295400"/>
          </a:xfrm>
          <a:prstGeom prst="roundRect">
            <a:avLst/>
          </a:prstGeom>
          <a:gradFill>
            <a:gsLst>
              <a:gs pos="14000">
                <a:srgbClr val="FFFF00"/>
              </a:gs>
              <a:gs pos="100000">
                <a:schemeClr val="accent5">
                  <a:lumMod val="60000"/>
                  <a:lumOff val="40000"/>
                </a:schemeClr>
              </a:gs>
            </a:gsLst>
            <a:lin ang="16200000" scaled="1"/>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Safar dalam bahasa Arab memberi maksud kosong. </a:t>
            </a:r>
          </a:p>
        </p:txBody>
      </p:sp>
      <p:sp>
        <p:nvSpPr>
          <p:cNvPr id="3" name="Rectangle: Rounded Corners 5">
            <a:extLst>
              <a:ext uri="{FF2B5EF4-FFF2-40B4-BE49-F238E27FC236}">
                <a16:creationId xmlns:a16="http://schemas.microsoft.com/office/drawing/2014/main" id="{A3097165-8E05-6925-6216-11FFD7BA27DA}"/>
              </a:ext>
            </a:extLst>
          </p:cNvPr>
          <p:cNvSpPr/>
          <p:nvPr/>
        </p:nvSpPr>
        <p:spPr>
          <a:xfrm>
            <a:off x="457200" y="1676400"/>
            <a:ext cx="8305800" cy="5029200"/>
          </a:xfrm>
          <a:prstGeom prst="roundRect">
            <a:avLst/>
          </a:prstGeom>
          <a:pattFill prst="pct40">
            <a:fgClr>
              <a:srgbClr val="FFFF00"/>
            </a:fgClr>
            <a:bgClr>
              <a:schemeClr val="bg1"/>
            </a:bgClr>
          </a:patt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w="0"/>
                <a:solidFill>
                  <a:schemeClr val="tx1"/>
                </a:solidFill>
                <a:effectLst>
                  <a:outerShdw blurRad="38100" dist="19050" dir="2700000" algn="tl" rotWithShape="0">
                    <a:schemeClr val="dk1">
                      <a:alpha val="40000"/>
                    </a:schemeClr>
                  </a:outerShdw>
                </a:effectLst>
                <a:latin typeface="Arial Black" pitchFamily="34" charset="0"/>
              </a:rPr>
              <a:t>Kosong di sini merujuk kepada kebiasaan masyarakat Arab jahiliah iaitu, pada bulan Safar, mereka meninggalkan rumah dan kampung halaman mereka kosong kerana melaksanakan tugas penting seperti keluar berperang, berdagang, merantau dan sebagainya.</a:t>
            </a:r>
          </a:p>
        </p:txBody>
      </p:sp>
    </p:spTree>
    <p:extLst>
      <p:ext uri="{BB962C8B-B14F-4D97-AF65-F5344CB8AC3E}">
        <p14:creationId xmlns:p14="http://schemas.microsoft.com/office/powerpoint/2010/main" val="2869096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12419579</TotalTime>
  <Words>1559</Words>
  <Application>Microsoft Office PowerPoint</Application>
  <PresentationFormat>On-screen Show (4:3)</PresentationFormat>
  <Paragraphs>194</Paragraphs>
  <Slides>51</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51</vt:i4>
      </vt:variant>
    </vt:vector>
  </HeadingPairs>
  <TitlesOfParts>
    <vt:vector size="68"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1036</cp:revision>
  <dcterms:created xsi:type="dcterms:W3CDTF">2017-12-24T04:47:57Z</dcterms:created>
  <dcterms:modified xsi:type="dcterms:W3CDTF">2023-08-30T09:25:57Z</dcterms:modified>
</cp:coreProperties>
</file>