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 id="2147483756" r:id="rId7"/>
    <p:sldMasterId id="2147483768" r:id="rId8"/>
  </p:sldMasterIdLst>
  <p:notesMasterIdLst>
    <p:notesMasterId r:id="rId55"/>
  </p:notesMasterIdLst>
  <p:sldIdLst>
    <p:sldId id="898" r:id="rId9"/>
    <p:sldId id="259" r:id="rId10"/>
    <p:sldId id="260" r:id="rId11"/>
    <p:sldId id="261" r:id="rId12"/>
    <p:sldId id="262" r:id="rId13"/>
    <p:sldId id="755" r:id="rId14"/>
    <p:sldId id="1336" r:id="rId15"/>
    <p:sldId id="1347" r:id="rId16"/>
    <p:sldId id="1335" r:id="rId17"/>
    <p:sldId id="1340" r:id="rId18"/>
    <p:sldId id="1337" r:id="rId19"/>
    <p:sldId id="1341" r:id="rId20"/>
    <p:sldId id="1348" r:id="rId21"/>
    <p:sldId id="1326" r:id="rId22"/>
    <p:sldId id="1316" r:id="rId23"/>
    <p:sldId id="1342" r:id="rId24"/>
    <p:sldId id="1327" r:id="rId25"/>
    <p:sldId id="1319" r:id="rId26"/>
    <p:sldId id="1349" r:id="rId27"/>
    <p:sldId id="1328" r:id="rId28"/>
    <p:sldId id="1322" r:id="rId29"/>
    <p:sldId id="1352" r:id="rId30"/>
    <p:sldId id="1249" r:id="rId31"/>
    <p:sldId id="407" r:id="rId32"/>
    <p:sldId id="417" r:id="rId33"/>
    <p:sldId id="281" r:id="rId34"/>
    <p:sldId id="950" r:id="rId35"/>
    <p:sldId id="276" r:id="rId36"/>
    <p:sldId id="277" r:id="rId37"/>
    <p:sldId id="278" r:id="rId38"/>
    <p:sldId id="1160" r:id="rId39"/>
    <p:sldId id="1353" r:id="rId40"/>
    <p:sldId id="283" r:id="rId41"/>
    <p:sldId id="284" r:id="rId42"/>
    <p:sldId id="309" r:id="rId43"/>
    <p:sldId id="310" r:id="rId44"/>
    <p:sldId id="961" r:id="rId45"/>
    <p:sldId id="962" r:id="rId46"/>
    <p:sldId id="1181" r:id="rId47"/>
    <p:sldId id="976" r:id="rId48"/>
    <p:sldId id="977" r:id="rId49"/>
    <p:sldId id="978" r:id="rId50"/>
    <p:sldId id="312" r:id="rId51"/>
    <p:sldId id="313" r:id="rId52"/>
    <p:sldId id="1289" r:id="rId53"/>
    <p:sldId id="31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FF9393"/>
    <a:srgbClr val="20431D"/>
    <a:srgbClr val="EFF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8975" autoAdjust="0"/>
  </p:normalViewPr>
  <p:slideViewPr>
    <p:cSldViewPr>
      <p:cViewPr varScale="1">
        <p:scale>
          <a:sx n="74" d="100"/>
          <a:sy n="74" d="100"/>
        </p:scale>
        <p:origin x="1194"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5/15/2024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15/05/2024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15/05/2024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15/05/2024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15/05/2024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15/05/2024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15/05/2024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019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774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03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12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862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6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804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45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319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929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138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590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979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651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14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29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237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687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654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519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308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06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895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7112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3022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88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9156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9401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85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065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797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480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1950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187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3458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5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5211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9712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6186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8718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1517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5301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925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3954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9599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8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0565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5509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3641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426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9551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6281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9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850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9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5/15/2024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15/05/2024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4805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60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5294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92279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6821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1.jpg"/><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20/2024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273565" y="3554105"/>
            <a:ext cx="8596869" cy="2308324"/>
          </a:xfrm>
          <a:prstGeom prst="rect">
            <a:avLst/>
          </a:prstGeom>
        </p:spPr>
        <p:txBody>
          <a:bodyPr wrap="square">
            <a:spAutoFit/>
          </a:bodyPr>
          <a:lstStyle/>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BELIA ASET PEMBANGUNAN</a:t>
            </a:r>
          </a:p>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UMMAH</a:t>
            </a:r>
          </a:p>
        </p:txBody>
      </p:sp>
      <p:sp>
        <p:nvSpPr>
          <p:cNvPr id="3" name="Rectangle 2">
            <a:extLst>
              <a:ext uri="{FF2B5EF4-FFF2-40B4-BE49-F238E27FC236}">
                <a16:creationId xmlns:a16="http://schemas.microsoft.com/office/drawing/2014/main" xmlns="" id="{1BCD6A67-D6C1-BB03-033A-855C22F9F64D}"/>
              </a:ext>
            </a:extLst>
          </p:cNvPr>
          <p:cNvSpPr/>
          <p:nvPr/>
        </p:nvSpPr>
        <p:spPr>
          <a:xfrm>
            <a:off x="-82257" y="626092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8 Zulkaedah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17 Mei 2024</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228600" y="723900"/>
            <a:ext cx="8686800" cy="5410200"/>
          </a:xfrm>
          <a:prstGeom prst="roundRect">
            <a:avLst/>
          </a:prstGeom>
          <a:solidFill>
            <a:schemeClr val="accent4">
              <a:lumMod val="7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samping itu, golongan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pemuda yang bertakwa</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turut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dijanjikan mendapat naungan Arasy </a:t>
            </a:r>
            <a:r>
              <a:rPr lang="sv-SE" sz="34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Allah</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pada hari akhirat nanti disebabkan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mujahadah</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kesungguhan</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mereka dalam usia yang kebanyakannya lebih suka mencari keseronokan dan hiburan. </a:t>
            </a:r>
            <a:endParaRPr lang="fi-FI"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9569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xmlns="" id="{791EA567-20A6-E96E-6958-7E889254EA25}"/>
              </a:ext>
            </a:extLst>
          </p:cNvPr>
          <p:cNvSpPr/>
          <p:nvPr/>
        </p:nvSpPr>
        <p:spPr>
          <a:xfrm>
            <a:off x="733425" y="225234"/>
            <a:ext cx="7677150" cy="2068608"/>
          </a:xfrm>
          <a:prstGeom prst="roundRect">
            <a:avLst/>
          </a:prstGeom>
          <a:solidFill>
            <a:schemeClr val="bg1">
              <a:lumMod val="50000"/>
              <a:alpha val="65000"/>
            </a:schemeClr>
          </a:solidFill>
          <a:ln w="57150">
            <a:solidFill>
              <a:schemeClr val="bg1">
                <a:lumMod val="6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Rasulullah SAW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menyatakan salah satu daripada tujuh golongan yang dinaungi Arasy ialah: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4A3153CA-8121-18BD-67B1-66D6DBA56BFD}"/>
              </a:ext>
            </a:extLst>
          </p:cNvPr>
          <p:cNvSpPr/>
          <p:nvPr/>
        </p:nvSpPr>
        <p:spPr>
          <a:xfrm>
            <a:off x="400050" y="2495553"/>
            <a:ext cx="8343900" cy="4137212"/>
          </a:xfrm>
          <a:prstGeom prst="roundRect">
            <a:avLst/>
          </a:prstGeom>
          <a:solidFill>
            <a:schemeClr val="accent4">
              <a:lumMod val="75000"/>
              <a:alpha val="65000"/>
            </a:schemeClr>
          </a:solidFill>
          <a:ln w="57150">
            <a:solidFill>
              <a:schemeClr val="bg1">
                <a:lumMod val="6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just">
              <a:defRPr/>
            </a:pPr>
            <a:endParaRPr lang="sv-SE"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endParaRPr>
          </a:p>
          <a:p>
            <a:pPr algn="just">
              <a:defRPr/>
            </a:pPr>
            <a:endParaRPr lang="sv-SE"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endParaRPr>
          </a:p>
          <a:p>
            <a:pPr algn="just">
              <a:defRPr/>
            </a:pPr>
            <a:endParaRPr lang="sv-SE"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endParaRPr>
          </a:p>
          <a:p>
            <a:pPr algn="ctr">
              <a:defRPr/>
            </a:pPr>
            <a:r>
              <a:rPr lang="sv-SE" sz="3200" dirty="0">
                <a:ln>
                  <a:solidFill>
                    <a:sysClr val="windowText" lastClr="000000"/>
                  </a:solidFill>
                </a:ln>
                <a:solidFill>
                  <a:schemeClr val="bg2">
                    <a:lumMod val="75000"/>
                  </a:schemeClr>
                </a:solidFill>
                <a:effectLst>
                  <a:outerShdw blurRad="38100" dist="38100" dir="2700000" algn="tl">
                    <a:srgbClr val="000000">
                      <a:alpha val="43137"/>
                    </a:srgbClr>
                  </a:outerShdw>
                </a:effectLst>
                <a:latin typeface="Arial Black" pitchFamily="34" charset="0"/>
              </a:rPr>
              <a:t>Maksudnya: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Pemuda</a:t>
            </a:r>
            <a:r>
              <a:rPr lang="sv-SE"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 yang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membesar dalam beribadat </a:t>
            </a:r>
            <a:r>
              <a:rPr lang="sv-SE"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kepada Tuhannya.</a:t>
            </a:r>
          </a:p>
          <a:p>
            <a:pPr algn="ctr">
              <a:defRPr/>
            </a:pPr>
            <a:r>
              <a:rPr lang="sv-SE"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                                                                                      (Hadis Riwayat al-Bukhari)</a:t>
            </a:r>
          </a:p>
        </p:txBody>
      </p:sp>
      <p:pic>
        <p:nvPicPr>
          <p:cNvPr id="6" name="Picture 5">
            <a:extLst>
              <a:ext uri="{FF2B5EF4-FFF2-40B4-BE49-F238E27FC236}">
                <a16:creationId xmlns:a16="http://schemas.microsoft.com/office/drawing/2014/main" xmlns="" id="{53E44F9B-6029-4695-BA8F-78F1C9124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699" y="2636451"/>
            <a:ext cx="5090601" cy="1585097"/>
          </a:xfrm>
          <a:prstGeom prst="rect">
            <a:avLst/>
          </a:prstGeom>
        </p:spPr>
      </p:pic>
    </p:spTree>
    <p:extLst>
      <p:ext uri="{BB962C8B-B14F-4D97-AF65-F5344CB8AC3E}">
        <p14:creationId xmlns:p14="http://schemas.microsoft.com/office/powerpoint/2010/main" val="384868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6F38716F-54EE-7502-7BEA-007DCB708D63}"/>
              </a:ext>
            </a:extLst>
          </p:cNvPr>
          <p:cNvSpPr/>
          <p:nvPr/>
        </p:nvSpPr>
        <p:spPr>
          <a:xfrm>
            <a:off x="457200" y="228600"/>
            <a:ext cx="8305800" cy="3200400"/>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Sejarah tamadun Islam membuktikan bahawa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keyakinan dan keimanan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 </a:t>
            </a:r>
            <a:r>
              <a:rPr lang="sv-SE" sz="30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Allah SWT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 </a:t>
            </a:r>
            <a:r>
              <a:rPr lang="sv-SE" sz="30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Rasul-Nya</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terpahat dalam kalangan anak muda seperti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Ali bin Abi Talib, Jaafar bin Abi Talib, dan Anas bin Malik</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p:txBody>
      </p:sp>
      <p:sp>
        <p:nvSpPr>
          <p:cNvPr id="5" name="Rectangle: Rounded Corners 5">
            <a:extLst>
              <a:ext uri="{FF2B5EF4-FFF2-40B4-BE49-F238E27FC236}">
                <a16:creationId xmlns:a16="http://schemas.microsoft.com/office/drawing/2014/main" xmlns="" id="{6F38716F-54EE-7502-7BEA-007DCB708D63}"/>
              </a:ext>
            </a:extLst>
          </p:cNvPr>
          <p:cNvSpPr/>
          <p:nvPr/>
        </p:nvSpPr>
        <p:spPr>
          <a:xfrm>
            <a:off x="457200" y="3695700"/>
            <a:ext cx="8305800" cy="2933700"/>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 bukan sahaja di antara sahabat-sahabat </a:t>
            </a:r>
            <a:r>
              <a:rPr lang="sv-SE" sz="30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Nabi SAW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mula-mula beriman, malah turut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diberi kepercayaan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 barisan hadapan dalam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menjulang panji-panji Islam</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p:txBody>
      </p:sp>
    </p:spTree>
    <p:extLst>
      <p:ext uri="{BB962C8B-B14F-4D97-AF65-F5344CB8AC3E}">
        <p14:creationId xmlns:p14="http://schemas.microsoft.com/office/powerpoint/2010/main" val="2475797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6F38716F-54EE-7502-7BEA-007DCB708D63}"/>
              </a:ext>
            </a:extLst>
          </p:cNvPr>
          <p:cNvSpPr/>
          <p:nvPr/>
        </p:nvSpPr>
        <p:spPr>
          <a:xfrm>
            <a:off x="457200" y="228600"/>
            <a:ext cx="8305800" cy="3200400"/>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Ramai lagi dalam kalangan sahabat </a:t>
            </a:r>
            <a:r>
              <a:rPr kumimoji="0" lang="sv-SE" sz="3200" b="0" i="0" u="none" strike="noStrike" kern="1200" cap="none" spc="0" normalizeH="0" baseline="0" noProof="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Nabi SAW </a:t>
            </a:r>
            <a:r>
              <a:rPr kumimoji="0" lang="sv-SE" sz="3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yang menyumbang pada </a:t>
            </a:r>
            <a:r>
              <a:rPr kumimoji="0" lang="sv-SE" sz="32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kegemilangan Islam</a:t>
            </a:r>
            <a:r>
              <a:rPr kumimoji="0" lang="sv-SE" sz="3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 seperti </a:t>
            </a:r>
            <a:r>
              <a:rPr kumimoji="0" lang="sv-SE" sz="32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Abdullah bin Umar, Abdullah bin Abbas, Usamah bin Zaid</a:t>
            </a:r>
            <a:r>
              <a:rPr kumimoji="0" lang="sv-SE" sz="3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 dan lain-lain. </a:t>
            </a:r>
          </a:p>
        </p:txBody>
      </p:sp>
      <p:sp>
        <p:nvSpPr>
          <p:cNvPr id="5" name="Rectangle: Rounded Corners 5">
            <a:extLst>
              <a:ext uri="{FF2B5EF4-FFF2-40B4-BE49-F238E27FC236}">
                <a16:creationId xmlns:a16="http://schemas.microsoft.com/office/drawing/2014/main" xmlns="" id="{6F38716F-54EE-7502-7BEA-007DCB708D63}"/>
              </a:ext>
            </a:extLst>
          </p:cNvPr>
          <p:cNvSpPr/>
          <p:nvPr/>
        </p:nvSpPr>
        <p:spPr>
          <a:xfrm>
            <a:off x="457200" y="3695700"/>
            <a:ext cx="8305800" cy="2933700"/>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Ketokohan para sahabat dalam usia belia dengan berkeyakinan dan berpegang teguh pada keimanan telah </a:t>
            </a:r>
            <a:r>
              <a:rPr kumimoji="0" lang="sv-SE" sz="32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membawa kepada kegemilangan Islam. </a:t>
            </a:r>
          </a:p>
        </p:txBody>
      </p:sp>
    </p:spTree>
    <p:extLst>
      <p:ext uri="{BB962C8B-B14F-4D97-AF65-F5344CB8AC3E}">
        <p14:creationId xmlns:p14="http://schemas.microsoft.com/office/powerpoint/2010/main" val="1922442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571500" y="457200"/>
            <a:ext cx="8001000" cy="2590800"/>
          </a:xfrm>
          <a:prstGeom prst="roundRect">
            <a:avLst/>
          </a:prstGeom>
          <a:solidFill>
            <a:schemeClr val="accent2">
              <a:lumMod val="75000"/>
              <a:alpha val="65000"/>
            </a:schemeClr>
          </a:solidFill>
          <a:ln w="57150">
            <a:solidFill>
              <a:schemeClr val="bg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Ini disebabkan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didikan</a:t>
            </a:r>
            <a:r>
              <a:rPr lang="sv-SE"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 yang diberi oleh </a:t>
            </a:r>
            <a:r>
              <a:rPr lang="sv-SE" sz="32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Rasulullah SAW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secara langsung </a:t>
            </a:r>
            <a:r>
              <a:rPr lang="sv-SE"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kepada mereka. </a:t>
            </a:r>
            <a:endParaRPr kumimoji="0" lang="fi-FI"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3" name="Rectangle: Rounded Corners 5">
            <a:extLst>
              <a:ext uri="{FF2B5EF4-FFF2-40B4-BE49-F238E27FC236}">
                <a16:creationId xmlns:a16="http://schemas.microsoft.com/office/drawing/2014/main" xmlns="" id="{F1055E90-D27E-4791-B4C8-9A4ABBBA0A9A}"/>
              </a:ext>
            </a:extLst>
          </p:cNvPr>
          <p:cNvSpPr/>
          <p:nvPr/>
        </p:nvSpPr>
        <p:spPr>
          <a:xfrm>
            <a:off x="571500" y="3409950"/>
            <a:ext cx="8001000" cy="2590800"/>
          </a:xfrm>
          <a:prstGeom prst="roundRect">
            <a:avLst/>
          </a:prstGeom>
          <a:solidFill>
            <a:schemeClr val="accent2">
              <a:lumMod val="75000"/>
              <a:alpha val="65000"/>
            </a:schemeClr>
          </a:solidFill>
          <a:ln w="57150">
            <a:solidFill>
              <a:schemeClr val="bg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Peranan terbesar </a:t>
            </a:r>
            <a:r>
              <a:rPr lang="sv-SE"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dalam pembentukan belia yang cemerlang ialah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pembimbing</a:t>
            </a:r>
            <a:r>
              <a:rPr lang="sv-SE"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rakan</a:t>
            </a:r>
            <a:r>
              <a:rPr lang="sv-SE"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persekitaran</a:t>
            </a:r>
            <a:r>
              <a:rPr lang="sv-SE"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 </a:t>
            </a:r>
            <a:endParaRPr kumimoji="0" lang="fi-FI"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92748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81000" y="609600"/>
            <a:ext cx="8382000" cy="29718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Jika kita soroti sirah Nabi </a:t>
            </a:r>
            <a:r>
              <a:rPr lang="sv-SE" sz="32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Muhammad SAW</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kita dapati bahawa </a:t>
            </a:r>
            <a:r>
              <a:rPr lang="sv-SE" sz="32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Rasulullah SAW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sangat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mengambil berat ehwal para pemuda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endParaRPr kumimoji="0" lang="fi-FI" sz="32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ndParaRPr>
          </a:p>
        </p:txBody>
      </p:sp>
      <p:sp>
        <p:nvSpPr>
          <p:cNvPr id="3" name="Rectangle: Rounded Corners 2">
            <a:extLst>
              <a:ext uri="{FF2B5EF4-FFF2-40B4-BE49-F238E27FC236}">
                <a16:creationId xmlns:a16="http://schemas.microsoft.com/office/drawing/2014/main" xmlns="" id="{217D316D-ED58-4648-AD73-06C8973C48DB}"/>
              </a:ext>
            </a:extLst>
          </p:cNvPr>
          <p:cNvSpPr/>
          <p:nvPr/>
        </p:nvSpPr>
        <p:spPr>
          <a:xfrm>
            <a:off x="381000" y="3886200"/>
            <a:ext cx="8382000" cy="22098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cuba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membina persekitaran yang baik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serta menekankan aspek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pemilihan teman.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299194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400049" y="228600"/>
            <a:ext cx="8081964" cy="108695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 Rasulullah SAW yang bermaksud:</a:t>
            </a:r>
          </a:p>
        </p:txBody>
      </p:sp>
      <p:sp>
        <p:nvSpPr>
          <p:cNvPr id="4" name="Rectangle 3"/>
          <p:cNvSpPr/>
          <p:nvPr/>
        </p:nvSpPr>
        <p:spPr>
          <a:xfrm>
            <a:off x="381000" y="1458754"/>
            <a:ext cx="8382000" cy="5170646"/>
          </a:xfrm>
          <a:prstGeom prst="rect">
            <a:avLst/>
          </a:prstGeom>
        </p:spPr>
        <p:txBody>
          <a:bodyPr wrap="square">
            <a:spAutoFit/>
          </a:bodyPr>
          <a:lstStyle/>
          <a:p>
            <a:pPr algn="just"/>
            <a:r>
              <a:rPr lang="ms-MY" sz="3000" b="1" dirty="0">
                <a:solidFill>
                  <a:srgbClr val="C00000"/>
                </a:solidFill>
              </a:rPr>
              <a:t>Perumpamaan teman yang baik dan teman yang buruk adalah seperti seorang penjual minyak wangi dan seorang tukang besi. Adapun, penjual minyak wangi akan memberi kamu (minyak wangi tersebut), atau kamu membeli daripadanya, atau kamu mendapat bau yang harum daripadanya. Sedangkan tukang besi pula, percikan apinya akan membakar bajumu atau kamu  mendapatkan bau yang busuk.”</a:t>
            </a:r>
          </a:p>
          <a:p>
            <a:pPr algn="r"/>
            <a:endParaRPr lang="ms-MY" sz="3000" b="1" dirty="0">
              <a:solidFill>
                <a:srgbClr val="C00000"/>
              </a:solidFill>
            </a:endParaRPr>
          </a:p>
          <a:p>
            <a:pPr algn="r"/>
            <a:r>
              <a:rPr lang="ms-MY" sz="3000" b="1" dirty="0">
                <a:solidFill>
                  <a:srgbClr val="C00000"/>
                </a:solidFill>
              </a:rPr>
              <a:t>(Hadis Riwayat al-Bukhari dan Muslim)</a:t>
            </a:r>
          </a:p>
        </p:txBody>
      </p:sp>
    </p:spTree>
    <p:extLst>
      <p:ext uri="{BB962C8B-B14F-4D97-AF65-F5344CB8AC3E}">
        <p14:creationId xmlns:p14="http://schemas.microsoft.com/office/powerpoint/2010/main" val="33639548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xmlns="" id="{0902DAB0-A8AB-58F0-CC55-D8A0537FEA3A}"/>
              </a:ext>
            </a:extLst>
          </p:cNvPr>
          <p:cNvSpPr/>
          <p:nvPr/>
        </p:nvSpPr>
        <p:spPr>
          <a:xfrm>
            <a:off x="419100" y="952501"/>
            <a:ext cx="8305800" cy="4838699"/>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Belia</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merupakan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aset berharga </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kepada sesebuah negara yang perlu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disuntik nilai tambah</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ditingkatkan nilai intelek </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serta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diperkaya modal budayanya</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kumimoji="0" lang="fi-FI" sz="34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304204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6F38716F-54EE-7502-7BEA-007DCB708D63}"/>
              </a:ext>
            </a:extLst>
          </p:cNvPr>
          <p:cNvSpPr/>
          <p:nvPr/>
        </p:nvSpPr>
        <p:spPr>
          <a:xfrm>
            <a:off x="466725" y="4366262"/>
            <a:ext cx="8210550" cy="2137410"/>
          </a:xfrm>
          <a:prstGeom prst="roundRect">
            <a:avLst/>
          </a:prstGeom>
          <a:solidFill>
            <a:schemeClr val="bg1">
              <a:lumMod val="50000"/>
              <a:alpha val="64000"/>
            </a:schemeClr>
          </a:solidFill>
          <a:ln w="38100">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kumimoji="0" lang="sv-SE"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Generasi muda </a:t>
            </a:r>
            <a:r>
              <a:rPr kumimoji="0" lang="sv-SE"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harus tekun menuntut dan </a:t>
            </a:r>
            <a:r>
              <a:rPr kumimoji="0" lang="sv-SE"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mendalami ilmu </a:t>
            </a:r>
            <a:r>
              <a:rPr kumimoji="0" lang="sv-SE"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dan </a:t>
            </a:r>
            <a:r>
              <a:rPr kumimoji="0" lang="sv-SE"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kemahiran</a:t>
            </a:r>
            <a:r>
              <a:rPr kumimoji="0" lang="sv-SE"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daripada </a:t>
            </a:r>
            <a:r>
              <a:rPr kumimoji="0" lang="sv-SE"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pelbagai bidang.</a:t>
            </a:r>
            <a:endParaRPr kumimoji="0" lang="sv-SE" sz="32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
        <p:nvSpPr>
          <p:cNvPr id="3" name="Rectangle: Rounded Corners 5">
            <a:extLst>
              <a:ext uri="{FF2B5EF4-FFF2-40B4-BE49-F238E27FC236}">
                <a16:creationId xmlns:a16="http://schemas.microsoft.com/office/drawing/2014/main" xmlns="" id="{07028554-3308-47BB-B0D0-9893539E47DB}"/>
              </a:ext>
            </a:extLst>
          </p:cNvPr>
          <p:cNvSpPr/>
          <p:nvPr/>
        </p:nvSpPr>
        <p:spPr>
          <a:xfrm>
            <a:off x="919161" y="533398"/>
            <a:ext cx="7305675" cy="1912620"/>
          </a:xfrm>
          <a:prstGeom prst="roundRect">
            <a:avLst/>
          </a:prstGeom>
          <a:solidFill>
            <a:srgbClr val="C00000">
              <a:alpha val="64000"/>
            </a:srgbClr>
          </a:solidFill>
          <a:ln w="38100">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kumimoji="0" lang="sv-SE"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Pembangunan modal insan </a:t>
            </a:r>
            <a:r>
              <a:rPr kumimoji="0" lang="sv-SE"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belia yang baik perlu </a:t>
            </a:r>
            <a:r>
              <a:rPr kumimoji="0" lang="sv-SE"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seimbang</a:t>
            </a:r>
            <a:r>
              <a:rPr kumimoji="0" lang="sv-SE"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antara </a:t>
            </a:r>
            <a:r>
              <a:rPr kumimoji="0" lang="sv-SE"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duniawi</a:t>
            </a:r>
            <a:r>
              <a:rPr kumimoji="0" lang="sv-SE"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dan </a:t>
            </a:r>
            <a:r>
              <a:rPr kumimoji="0" lang="sv-SE"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ukhrawi</a:t>
            </a:r>
            <a:r>
              <a:rPr kumimoji="0" lang="sv-SE"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a:t>
            </a:r>
            <a:endParaRPr kumimoji="0" lang="sv-SE" sz="3200" b="0" i="0" u="none" strike="noStrike" kern="1200" cap="none" spc="0" normalizeH="0" baseline="0" noProof="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
        <p:nvSpPr>
          <p:cNvPr id="5" name="Rectangle: Rounded Corners 5">
            <a:extLst>
              <a:ext uri="{FF2B5EF4-FFF2-40B4-BE49-F238E27FC236}">
                <a16:creationId xmlns:a16="http://schemas.microsoft.com/office/drawing/2014/main" xmlns="" id="{ECA67F2B-576E-4C8F-A8FF-EDF53FAABBF2}"/>
              </a:ext>
            </a:extLst>
          </p:cNvPr>
          <p:cNvSpPr/>
          <p:nvPr/>
        </p:nvSpPr>
        <p:spPr>
          <a:xfrm>
            <a:off x="466725" y="2686049"/>
            <a:ext cx="8210550" cy="1440181"/>
          </a:xfrm>
          <a:prstGeom prst="roundRect">
            <a:avLst/>
          </a:prstGeom>
          <a:solidFill>
            <a:schemeClr val="bg1">
              <a:lumMod val="50000"/>
              <a:alpha val="64000"/>
            </a:schemeClr>
          </a:solidFill>
          <a:ln w="38100">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kumimoji="0" lang="sv-SE"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Antara asas pembangunan modal insan adalah </a:t>
            </a:r>
            <a:r>
              <a:rPr kumimoji="0" lang="sv-SE"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Ilmu dan akhlak</a:t>
            </a:r>
            <a:r>
              <a:rPr kumimoji="0" lang="sv-SE"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a:t>
            </a:r>
            <a:endParaRPr kumimoji="0" lang="sv-SE" sz="3200" b="0" i="0" u="none" strike="noStrike" kern="1200" cap="none" spc="0" normalizeH="0" baseline="0" noProof="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617094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xmlns="" id="{0902DAB0-A8AB-58F0-CC55-D8A0537FEA3A}"/>
              </a:ext>
            </a:extLst>
          </p:cNvPr>
          <p:cNvSpPr/>
          <p:nvPr/>
        </p:nvSpPr>
        <p:spPr>
          <a:xfrm>
            <a:off x="419100" y="952501"/>
            <a:ext cx="8305800" cy="4838699"/>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Generasi muda </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juga perlu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memahami tanggungjawab </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mereka dalam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memelihara</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nilai-nilai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agama</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moral</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dan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etika</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serta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amanah</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dan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bertanggungjawab</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dalam setiap tindakan.</a:t>
            </a:r>
            <a:endParaRPr kumimoji="0" lang="fi-FI"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427715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1D36EB5B-65B6-4CE7-AE48-E3ECE412EA8A}"/>
              </a:ext>
            </a:extLst>
          </p:cNvPr>
          <p:cNvSpPr/>
          <p:nvPr/>
        </p:nvSpPr>
        <p:spPr>
          <a:xfrm>
            <a:off x="419100" y="457200"/>
            <a:ext cx="8305800" cy="3124200"/>
          </a:xfrm>
          <a:prstGeom prst="roundRect">
            <a:avLst/>
          </a:prstGeom>
          <a:solidFill>
            <a:schemeClr val="accent2">
              <a:lumMod val="75000"/>
              <a:alpha val="60000"/>
            </a:schemeClr>
          </a:solidFill>
          <a:ln w="38100">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Malaysia</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tarikh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15 Mei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setiap tahun diisytiharkan sebagai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Hari Belia Negara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mengiktiraf</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golongan belia di atas sumbangan dan peranan mereka dalam pembangunan negara.</a:t>
            </a:r>
            <a:endPar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
        <p:nvSpPr>
          <p:cNvPr id="3" name="Rectangle: Rounded Corners 2">
            <a:extLst>
              <a:ext uri="{FF2B5EF4-FFF2-40B4-BE49-F238E27FC236}">
                <a16:creationId xmlns:a16="http://schemas.microsoft.com/office/drawing/2014/main" xmlns="" id="{AAA1EB1B-A342-4C06-A24A-FD320DB0F080}"/>
              </a:ext>
            </a:extLst>
          </p:cNvPr>
          <p:cNvSpPr/>
          <p:nvPr/>
        </p:nvSpPr>
        <p:spPr>
          <a:xfrm>
            <a:off x="419100" y="3752850"/>
            <a:ext cx="8305800" cy="2667000"/>
          </a:xfrm>
          <a:prstGeom prst="roundRect">
            <a:avLst/>
          </a:prstGeom>
          <a:solidFill>
            <a:schemeClr val="accent2">
              <a:lumMod val="75000"/>
              <a:alpha val="60000"/>
            </a:schemeClr>
          </a:solidFill>
          <a:ln w="38100">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 tema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“Yakin Boleh”</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Hari Belia Negara 2024</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terus memperkasakan peranan belia dalam semua bidang dalam membentuk visi serta masa depan negara. </a:t>
            </a:r>
            <a:endPar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3003973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142875" y="1295400"/>
            <a:ext cx="8782050" cy="1447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Autofit/>
          </a:bodyPr>
          <a:lstStyle/>
          <a:p>
            <a:pPr marL="0" indent="0" algn="ctr">
              <a:buNone/>
            </a:pPr>
            <a:r>
              <a:rPr lang="sv-SE" sz="27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Setiap anak muda </a:t>
            </a:r>
            <a:r>
              <a:rPr lang="sv-SE" sz="27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ada </a:t>
            </a:r>
            <a:r>
              <a:rPr lang="sv-SE" sz="27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potensi</a:t>
            </a:r>
            <a:r>
              <a:rPr lang="sv-SE" sz="27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pasti boleh diserlahkan untuk kebaikkan ummah dan negara.</a:t>
            </a:r>
          </a:p>
        </p:txBody>
      </p:sp>
      <p:sp>
        <p:nvSpPr>
          <p:cNvPr id="3" name="Rectangle: Rounded Corners 8">
            <a:extLst>
              <a:ext uri="{FF2B5EF4-FFF2-40B4-BE49-F238E27FC236}">
                <a16:creationId xmlns:a16="http://schemas.microsoft.com/office/drawing/2014/main" xmlns="" id="{AF851107-2A1F-E726-F7FB-285CB28058D5}"/>
              </a:ext>
            </a:extLst>
          </p:cNvPr>
          <p:cNvSpPr txBox="1">
            <a:spLocks/>
          </p:cNvSpPr>
          <p:nvPr/>
        </p:nvSpPr>
        <p:spPr>
          <a:xfrm>
            <a:off x="381000" y="2895600"/>
            <a:ext cx="8229600" cy="37338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sv-SE" sz="27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a:t>
            </a:r>
            <a:r>
              <a:rPr lang="sv-SE" sz="27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pemimpin masa depan</a:t>
            </a:r>
            <a:r>
              <a:rPr lang="sv-SE" sz="27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generasi muda perlu memupuk nilai-nilai murni seperti </a:t>
            </a:r>
            <a:r>
              <a:rPr lang="sv-SE" sz="27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kesederhanaan</a:t>
            </a:r>
            <a:r>
              <a:rPr lang="sv-SE" sz="27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27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kejujuran</a:t>
            </a:r>
            <a:r>
              <a:rPr lang="sv-SE" sz="27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27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keadilan</a:t>
            </a:r>
            <a:r>
              <a:rPr lang="sv-SE" sz="27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Mereka perlu </a:t>
            </a:r>
            <a:r>
              <a:rPr lang="sv-SE" sz="27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memahami</a:t>
            </a:r>
            <a:r>
              <a:rPr lang="sv-SE" sz="27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bahawa </a:t>
            </a:r>
            <a:r>
              <a:rPr lang="sv-SE" sz="27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kejayaan sejati </a:t>
            </a:r>
            <a:r>
              <a:rPr lang="sv-SE" sz="27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bukan hanya dilihat daripada segi </a:t>
            </a:r>
            <a:r>
              <a:rPr lang="sv-SE" sz="27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kekayaan material</a:t>
            </a:r>
            <a:r>
              <a:rPr lang="sv-SE" sz="27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tetapi juga daripada segi </a:t>
            </a:r>
            <a:r>
              <a:rPr lang="sv-SE" sz="27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kebahagiaan, keamanan, dan keharmonian dalam masyarakat.</a:t>
            </a:r>
          </a:p>
        </p:txBody>
      </p:sp>
    </p:spTree>
    <p:extLst>
      <p:ext uri="{BB962C8B-B14F-4D97-AF65-F5344CB8AC3E}">
        <p14:creationId xmlns:p14="http://schemas.microsoft.com/office/powerpoint/2010/main" val="2046974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142875" y="1295400"/>
            <a:ext cx="8782050" cy="161925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Autofit/>
          </a:bodyPr>
          <a:lstStyle/>
          <a:p>
            <a:pPr marL="0" indent="0" algn="ctr">
              <a:buNone/>
            </a:pPr>
            <a:r>
              <a:rPr lang="sv-SE" sz="25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Sebagai masyarakat </a:t>
            </a:r>
            <a:r>
              <a:rPr lang="sv-SE" sz="25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pula, marilah kita bersama-sama mendukung, membimbing, dan </a:t>
            </a:r>
            <a:r>
              <a:rPr lang="sv-SE" sz="25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memberikan peluang kepada generasi muda untuk berkembang dan berjaya</a:t>
            </a:r>
            <a:r>
              <a:rPr lang="sv-SE" sz="25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p>
        </p:txBody>
      </p:sp>
      <p:sp>
        <p:nvSpPr>
          <p:cNvPr id="3" name="Rectangle: Rounded Corners 8">
            <a:extLst>
              <a:ext uri="{FF2B5EF4-FFF2-40B4-BE49-F238E27FC236}">
                <a16:creationId xmlns:a16="http://schemas.microsoft.com/office/drawing/2014/main" xmlns="" id="{AF851107-2A1F-E726-F7FB-285CB28058D5}"/>
              </a:ext>
            </a:extLst>
          </p:cNvPr>
          <p:cNvSpPr txBox="1">
            <a:spLocks/>
          </p:cNvSpPr>
          <p:nvPr/>
        </p:nvSpPr>
        <p:spPr>
          <a:xfrm>
            <a:off x="150019" y="3067050"/>
            <a:ext cx="8843962" cy="35814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Kita sebagai masyarakat perlu </a:t>
            </a:r>
            <a:r>
              <a:rPr kumimoji="0" lang="sv-SE" sz="26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membina persekitaran yang kondusif </a:t>
            </a:r>
            <a:r>
              <a:rPr kumimoji="0" lang="sv-SE" sz="2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bagi perkembangan mereka, memberi </a:t>
            </a:r>
            <a:r>
              <a:rPr kumimoji="0" lang="sv-SE" sz="26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peluang untuk bersuara</a:t>
            </a:r>
            <a:r>
              <a:rPr kumimoji="0" lang="sv-SE" sz="2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serta memberikan sokongan moral dan mental. Sentiasalah </a:t>
            </a:r>
            <a:r>
              <a:rPr kumimoji="0" lang="sv-SE" sz="26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mendoakan kebaikan kepada para belia </a:t>
            </a:r>
            <a:r>
              <a:rPr kumimoji="0" lang="sv-SE" sz="2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dan </a:t>
            </a:r>
            <a:r>
              <a:rPr kumimoji="0" lang="sv-SE" sz="26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rapatkan mereka dengan masjid dan majlis ilmu </a:t>
            </a:r>
            <a:r>
              <a:rPr kumimoji="0" lang="sv-SE" sz="2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semoga mereka dapat membina negara dengan lebih baik.</a:t>
            </a:r>
          </a:p>
        </p:txBody>
      </p:sp>
    </p:spTree>
    <p:extLst>
      <p:ext uri="{BB962C8B-B14F-4D97-AF65-F5344CB8AC3E}">
        <p14:creationId xmlns:p14="http://schemas.microsoft.com/office/powerpoint/2010/main" val="831855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Content Placeholder 3"/>
          <p:cNvSpPr txBox="1">
            <a:spLocks noGrp="1"/>
          </p:cNvSpPr>
          <p:nvPr>
            <p:ph idx="1"/>
          </p:nvPr>
        </p:nvSpPr>
        <p:spPr>
          <a:xfrm>
            <a:off x="200022" y="3001575"/>
            <a:ext cx="8743951" cy="362560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ms-MY" sz="2800" b="1" dirty="0"/>
              <a:t>Maksudnya: </a:t>
            </a:r>
            <a:r>
              <a:rPr lang="ms-MY" sz="2800" b="1" dirty="0">
                <a:solidFill>
                  <a:srgbClr val="C00000"/>
                </a:solidFill>
              </a:rPr>
              <a:t>Wahai Tuhanku! Jadikanlah daku orang yang mendirikan sembahyang dan demikianlah juga zuriat keturunanku. Wahai Tuhan kami, perkenankanlah doa permohonanku. "Wahai Tuhan kami! Berilah ampun bagiku dan bagi kedua ibu bapaku serta bagi orang-orang yang beriman, pada masa berlakunya hitungan amal dan pembalasan.</a:t>
            </a:r>
          </a:p>
          <a:p>
            <a:pPr marL="0" indent="0" algn="just" rtl="1">
              <a:buNone/>
            </a:pPr>
            <a:r>
              <a:rPr lang="ms-MY" sz="2800" b="1" dirty="0"/>
              <a:t>(Surah Ibrahim, ayat 40-41)</a:t>
            </a:r>
          </a:p>
        </p:txBody>
      </p:sp>
      <p:pic>
        <p:nvPicPr>
          <p:cNvPr id="5" name="Picture 4">
            <a:extLst>
              <a:ext uri="{FF2B5EF4-FFF2-40B4-BE49-F238E27FC236}">
                <a16:creationId xmlns:a16="http://schemas.microsoft.com/office/drawing/2014/main" xmlns="" id="{35B02288-49BA-4818-886A-5CDA45B67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2775"/>
            <a:ext cx="9144000" cy="1687850"/>
          </a:xfrm>
          <a:prstGeom prst="rect">
            <a:avLst/>
          </a:prstGeo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a:t>
            </a:r>
            <a:r>
              <a:rPr lang="ar-SA" sz="4000" b="1"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فِي </a:t>
            </a:r>
            <a:r>
              <a:rPr lang="ar-YE" sz="4000" b="1"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الْقُرْآنِ </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itchFamily="2" charset="-78"/>
              </a:rPr>
              <a:t>.</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47649" y="1140430"/>
            <a:ext cx="8648700" cy="1569660"/>
          </a:xfrm>
          <a:prstGeom prst="rect">
            <a:avLst/>
          </a:prstGeom>
          <a:solidFill>
            <a:schemeClr val="accent2">
              <a:lumMod val="50000"/>
              <a:alpha val="55000"/>
            </a:schemeClr>
          </a:solidFill>
        </p:spPr>
        <p:txBody>
          <a:bodyPr wrap="square">
            <a:spAutoFit/>
          </a:bodyPr>
          <a:lstStyle/>
          <a:p>
            <a:pPr lvl="1" algn="ctr" rtl="1"/>
            <a:r>
              <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p>
          <a:p>
            <a:pPr lvl="1" algn="ctr" rtl="1"/>
            <a:r>
              <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p>
        </p:txBody>
      </p:sp>
      <p:sp>
        <p:nvSpPr>
          <p:cNvPr id="5" name="TextBox 4"/>
          <p:cNvSpPr txBox="1"/>
          <p:nvPr/>
        </p:nvSpPr>
        <p:spPr>
          <a:xfrm>
            <a:off x="253512" y="3119282"/>
            <a:ext cx="8636975" cy="341632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a:t>
            </a:r>
            <a:r>
              <a:rPr lang="sv-SE"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ku bersaksi bahawa tiada Tuhan melainkan Allah sahaja tiada sekutu bagi-Nya,</a:t>
            </a:r>
          </a:p>
          <a:p>
            <a:pPr algn="ctr" fontAlgn="auto">
              <a:spcBef>
                <a:spcPts val="0"/>
              </a:spcBef>
              <a:spcAft>
                <a:spcPts val="0"/>
              </a:spcAft>
              <a:defRPr/>
            </a:pP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a:t>
            </a:r>
            <a:r>
              <a:rPr lang="sv-SE"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ku bersaksi bahawa junjungan kita Muhammad adalah hamba dan Rasul-Nya.</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27860" y="1676400"/>
            <a:ext cx="8863740" cy="4114800"/>
          </a:xfrm>
          <a:prstGeom prst="flowChartAlternateProcess">
            <a:avLst/>
          </a:prstGeom>
          <a:solidFill>
            <a:srgbClr val="00B050"/>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Khatib menyeru kepada sidang jumaat sekalian, marilah sama-sama kita </a:t>
            </a:r>
            <a:r>
              <a:rPr lang="fi-FI"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imarahkan masjid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ini dengan </a:t>
            </a:r>
            <a:r>
              <a:rPr lang="fi-FI"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menunaikan solat berjemaah</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Sesungguhnya solat berjemaah mempunyai banyak fadhilat dan hikmahnya. </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27860" y="1676400"/>
            <a:ext cx="8863740" cy="4876800"/>
          </a:xfrm>
          <a:prstGeom prst="flowChartAlternateProcess">
            <a:avLst/>
          </a:prstGeom>
          <a:solidFill>
            <a:schemeClr val="accent1"/>
          </a:solidFill>
          <a:ln w="38100">
            <a:solidFill>
              <a:schemeClr val="tx2"/>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Justeru, </a:t>
            </a:r>
            <a:r>
              <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janganlah</a:t>
            </a:r>
            <a:r>
              <a:rPr kumimoji="0" lang="fi-FI"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tuan-tuan </a:t>
            </a:r>
            <a:r>
              <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menangguh-nangguhkan untuk datang ke masjid</a:t>
            </a:r>
            <a:r>
              <a:rPr kumimoji="0" lang="fi-FI"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Bawalah anak-anak kita, ajaklah jiran tetangga dan ahli qaryah kita untuk sama-sama mengimarahkan masjid ini. Mudah-mudahan usaha kita ini mendapat rahmat, keampunan dan keredhaan daripada </a:t>
            </a:r>
            <a:r>
              <a:rPr kumimoji="0" lang="fi-FI" sz="3200" b="0" i="0" u="none" strike="noStrike" kern="1200" cap="none" spc="0" normalizeH="0" baseline="0" noProof="0" dirty="0">
                <a:ln>
                  <a:solidFill>
                    <a:sysClr val="windowText" lastClr="000000"/>
                  </a:solidFill>
                </a:ln>
                <a:solidFill>
                  <a:srgbClr val="00B050"/>
                </a:solidFill>
                <a:effectLst>
                  <a:outerShdw blurRad="38100" dist="38100" dir="2700000" algn="tl">
                    <a:srgbClr val="000000">
                      <a:alpha val="43137"/>
                    </a:srgbClr>
                  </a:outerShdw>
                </a:effectLst>
                <a:uLnTx/>
                <a:uFillTx/>
                <a:latin typeface="Arial Black" pitchFamily="34" charset="0"/>
                <a:ea typeface="+mn-ea"/>
                <a:cs typeface="+mn-cs"/>
              </a:rPr>
              <a:t>Allah</a:t>
            </a:r>
            <a:r>
              <a:rPr kumimoji="0" lang="fi-FI"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di dunia dan akhirat. </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Tree>
    <p:extLst>
      <p:ext uri="{BB962C8B-B14F-4D97-AF65-F5344CB8AC3E}">
        <p14:creationId xmlns:p14="http://schemas.microsoft.com/office/powerpoint/2010/main" val="1526650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28600" y="1020982"/>
            <a:ext cx="870103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ءَالِهِ وَأَصْحَابِهِ أَجْمَعِيْنَ.</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28600" y="3276600"/>
            <a:ext cx="8701030" cy="347787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4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selawat dan salam ke atas junjungan kami </a:t>
            </a:r>
            <a:r>
              <a:rPr lang="sv-SE" sz="4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ke </a:t>
            </a:r>
            <a:r>
              <a:rPr lang="sv-SE" sz="4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 keluarganya dan </a:t>
            </a:r>
            <a:r>
              <a:rPr lang="sv-SE" sz="4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 sahabatnya</a:t>
            </a:r>
            <a:r>
              <a:rPr lang="sv-SE" sz="4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s-ES" sz="4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a:extLst>
              <a:ext uri="{FF2B5EF4-FFF2-40B4-BE49-F238E27FC236}">
                <a16:creationId xmlns:a16="http://schemas.microsoft.com/office/drawing/2014/main" xmlns="" id="{B52DA0B7-DD8E-4DE9-BED7-12792719FFB1}"/>
              </a:ext>
            </a:extLst>
          </p:cNvPr>
          <p:cNvSpPr txBox="1">
            <a:spLocks noChangeArrowheads="1"/>
          </p:cNvSpPr>
          <p:nvPr/>
        </p:nvSpPr>
        <p:spPr bwMode="auto">
          <a:xfrm>
            <a:off x="204056" y="3048000"/>
            <a:ext cx="8735886" cy="1200329"/>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p:txBody>
      </p:sp>
      <p:pic>
        <p:nvPicPr>
          <p:cNvPr id="7" name="Picture 6">
            <a:extLst>
              <a:ext uri="{FF2B5EF4-FFF2-40B4-BE49-F238E27FC236}">
                <a16:creationId xmlns:a16="http://schemas.microsoft.com/office/drawing/2014/main" xmlns="" id="{A07A8565-6501-4BBD-9B48-F9AF49244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a:extLst>
              <a:ext uri="{FF2B5EF4-FFF2-40B4-BE49-F238E27FC236}">
                <a16:creationId xmlns:a16="http://schemas.microsoft.com/office/drawing/2014/main" xmlns="" id="{EE48560E-09AE-42C2-A380-893F647E6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extLst>
      <p:ext uri="{BB962C8B-B14F-4D97-AF65-F5344CB8AC3E}">
        <p14:creationId xmlns:p14="http://schemas.microsoft.com/office/powerpoint/2010/main" val="1603644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A9A6F75-0E79-48E0-C5E4-5B9014DE65B8}"/>
              </a:ext>
            </a:extLst>
          </p:cNvPr>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xmlns="" id="{65003B29-01E6-4648-B159-5B478B87C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extLst>
      <p:ext uri="{BB962C8B-B14F-4D97-AF65-F5344CB8AC3E}">
        <p14:creationId xmlns:p14="http://schemas.microsoft.com/office/powerpoint/2010/main" val="128397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94E8161D-416A-AB6C-2CC7-4BDB317DC5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58E4B59F-2470-4A5B-B784-AC0FBCC4A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extLst>
      <p:ext uri="{BB962C8B-B14F-4D97-AF65-F5344CB8AC3E}">
        <p14:creationId xmlns:p14="http://schemas.microsoft.com/office/powerpoint/2010/main" val="3264299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1542380" y="7620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nl-NL" sz="2400" b="1" dirty="0">
                <a:ln w="10160">
                  <a:solidFill>
                    <a:schemeClr val="accent5"/>
                  </a:solidFill>
                  <a:prstDash val="solid"/>
                </a:ln>
                <a:effectLst>
                  <a:outerShdw blurRad="38100" dist="22860" dir="5400000" algn="tl" rotWithShape="0">
                    <a:srgbClr val="000000">
                      <a:alpha val="30000"/>
                    </a:srgbClr>
                  </a:outerShdw>
                </a:effectLst>
              </a:rPr>
              <a:t>8 Zulkaedah 1445 / 17 Mei 2024</a:t>
            </a:r>
          </a:p>
        </p:txBody>
      </p:sp>
      <p:sp>
        <p:nvSpPr>
          <p:cNvPr id="6" name="Rectangle 5">
            <a:extLst>
              <a:ext uri="{FF2B5EF4-FFF2-40B4-BE49-F238E27FC236}">
                <a16:creationId xmlns:a16="http://schemas.microsoft.com/office/drawing/2014/main" xmlns="" id="{F4296443-9B7B-3AE4-6094-1034894DD168}"/>
              </a:ext>
            </a:extLst>
          </p:cNvPr>
          <p:cNvSpPr/>
          <p:nvPr/>
        </p:nvSpPr>
        <p:spPr>
          <a:xfrm>
            <a:off x="272896" y="3657600"/>
            <a:ext cx="8596869" cy="2308324"/>
          </a:xfrm>
          <a:prstGeom prst="rect">
            <a:avLst/>
          </a:prstGeom>
        </p:spPr>
        <p:txBody>
          <a:bodyPr wrap="square">
            <a:spAutoFit/>
          </a:bodyPr>
          <a:lstStyle/>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BELIA ASET PEMBANGUNAN</a:t>
            </a:r>
          </a:p>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UMMAH</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81000" y="895350"/>
            <a:ext cx="8382000" cy="50673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Al-Quran</a:t>
            </a:r>
            <a:r>
              <a:rPr lang="sv-SE" sz="34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 telah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merakamkan</a:t>
            </a:r>
            <a:r>
              <a:rPr lang="sv-SE" sz="34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 kisah bagaimana tingginya keyakinan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satu golongan kecil </a:t>
            </a:r>
            <a:r>
              <a:rPr lang="sv-SE" sz="34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daripada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generasi muda </a:t>
            </a:r>
            <a:r>
              <a:rPr lang="sv-SE" sz="34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yang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beriman dengan </a:t>
            </a:r>
            <a:r>
              <a:rPr lang="sv-SE" sz="34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Allah SWT </a:t>
            </a:r>
            <a:r>
              <a:rPr lang="sv-SE" sz="34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walaupun diancam oleh pemerintah yang zalim, mereka ialah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Ashabul Kahfi</a:t>
            </a:r>
            <a:r>
              <a:rPr lang="sv-SE" sz="34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a:t>
            </a:r>
            <a:endParaRPr lang="fi-FI" sz="34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3802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81000" y="342900"/>
            <a:ext cx="8382000" cy="61722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Ashabul Kahfi </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merupakan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tujuh orang anak muda </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yang menjadikan masa muda mereka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mencari kebenaran </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dan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berjuang menegakkan tauhid</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Namun mereka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terpaksa bersembunyi</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dalam gua setelah diburu oleh pemerintah demi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menyelamatkan agama dan nyawa</a:t>
            </a:r>
            <a:r>
              <a:rPr kumimoji="0" lang="sv-SE"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mereka. Kisah mereka diabadikan dalam al-Quran.</a:t>
            </a:r>
            <a:endParaRPr kumimoji="0" lang="fi-FI" sz="34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81808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7" y="217423"/>
            <a:ext cx="8081964" cy="108695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 Allah SWT dalam surah al-Kahfi ayat 13:</a:t>
            </a:r>
          </a:p>
        </p:txBody>
      </p:sp>
      <p:sp>
        <p:nvSpPr>
          <p:cNvPr id="4" name="Rectangle 3"/>
          <p:cNvSpPr/>
          <p:nvPr/>
        </p:nvSpPr>
        <p:spPr>
          <a:xfrm>
            <a:off x="380999" y="3771849"/>
            <a:ext cx="8382000" cy="2246769"/>
          </a:xfrm>
          <a:prstGeom prst="rect">
            <a:avLst/>
          </a:prstGeom>
        </p:spPr>
        <p:txBody>
          <a:bodyPr wrap="square">
            <a:spAutoFit/>
          </a:bodyPr>
          <a:lstStyle/>
          <a:p>
            <a:pPr algn="just"/>
            <a:r>
              <a:rPr lang="ms-MY" sz="2800" b="1" dirty="0">
                <a:solidFill>
                  <a:prstClr val="black"/>
                </a:solidFill>
              </a:rPr>
              <a:t>Maksudnya: </a:t>
            </a:r>
            <a:r>
              <a:rPr lang="ms-MY" sz="2800" b="1" dirty="0">
                <a:solidFill>
                  <a:srgbClr val="C00000"/>
                </a:solidFill>
              </a:rPr>
              <a:t>Kami ceritakan kepadamu (wahai Muhammad) perihal mereka dengan benar; sesungguhnya mereka itu orang-orang muda yang beriman kepada Tuhan mereka, dan kami tambahi mereka dengan hidayah petunjuk”.</a:t>
            </a:r>
            <a:endParaRPr lang="ms-MY" sz="3600" b="1" dirty="0">
              <a:solidFill>
                <a:prstClr val="black"/>
              </a:solidFill>
            </a:endParaRPr>
          </a:p>
        </p:txBody>
      </p:sp>
      <p:pic>
        <p:nvPicPr>
          <p:cNvPr id="5" name="Picture 4">
            <a:extLst>
              <a:ext uri="{FF2B5EF4-FFF2-40B4-BE49-F238E27FC236}">
                <a16:creationId xmlns:a16="http://schemas.microsoft.com/office/drawing/2014/main" xmlns="" id="{088EAB89-CAD9-47E3-AAEB-558E70BCA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43" y="1680740"/>
            <a:ext cx="8583912" cy="2091109"/>
          </a:xfrm>
          <a:prstGeom prst="rect">
            <a:avLst/>
          </a:prstGeom>
        </p:spPr>
      </p:pic>
    </p:spTree>
    <p:extLst>
      <p:ext uri="{BB962C8B-B14F-4D97-AF65-F5344CB8AC3E}">
        <p14:creationId xmlns:p14="http://schemas.microsoft.com/office/powerpoint/2010/main" val="35473225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12425208</TotalTime>
  <Words>1595</Words>
  <Application>Microsoft Office PowerPoint</Application>
  <PresentationFormat>On-screen Show (4:3)</PresentationFormat>
  <Paragraphs>165</Paragraphs>
  <Slides>46</Slides>
  <Notes>0</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46</vt:i4>
      </vt:variant>
    </vt:vector>
  </HeadingPairs>
  <TitlesOfParts>
    <vt:vector size="68"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4_Office Theme</vt:lpstr>
      <vt:lpstr>3_Office Theme</vt:lpstr>
      <vt:lpstr>5_Office Theme</vt:lpstr>
      <vt:lpstr>6_Office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1532</cp:revision>
  <dcterms:created xsi:type="dcterms:W3CDTF">2017-12-24T04:47:57Z</dcterms:created>
  <dcterms:modified xsi:type="dcterms:W3CDTF">2024-05-15T07:39:03Z</dcterms:modified>
</cp:coreProperties>
</file>