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50"/>
  </p:notesMasterIdLst>
  <p:sldIdLst>
    <p:sldId id="898" r:id="rId4"/>
    <p:sldId id="1328" r:id="rId5"/>
    <p:sldId id="259" r:id="rId6"/>
    <p:sldId id="260" r:id="rId7"/>
    <p:sldId id="261" r:id="rId8"/>
    <p:sldId id="262" r:id="rId9"/>
    <p:sldId id="755" r:id="rId10"/>
    <p:sldId id="1329" r:id="rId11"/>
    <p:sldId id="909" r:id="rId12"/>
    <p:sldId id="1313" r:id="rId13"/>
    <p:sldId id="1234" r:id="rId14"/>
    <p:sldId id="1317" r:id="rId15"/>
    <p:sldId id="1318" r:id="rId16"/>
    <p:sldId id="1319" r:id="rId17"/>
    <p:sldId id="1320" r:id="rId18"/>
    <p:sldId id="1321" r:id="rId19"/>
    <p:sldId id="1323" r:id="rId20"/>
    <p:sldId id="1325" r:id="rId21"/>
    <p:sldId id="1316" r:id="rId22"/>
    <p:sldId id="1312" r:id="rId23"/>
    <p:sldId id="1191" r:id="rId24"/>
    <p:sldId id="1249" r:id="rId25"/>
    <p:sldId id="407" r:id="rId26"/>
    <p:sldId id="417" r:id="rId27"/>
    <p:sldId id="281" r:id="rId28"/>
    <p:sldId id="1327" r:id="rId29"/>
    <p:sldId id="950" r:id="rId30"/>
    <p:sldId id="276" r:id="rId31"/>
    <p:sldId id="277" r:id="rId32"/>
    <p:sldId id="278" r:id="rId33"/>
    <p:sldId id="1160" r:id="rId34"/>
    <p:sldId id="1326" r:id="rId35"/>
    <p:sldId id="283" r:id="rId36"/>
    <p:sldId id="284" r:id="rId37"/>
    <p:sldId id="309" r:id="rId38"/>
    <p:sldId id="310" r:id="rId39"/>
    <p:sldId id="961" r:id="rId40"/>
    <p:sldId id="962" r:id="rId41"/>
    <p:sldId id="1181" r:id="rId42"/>
    <p:sldId id="976" r:id="rId43"/>
    <p:sldId id="977" r:id="rId44"/>
    <p:sldId id="978" r:id="rId45"/>
    <p:sldId id="312" r:id="rId46"/>
    <p:sldId id="313" r:id="rId47"/>
    <p:sldId id="1289" r:id="rId48"/>
    <p:sldId id="31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0774"/>
    <a:srgbClr val="F84032"/>
    <a:srgbClr val="EFF8BA"/>
    <a:srgbClr val="E7FB6F"/>
    <a:srgbClr val="EF837B"/>
    <a:srgbClr val="20431D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98975" autoAdjust="0"/>
  </p:normalViewPr>
  <p:slideViewPr>
    <p:cSldViewPr>
      <p:cViewPr varScale="1">
        <p:scale>
          <a:sx n="91" d="100"/>
          <a:sy n="91" d="100"/>
        </p:scale>
        <p:origin x="90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7/04/2024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189" y="230833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208" y="1465774"/>
            <a:ext cx="8836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399631" y="1930271"/>
            <a:ext cx="4343400" cy="71011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14/2024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896" y="3707913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AIDILFITRI HARI BERSYUKUR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D6A67-D6C1-BB03-033A-855C22F9F64D}"/>
              </a:ext>
            </a:extLst>
          </p:cNvPr>
          <p:cNvSpPr/>
          <p:nvPr/>
        </p:nvSpPr>
        <p:spPr>
          <a:xfrm>
            <a:off x="-669" y="6324600"/>
            <a:ext cx="9144000" cy="400110"/>
          </a:xfrm>
          <a:prstGeom prst="rect">
            <a:avLst/>
          </a:prstGeom>
          <a:noFill/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464226-25F1-40B7-A6C7-6BEAE2617E0E}"/>
              </a:ext>
            </a:extLst>
          </p:cNvPr>
          <p:cNvSpPr/>
          <p:nvPr/>
        </p:nvSpPr>
        <p:spPr>
          <a:xfrm>
            <a:off x="581400" y="2601199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 Syawal </a:t>
            </a:r>
            <a:r>
              <a:rPr lang="pt-BR" sz="2400" b="1" dirty="0" smtClean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1445</a:t>
            </a:r>
            <a:endParaRPr lang="en-US" sz="2400" b="1" dirty="0"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dist="38100" dir="2700000" algn="tl">
                  <a:srgbClr val="000000">
                    <a:alpha val="9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419100" y="1295400"/>
            <a:ext cx="8305800" cy="4267200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Islam tidaklah melarang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bersuka ria dan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bergembira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 hari raya dengan pelbagai hidangan makanan yang lazat-lazat, sofa baharu, pakaian baharu dan lain-lain,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selagi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semua perkara tersebut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berada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dalam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lingkungan syariat Islam. </a:t>
            </a:r>
            <a:endParaRPr kumimoji="0" lang="fi-FI" sz="32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7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323850" y="304800"/>
            <a:ext cx="8583482" cy="83820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berfirman </a:t>
            </a:r>
          </a:p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surah Al-A’raf, ayat 32: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666" y="4038600"/>
            <a:ext cx="8705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Katakanlah wahai Muhammad s.a.w., siapakah yang mengharamkan kesenangan hidup dunia dan pelbagai rezeki baik-baik yang Allah jadikan untuk para hamba-Nya. Katakanlah wahai Muhammad s.a.w. semuanya itu untuk orang-orang yang beriman di dunia ini dan khusus bagi mereka di hari akhirat.</a:t>
            </a:r>
            <a:endParaRPr lang="ms-MY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E1ADA3-99B4-4233-821A-96C7C1FB9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8" y="1143001"/>
            <a:ext cx="7895004" cy="318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B99F7B4E-83DC-BDF3-5F5E-501ED07D7196}"/>
              </a:ext>
            </a:extLst>
          </p:cNvPr>
          <p:cNvSpPr/>
          <p:nvPr/>
        </p:nvSpPr>
        <p:spPr>
          <a:xfrm>
            <a:off x="280259" y="152400"/>
            <a:ext cx="8583482" cy="1524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Dalam sebuah hadis Nabi SAW yang diriwayatkan oleh Imam Muslim bermaksud:</a:t>
            </a:r>
            <a:endParaRPr kumimoji="0" lang="fi-FI" sz="28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637" y="2667000"/>
            <a:ext cx="80867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"Ada dua kegembiraan bagi orang yang berpuasa; kegembiraan ketika berbuka (seperti pada hari raya) dan kegembiraan ketika bertemu dengan Tuhannya, Allah."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81000" y="238125"/>
            <a:ext cx="8382000" cy="6381750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Ternyata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rasa suka dan gembira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bagi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orang beriman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adalah berkait rapat dengan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terikat hatinya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dengan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dan rahmat-Nya. Kita sebagai orang yang beriman, kegembiraan dan keseronokan yang dimiliki sewajarnya menjadi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kesan kepada ketaatan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hanya untuk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S.W.T.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sedar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bahawa semua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nikmat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diterima adalah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dari kurnia rahmat-Nya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semata-mata. </a:t>
            </a:r>
            <a:endParaRPr kumimoji="0" lang="fi-FI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769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1104900" y="381000"/>
            <a:ext cx="6934200" cy="1756409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Sehubungan dengan itu,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Sayyidina Ali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karrama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</a:t>
            </a:r>
            <a:r>
              <a:rPr kumimoji="0" lang="sv-SE" sz="30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wajhah  pernah menyebut: </a:t>
            </a:r>
            <a:endParaRPr kumimoji="0" lang="fi-FI" sz="30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419100" y="2514600"/>
            <a:ext cx="8305800" cy="3806190"/>
          </a:xfrm>
          <a:prstGeom prst="roundRect">
            <a:avLst/>
          </a:prstGeom>
          <a:solidFill>
            <a:schemeClr val="accent6">
              <a:lumMod val="75000"/>
              <a:alpha val="6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“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Hari raya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itu adalah untuk orang yang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terima ibadat puasanya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mensyukuri kesungguhan ibadat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dilakukannya.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Setiap hari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yang kamu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tidak melakukan maksiat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padanya, maka itulah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sebenarnya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hari raya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.”</a:t>
            </a:r>
            <a:endParaRPr kumimoji="0" lang="fi-FI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91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E130A90-EA0F-4BA9-9453-4AC3362D778E}"/>
              </a:ext>
            </a:extLst>
          </p:cNvPr>
          <p:cNvSpPr txBox="1"/>
          <p:nvPr/>
        </p:nvSpPr>
        <p:spPr>
          <a:xfrm>
            <a:off x="-57150" y="2151727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 اللهُ أَكْبَرُ،</a:t>
            </a:r>
            <a:endParaRPr kumimoji="0" lang="en-MY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</a:t>
            </a:r>
            <a:r>
              <a:rPr kumimoji="0" lang="en-MY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وَلِلّٰهِ الْحَمْدُ</a:t>
            </a:r>
            <a:endParaRPr kumimoji="0" lang="fi-FI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502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419100" y="609600"/>
            <a:ext cx="8305800" cy="56388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Pada hari raya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Aidil Fitri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yang mulia ini hendaklah kita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menzahirkan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rasa syukur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kepada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kerana telah mengurniakan kekuatan kepada kita,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berjaya menunaikan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pelbagai bentuk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amal ibadat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sepanjang bulan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Ramadan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sv-SE" sz="3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yang baharu sahaja meninggalkan kita.</a:t>
            </a:r>
          </a:p>
        </p:txBody>
      </p:sp>
    </p:spTree>
    <p:extLst>
      <p:ext uri="{BB962C8B-B14F-4D97-AF65-F5344CB8AC3E}">
        <p14:creationId xmlns:p14="http://schemas.microsoft.com/office/powerpoint/2010/main" val="79988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457200" y="320040"/>
            <a:ext cx="8382000" cy="259842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Jadikanlah rasa suka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kita berhari raya pada hari ini,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kesan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daripada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sifat takwa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yang telah dikurniakan oleh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sepanjang tempoh ibadat puasa yang lalu. </a:t>
            </a:r>
            <a:endParaRPr kumimoji="0" lang="sv-SE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21E88AFA-867E-EDE1-EB98-AFA2125083BE}"/>
              </a:ext>
            </a:extLst>
          </p:cNvPr>
          <p:cNvSpPr/>
          <p:nvPr/>
        </p:nvSpPr>
        <p:spPr>
          <a:xfrm>
            <a:off x="457200" y="3078480"/>
            <a:ext cx="8382000" cy="342900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Jadikanlah rasa gembira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kita sewaktu hari raya ini, kerana kita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syukur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kepada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yang menjadikan kita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kembali fitrah kehambaan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kita kepada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terbebas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daripada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cengkaman hawa nafsu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  <a:endParaRPr kumimoji="0" lang="sv-SE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7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21E88AFA-867E-EDE1-EB98-AFA2125083BE}"/>
              </a:ext>
            </a:extLst>
          </p:cNvPr>
          <p:cNvSpPr/>
          <p:nvPr/>
        </p:nvSpPr>
        <p:spPr>
          <a:xfrm>
            <a:off x="381000" y="1714500"/>
            <a:ext cx="8382000" cy="3429000"/>
          </a:xfrm>
          <a:prstGeom prst="roundRect">
            <a:avLst/>
          </a:prstGeom>
          <a:solidFill>
            <a:schemeClr val="bg2">
              <a:lumMod val="25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Jadikanlah rasa sukacita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kita pada hariraya kali ini, kerana kita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telah diterima taubat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oleh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84032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Allah SWT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, lalu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diampunkan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segala </a:t>
            </a:r>
            <a:r>
              <a:rPr kumimoji="0" lang="sv-SE" sz="3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dosa kita yang lampau</a:t>
            </a:r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Arial Black" pitchFamily="34" charset="0"/>
              </a:rPr>
              <a:t>.</a:t>
            </a:r>
            <a:endParaRPr kumimoji="0" lang="sv-SE" sz="3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0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666" y="3972745"/>
            <a:ext cx="8705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Maksudnya: </a:t>
            </a: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Siapa sahaja berpuasa pada bulan Ramadan dalam keadaan beriman kepada Allah SWT serta mengharapkan ganjaran pahala daripada-Nya, sudah pasti diampunkan segala dosanya yang lampau.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s-MY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(Hadis Riwayat Al-Bukhari)</a:t>
            </a:r>
            <a:endParaRPr kumimoji="0" lang="ms-MY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nip Diagonal Corner Rectangle 7">
            <a:extLst>
              <a:ext uri="{FF2B5EF4-FFF2-40B4-BE49-F238E27FC236}">
                <a16:creationId xmlns:a16="http://schemas.microsoft.com/office/drawing/2014/main" id="{B2ADDC1F-6BB7-2CEC-8C2A-BD2C751F5C2C}"/>
              </a:ext>
            </a:extLst>
          </p:cNvPr>
          <p:cNvSpPr/>
          <p:nvPr/>
        </p:nvSpPr>
        <p:spPr>
          <a:xfrm>
            <a:off x="323850" y="152400"/>
            <a:ext cx="8583482" cy="83820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Sebagaimana sabda Nabi kita SAW: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65AAE3-560B-4660-9E81-923AAF9AE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61" y="1250174"/>
            <a:ext cx="762066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Takbir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5863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اللهُ أَكْبَرُ اللهُ أَكْبَرُ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كَبِيْرًا، وَالْحَمْدُ لِلَّهِ كَثِيْرًا،</a:t>
            </a:r>
            <a:endParaRPr kumimoji="0" lang="en-MY" sz="7400" b="1" i="0" u="none" strike="noStrike" kern="1200" cap="none" spc="0" normalizeH="0" baseline="0" noProof="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74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وَسُبْحَانَ اللهِ بُكْرَةً وَأَصِيْلاً. </a:t>
            </a:r>
          </a:p>
        </p:txBody>
      </p:sp>
    </p:spTree>
    <p:extLst>
      <p:ext uri="{BB962C8B-B14F-4D97-AF65-F5344CB8AC3E}">
        <p14:creationId xmlns:p14="http://schemas.microsoft.com/office/powerpoint/2010/main" val="2888729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6F38716F-54EE-7502-7BEA-007DCB708D63}"/>
              </a:ext>
            </a:extLst>
          </p:cNvPr>
          <p:cNvSpPr/>
          <p:nvPr/>
        </p:nvSpPr>
        <p:spPr>
          <a:xfrm>
            <a:off x="457200" y="220980"/>
            <a:ext cx="8382000" cy="244602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Janganlah kita bergembira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pada hari raya kerana melepaskan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kehendak hawa nafsu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yang dirasakan telah terbelenggu sepanjang bulan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Ramadan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  <a:endParaRPr kumimoji="0" lang="sv-SE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065946FF-FE75-B758-064B-272D1149CED9}"/>
              </a:ext>
            </a:extLst>
          </p:cNvPr>
          <p:cNvSpPr/>
          <p:nvPr/>
        </p:nvSpPr>
        <p:spPr>
          <a:xfrm>
            <a:off x="1285875" y="5074920"/>
            <a:ext cx="6724650" cy="156210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Pada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hari raya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yang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mulia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ini, marilah kita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mengeratkan silaturrahim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sesama kita.</a:t>
            </a:r>
            <a:endParaRPr kumimoji="0" lang="sv-SE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21E88AFA-867E-EDE1-EB98-AFA2125083BE}"/>
              </a:ext>
            </a:extLst>
          </p:cNvPr>
          <p:cNvSpPr/>
          <p:nvPr/>
        </p:nvSpPr>
        <p:spPr>
          <a:xfrm>
            <a:off x="876300" y="2895600"/>
            <a:ext cx="7391400" cy="1981200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Janganlah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juga kita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bersuka ria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disebabkan telah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bebas menikmati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apa sahaja hidangan mengikut 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kehendak nafsu</a:t>
            </a:r>
            <a:r>
              <a:rPr kumimoji="0" lang="sv-SE" sz="31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. </a:t>
            </a:r>
            <a:endParaRPr kumimoji="0" lang="sv-SE" sz="31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1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>
            <a:extLst>
              <a:ext uri="{FF2B5EF4-FFF2-40B4-BE49-F238E27FC236}">
                <a16:creationId xmlns:a16="http://schemas.microsoft.com/office/drawing/2014/main" id="{3171E703-C7D5-5EB4-89E6-650B0C00FFB9}"/>
              </a:ext>
            </a:extLst>
          </p:cNvPr>
          <p:cNvSpPr txBox="1">
            <a:spLocks/>
          </p:cNvSpPr>
          <p:nvPr/>
        </p:nvSpPr>
        <p:spPr>
          <a:xfrm>
            <a:off x="1600200" y="228600"/>
            <a:ext cx="5867400" cy="914400"/>
          </a:xfrm>
          <a:prstGeom prst="snip2DiagRect">
            <a:avLst>
              <a:gd name="adj1" fmla="val 50000"/>
              <a:gd name="adj2" fmla="val 50000"/>
            </a:avLst>
          </a:prstGeom>
          <a:gradFill rotWithShape="1"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200000" scaled="0"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9C5201-3937-4A66-A830-C32FEA051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295400"/>
            <a:ext cx="8724900" cy="5334000"/>
          </a:xfrm>
          <a:prstGeom prst="flowChartAlternateProcess">
            <a:avLst/>
          </a:prstGeom>
          <a:gradFill>
            <a:gsLst>
              <a:gs pos="0">
                <a:srgbClr val="00B0F0"/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Mengakhiri khutbah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Aidilfitri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pada hari ini, sama-samalah kita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berusaha meningkatkan takwa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dalam diri setelah berjaya menyelesaikan ibadat puasa sebulan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marL="0" indent="0" algn="ctr">
              <a:buNone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 sama-sama kita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menunaikan tuntutan berhari raya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 melakukan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 sunat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ziarah-menziarahi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bermaaf-maafan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 6 hari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bulan </a:t>
            </a:r>
            <a:r>
              <a:rPr lang="sv-SE" sz="2800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Syawal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dan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bersedekah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Mudah-mudahan, kita termasuk dalam golongan hamba-Nya yang bersyukur.</a:t>
            </a:r>
          </a:p>
        </p:txBody>
      </p:sp>
    </p:spTree>
    <p:extLst>
      <p:ext uri="{BB962C8B-B14F-4D97-AF65-F5344CB8AC3E}">
        <p14:creationId xmlns:p14="http://schemas.microsoft.com/office/powerpoint/2010/main" val="4094898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25000" r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id="{BF3C2FF8-E13A-0141-9D5E-D56F213D67B7}"/>
              </a:ext>
            </a:extLst>
          </p:cNvPr>
          <p:cNvSpPr/>
          <p:nvPr/>
        </p:nvSpPr>
        <p:spPr>
          <a:xfrm>
            <a:off x="533400" y="230817"/>
            <a:ext cx="8077199" cy="72253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1800" y="277090"/>
            <a:ext cx="474040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1"/>
            <a:r>
              <a:rPr lang="ar-S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أعُوذُ بِاللهِ مِنَ الشَّيْطَانِ الرَّجِيمِ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Content Placeholder 3"/>
          <p:cNvSpPr txBox="1">
            <a:spLocks noGrp="1"/>
          </p:cNvSpPr>
          <p:nvPr>
            <p:ph idx="1"/>
          </p:nvPr>
        </p:nvSpPr>
        <p:spPr>
          <a:xfrm>
            <a:off x="457199" y="3650339"/>
            <a:ext cx="8229600" cy="31947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ms-MY" sz="2800" b="1" dirty="0"/>
              <a:t>Maksudnya: </a:t>
            </a:r>
            <a:r>
              <a:rPr lang="ms-MY" sz="2800" b="1" dirty="0">
                <a:solidFill>
                  <a:srgbClr val="C00000"/>
                </a:solidFill>
              </a:rPr>
              <a:t>Katakanlah: Serulah nama Allah atau Ar-Rahman, yang mana sahaja kamu serukan; kerana bagi-Nyalah nama-nama yang baik Dan janganlah kamu menyaringkan bacaan solatmu, dan janganlah kamu perlahankannya, dan gunakanlah sahaja satu cara yang sederhana antara itu.</a:t>
            </a:r>
          </a:p>
          <a:p>
            <a:pPr marL="0" indent="0" algn="just" rtl="1">
              <a:buNone/>
            </a:pPr>
            <a:r>
              <a:rPr lang="pt-BR" sz="2800" b="1" dirty="0"/>
              <a:t> (Surah Al-Isra’: 110) </a:t>
            </a:r>
            <a:endParaRPr lang="ms-MY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E034E9-6A16-4159-955F-FEB551312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7" y="992253"/>
            <a:ext cx="8529043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292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بَارَكَ اللهُ لِي وَلَكُمْ بالْقُرْآنِ الْعَظِيْمِ.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وَنَفَعَنِي وَاِيَّاكُمْ بِمَا فِيْهِ مِنَ الآيَاتِ وَالذِّكْرِ الْحَكِيْمِ.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وَتَقَبَّلَ مِنِّي وَمِنْكُمْ تِلاوَتَهُ اِنَّهُ هُوَ السَّمِيْعُ الْعَلِيْمُ.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YE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5016758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أَكْبَرُ، اللهُ أَكْبَرُ، اللهُ أَكْبَرُ،	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80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أَكْبَرُ، اللهُ أَكْبَرُ، اللهُ أَكْبَرُ، اللهُ أَكْبَرُ،</a:t>
            </a:r>
            <a:r>
              <a:rPr lang="en-MY" sz="80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 </a:t>
            </a:r>
            <a:r>
              <a:rPr kumimoji="0" lang="ar-SA" sz="80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اللهُ أَكْبَرُ كَبِيْرًا، وَالْحَمْدُ ِللهِ كَثِيْرًا، وَسُبْحَانَ اللهِ بُكْرَةً وَأَصِيْلاً</a:t>
            </a:r>
            <a:r>
              <a:rPr kumimoji="0" lang="en-MY" sz="80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.</a:t>
            </a:r>
            <a:r>
              <a:rPr kumimoji="0" lang="ar-SA" sz="8000" b="1" i="0" u="none" strike="noStrike" kern="1200" cap="none" spc="0" normalizeH="0" baseline="0" noProof="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04141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90500">
                  <a:schemeClr val="tx1">
                    <a:alpha val="85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63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لَّا إِلٰهَ إِلَّا اللهُ وَحْدَهُ لَا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tx1">
              <a:lumMod val="65000"/>
              <a:lumOff val="35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اللّٰهُمَّ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لِلّٰهِ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tx1">
                      <a:alpha val="8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8">
            <a:extLst>
              <a:ext uri="{FF2B5EF4-FFF2-40B4-BE49-F238E27FC236}">
                <a16:creationId xmlns:a16="http://schemas.microsoft.com/office/drawing/2014/main" id="{E9BF90BD-1D9C-4DE3-AF3D-E1DA7FE28E0C}"/>
              </a:ext>
            </a:extLst>
          </p:cNvPr>
          <p:cNvSpPr/>
          <p:nvPr/>
        </p:nvSpPr>
        <p:spPr>
          <a:xfrm>
            <a:off x="127860" y="1676400"/>
            <a:ext cx="8863740" cy="4648200"/>
          </a:xfrm>
          <a:prstGeom prst="flowChartAlternateProcess">
            <a:avLst/>
          </a:prstGeom>
          <a:gradFill>
            <a:gsLst>
              <a:gs pos="48000">
                <a:schemeClr val="accent6">
                  <a:alpha val="70000"/>
                  <a:lumMod val="69000"/>
                </a:schemeClr>
              </a:gs>
              <a:gs pos="97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 kegembiraan menyambut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Syawal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marilah sama-sama kita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berazam meneruskan semangat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Ramadan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dengan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 soleh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berterusan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Khatib juga suka mengingatkan, agar kita semua merebut peluang untuk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berpuasa 6 hari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 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Syawal</a:t>
            </a:r>
            <a:r>
              <a:rPr lang="fi-FI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fi-FI" sz="32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Snip Diagonal Corner Rectangle 5">
            <a:extLst>
              <a:ext uri="{FF2B5EF4-FFF2-40B4-BE49-F238E27FC236}">
                <a16:creationId xmlns:a16="http://schemas.microsoft.com/office/drawing/2014/main" id="{BA9A24E5-CAE3-48C9-B7BE-FF5770ECA16D}"/>
              </a:ext>
            </a:extLst>
          </p:cNvPr>
          <p:cNvSpPr/>
          <p:nvPr/>
        </p:nvSpPr>
        <p:spPr>
          <a:xfrm>
            <a:off x="280259" y="457200"/>
            <a:ext cx="8583482" cy="914400"/>
          </a:xfrm>
          <a:prstGeom prst="snip2DiagRect">
            <a:avLst>
              <a:gd name="adj1" fmla="val 50000"/>
              <a:gd name="adj2" fmla="val 50000"/>
            </a:avLst>
          </a:prstGeom>
          <a:solidFill>
            <a:srgbClr val="00B050">
              <a:alpha val="67000"/>
            </a:srgb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SERUAN KHATIB</a:t>
            </a:r>
          </a:p>
        </p:txBody>
      </p:sp>
    </p:spTree>
    <p:extLst>
      <p:ext uri="{BB962C8B-B14F-4D97-AF65-F5344CB8AC3E}">
        <p14:creationId xmlns:p14="http://schemas.microsoft.com/office/powerpoint/2010/main" val="2787621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075" y="4495800"/>
            <a:ext cx="8705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Yang bermaksud: </a:t>
            </a: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Sesiapa yang berpuasa sebulan bulan Ramadan, kemudian diikuti dengan berpuasa 6 hari di bulan Syawal, maka ganjarannya seolah-olah dia berpuasa setahun.</a:t>
            </a:r>
          </a:p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s-MY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(Hadis riwayat Muslim)</a:t>
            </a:r>
            <a:endParaRPr kumimoji="0" lang="ms-MY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nip Diagonal Corner Rectangle 7">
            <a:extLst>
              <a:ext uri="{FF2B5EF4-FFF2-40B4-BE49-F238E27FC236}">
                <a16:creationId xmlns:a16="http://schemas.microsoft.com/office/drawing/2014/main" id="{B2ADDC1F-6BB7-2CEC-8C2A-BD2C751F5C2C}"/>
              </a:ext>
            </a:extLst>
          </p:cNvPr>
          <p:cNvSpPr/>
          <p:nvPr/>
        </p:nvSpPr>
        <p:spPr>
          <a:xfrm>
            <a:off x="280259" y="304799"/>
            <a:ext cx="8583482" cy="838201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2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Sabda Rasulullah SAW: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4CA3C-7741-4AA6-BF9E-96F080B56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70" y="1651915"/>
            <a:ext cx="7620660" cy="233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27E085-52C5-C95D-A8C6-AA993AE38800}"/>
              </a:ext>
            </a:extLst>
          </p:cNvPr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C16CAAB-55B1-F100-8E46-749B116DA5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7069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Kebawah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Duli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Mulia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Raja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Marhum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Mahmud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Muktafi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Shah,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Limpahkanlah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Juga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Untuk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Nur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Zahirah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Sultanah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Terengganu 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Puteri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Ahli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Keluarga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Keturunan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Kerabat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MY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205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21EBCA-265B-BE95-D774-2ACE142390CC}"/>
              </a:ext>
            </a:extLst>
          </p:cNvPr>
          <p:cNvSpPr txBox="1"/>
          <p:nvPr/>
        </p:nvSpPr>
        <p:spPr>
          <a:xfrm>
            <a:off x="152400" y="523756"/>
            <a:ext cx="8915400" cy="5724644"/>
          </a:xfrm>
          <a:prstGeom prst="rect">
            <a:avLst/>
          </a:prstGeom>
          <a:noFill/>
          <a:effectLst>
            <a:glow rad="127000">
              <a:srgbClr val="FFFF0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Para Ulama’,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Semua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Pembesar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 Hakim-Hakim,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Pegawai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Kerajaan dan Rakyat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Jelata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Baginda</a:t>
            </a:r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Dari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Kalangan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Orang Islam dan 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Mereka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Beriman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Lelaki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dan Perempuan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Di Dunia dan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Akhirat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Dengan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Segala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RahmatMu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Wahai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Allah Yang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Maha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Penyayang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endParaRPr lang="en-US" sz="26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Ya Allah…</a:t>
            </a:r>
          </a:p>
          <a:p>
            <a:endParaRPr lang="en-US" sz="1400" dirty="0">
              <a:ln w="0"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effectLst>
                <a:glow rad="152400">
                  <a:srgbClr val="FFFF00">
                    <a:alpha val="72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Peliharakanlah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Juga Raja Muda Kami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Tengku Muhammad Ismail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Ibni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</a:p>
          <a:p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Al-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Wathiqu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Billah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Sultan </a:t>
            </a:r>
            <a:r>
              <a:rPr lang="en-US" sz="2600" dirty="0" err="1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Mizan</a:t>
            </a:r>
            <a:r>
              <a:rPr lang="en-US" sz="2600" dirty="0">
                <a:ln w="0"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glow rad="152400">
                    <a:srgbClr val="FFFF00">
                      <a:alpha val="72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Zainal Abidin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8963664-E92E-151D-ADC7-19A46B68E7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58" b="86492" l="18000" r="82000">
                        <a14:foregroundMark x1="48500" y1="39400" x2="48500" y2="39400"/>
                        <a14:foregroundMark x1="50250" y1="29268" x2="50250" y2="29268"/>
                        <a14:foregroundMark x1="36875" y1="16135" x2="36875" y2="16135"/>
                        <a14:foregroundMark x1="63250" y1="15009" x2="63250" y2="15009"/>
                        <a14:foregroundMark x1="38125" y1="13884" x2="38125" y2="13884"/>
                        <a14:foregroundMark x1="61500" y1="13133" x2="61500" y2="13133"/>
                        <a14:foregroundMark x1="38125" y1="12758" x2="38125" y2="12758"/>
                        <a14:foregroundMark x1="49750" y1="22139" x2="49750" y2="22139"/>
                        <a14:foregroundMark x1="60000" y1="43902" x2="60000" y2="43902"/>
                        <a14:foregroundMark x1="40125" y1="42777" x2="40125" y2="42777"/>
                        <a14:foregroundMark x1="51000" y1="65103" x2="51000" y2="65103"/>
                        <a14:foregroundMark x1="47125" y1="84615" x2="47125" y2="84615"/>
                        <a14:foregroundMark x1="42625" y1="84615" x2="42625" y2="84615"/>
                        <a14:foregroundMark x1="55500" y1="84991" x2="55500" y2="84991"/>
                        <a14:foregroundMark x1="53500" y1="86492" x2="53500" y2="864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974" r="10000" b="7974"/>
          <a:stretch/>
        </p:blipFill>
        <p:spPr>
          <a:xfrm>
            <a:off x="6705600" y="30480"/>
            <a:ext cx="2534920" cy="1774444"/>
          </a:xfrm>
          <a:prstGeom prst="rect">
            <a:avLst/>
          </a:prstGeom>
          <a:effectLst>
            <a:glow rad="317500">
              <a:schemeClr val="bg1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342888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5296" y="148310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6323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أَعِزَّ الإِسْلاَمَ وَالْمُسْلِمِيْنَ، وَأَذِلَّ الْمُعْتَدِيْنَ الظَّالِمِيْنَ، وَدَمِّرْ أَعْدَائَكَ أَعْدَاءَ الدِّيْنَ، وَانْصُرْنَا عَلَيْهِمْ يَا رَبَّ الْعَالَمِيْنَ</a:t>
            </a:r>
          </a:p>
          <a:p>
            <a:pPr algn="ctr" rtl="1"/>
            <a:r>
              <a:rPr lang="ar-EG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انْصُرْ إِخْوَانَنَا الْمُسْلِمِيْنَ وَالْمُجَاهِدِيْنَ فِيْ فَلَسْطِيْن وَفِيْ كُلِّ مَكَانٍ.</a:t>
            </a:r>
            <a:endParaRPr lang="en-US" sz="6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92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850" y="1143000"/>
            <a:ext cx="8648700" cy="1569660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لَا إِلٰهَ إِلَّا اللهُ وَحْدَهُ لَا شَرِيكَ لَهُ، </a:t>
            </a:r>
          </a:p>
          <a:p>
            <a:pPr lvl="1" algn="ctr" rtl="1"/>
            <a:r>
              <a:rPr lang="ar-YE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أَنَّ سَيِّدَنَا مُحَمَّدًا عَبْدُهُ وَرَسُولُهُ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" y="3200400"/>
            <a:ext cx="8686800" cy="3416320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tiada Tuhan melainkan Allah sahaja tiada sekutu bagi-Nya,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a</a:t>
            </a:r>
            <a:r>
              <a:rPr lang="sv-SE" sz="36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 bersaksi bahawa junjungan kita Muhammad adalah hamba dan Rasul-Nya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3" y="1143000"/>
            <a:ext cx="8199911" cy="517834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Kami memohon hidayah dan petunjuk ke jalan kebenaran. Tetapkanlah iman kami di dalam agama-Mu. Basahilah lidah kami dengan bacaan al-Quran dan zikir kepada-Mu. Jadikanlah akhlak junjungan besar Nabi Muhammad SAW sebagai ikutan kami. Pereratkanlah hubungan sesama kami, saling bekerjasama dan bantu membantu dalam kebajikan dan taqwa.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28472813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842427"/>
            <a:ext cx="8199911" cy="4185761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</a:t>
            </a:r>
          </a:p>
          <a:p>
            <a:pPr algn="just"/>
            <a:endParaRPr lang="ms-MY" sz="1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Jadikanlah negeri ini negeri yang aman, maju lagi diberkati. Bukakanlah pintu-pintu rezeki dari segala penjuru. Kurniakanlah kepada kami nikmat kesejahteraan yang berterusan. Jauhkanlah negeri kami ini daripada segala malapetaka, musibah dan apa jua kemurkaan-Mu.</a:t>
            </a:r>
            <a:endParaRPr lang="ms-MY" sz="32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11887631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044" y="914400"/>
            <a:ext cx="8199911" cy="4685898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ms-MY" sz="3200" b="1" dirty="0">
                <a:solidFill>
                  <a:srgbClr val="FF0000"/>
                </a:solidFill>
              </a:rPr>
              <a:t>Ya Allah, </a:t>
            </a:r>
          </a:p>
          <a:p>
            <a:pPr algn="just"/>
            <a:endParaRPr lang="ms-MY" sz="1050" b="1" dirty="0">
              <a:solidFill>
                <a:srgbClr val="FF0000"/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Anugerahkan pertolongan dan bantuanMu untuk saudara kami di Palestin. Berikanlah ketabahan dan kekuatan kepada mereka dalam menghadapi kekejaman rejim zionis. Peliharakanlah bumi Baitul Maqdis dan seluruh saudara kami di sana.</a:t>
            </a:r>
          </a:p>
          <a:p>
            <a:pPr algn="just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3200" b="1" dirty="0">
                <a:solidFill>
                  <a:schemeClr val="tx1"/>
                </a:solidFill>
              </a:rPr>
              <a:t>Amin Ya Rabbal alamin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34644765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  <p:sp>
        <p:nvSpPr>
          <p:cNvPr id="4" name="Text Box 60">
            <a:extLst>
              <a:ext uri="{FF2B5EF4-FFF2-40B4-BE49-F238E27FC236}">
                <a16:creationId xmlns:a16="http://schemas.microsoft.com/office/drawing/2014/main" id="{F2B526F4-7F19-4B54-BC55-76BAB27DF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056" y="3048000"/>
            <a:ext cx="8735886" cy="120032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Dunia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029477-E4DD-4C95-B1F3-AE4A9790D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1" y="826649"/>
            <a:ext cx="8821677" cy="2347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E7D66E-AC2F-4848-B587-A5FAB354A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6" y="4495925"/>
            <a:ext cx="883996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9A6F75-0E79-48E0-C5E4-5B9014DE6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92B6D4-A2F5-4F7E-A1EF-6010125D4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42" y="2057400"/>
            <a:ext cx="769991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8161D-416A-AB6C-2CC7-4BDB317DC5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8A82A6-87BE-4678-8307-BEAF5A00A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64" y="392929"/>
            <a:ext cx="8480271" cy="607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999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40118"/>
            <a:ext cx="8701030" cy="2769989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اللّٰهُمَّ صَلِّ وَسَلِّمْ عَلَى سَيِّدِنَا وَحَبِيْبِنَا مُحّمَّدٍ وَعَلَى آلِهِ وَأَصْحَابِهِ وَمَنْ تَبِعَهُمْ بِإِحْسَانٍ إِلَى يَوْمِ الدِّيْنِ.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4024471"/>
            <a:ext cx="8701030" cy="2862322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0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 Allah, selawat dan salam ke atas junjungan dan kekasih kami, Muhammad, keluarga serta para Sahabatnya, dan orang-orang yang mengikuti mereka secara baik hingga hari kiamat.</a:t>
            </a:r>
            <a:endParaRPr lang="es-ES" sz="30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1143000"/>
            <a:ext cx="7942843" cy="1862048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115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اللهَ</a:t>
            </a:r>
            <a:endParaRPr lang="en-US" sz="115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8077200" cy="2369880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60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60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60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42380" y="685800"/>
            <a:ext cx="6057903" cy="213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0328"/>
              </a:avLst>
            </a:prstTxWarp>
            <a:spAutoFit/>
          </a:bodyPr>
          <a:lstStyle/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Tajuk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</a:t>
            </a:r>
          </a:p>
          <a:p>
            <a:pPr algn="ctr"/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Khutbah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 Hari </a:t>
            </a:r>
            <a:r>
              <a:rPr lang="en-US" sz="1400" b="1" u="sng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Ini</a:t>
            </a:r>
            <a:r>
              <a:rPr lang="en-US" sz="1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gency FB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396335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Syawal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1445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96443-9B7B-3AE4-6094-1034894DD168}"/>
              </a:ext>
            </a:extLst>
          </p:cNvPr>
          <p:cNvSpPr/>
          <p:nvPr/>
        </p:nvSpPr>
        <p:spPr>
          <a:xfrm>
            <a:off x="272896" y="3581400"/>
            <a:ext cx="8596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EFF8BA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itchFamily="34" charset="0"/>
              </a:rPr>
              <a:t> AIDILFITRI HARI BERSYUKUR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4173EA7-D670-015F-71F2-B4D867A54D93}"/>
              </a:ext>
            </a:extLst>
          </p:cNvPr>
          <p:cNvSpPr txBox="1"/>
          <p:nvPr/>
        </p:nvSpPr>
        <p:spPr>
          <a:xfrm>
            <a:off x="-57150" y="2151727"/>
            <a:ext cx="9258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 اللهُ أَكْبَرُ،</a:t>
            </a:r>
            <a:endParaRPr kumimoji="0" lang="en-MY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اللهُ أَكْبَرُ،</a:t>
            </a:r>
            <a:r>
              <a:rPr kumimoji="0" lang="en-MY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9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وَلِلّٰهِ الْحَمْدُ</a:t>
            </a:r>
            <a:endParaRPr kumimoji="0" lang="fi-FI" sz="9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821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5">
            <a:extLst>
              <a:ext uri="{FF2B5EF4-FFF2-40B4-BE49-F238E27FC236}">
                <a16:creationId xmlns:a16="http://schemas.microsoft.com/office/drawing/2014/main" id="{A3097165-8E05-6925-6216-11FFD7BA27DA}"/>
              </a:ext>
            </a:extLst>
          </p:cNvPr>
          <p:cNvSpPr/>
          <p:nvPr/>
        </p:nvSpPr>
        <p:spPr>
          <a:xfrm>
            <a:off x="304800" y="228600"/>
            <a:ext cx="8534400" cy="2590800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Sudah menjadi lumrah dalam kehidupan, kita perlu kepada perasaan gembira, perasaan senang dan suasana riang pada waktu-waktu tertentu. </a:t>
            </a:r>
            <a:endParaRPr lang="fi-FI" sz="32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43AE4AA9-17CE-40C2-F087-930117C16898}"/>
              </a:ext>
            </a:extLst>
          </p:cNvPr>
          <p:cNvSpPr/>
          <p:nvPr/>
        </p:nvSpPr>
        <p:spPr>
          <a:xfrm>
            <a:off x="304800" y="2971801"/>
            <a:ext cx="8534400" cy="3657600"/>
          </a:xfrm>
          <a:prstGeom prst="roundRect">
            <a:avLst/>
          </a:prstGeom>
          <a:solidFill>
            <a:schemeClr val="bg1">
              <a:lumMod val="85000"/>
              <a:alpha val="65000"/>
            </a:schemeClr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 kerana itu, </a:t>
            </a:r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S.W.T.</a:t>
            </a:r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mengurniakan kepada kita hari kebesaran dalam Islam, iaitu </a:t>
            </a:r>
          </a:p>
          <a:p>
            <a:pPr algn="ctr"/>
            <a:r>
              <a:rPr lang="sv-SE" sz="3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 Raya Aidil Fitri</a:t>
            </a:r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sebagai suatu rahmat yang besar sentiasa disambut saban tahun, bagi mensyukuri nikmat </a:t>
            </a:r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</a:t>
            </a:r>
            <a:r>
              <a:rPr lang="sv-SE" sz="3000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sempurna dalam kehidupan kita. </a:t>
            </a:r>
            <a:endParaRPr lang="fi-FI" sz="3000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12424995</TotalTime>
  <Words>1561</Words>
  <Application>Microsoft Office PowerPoint</Application>
  <PresentationFormat>On-screen Show (4:3)</PresentationFormat>
  <Paragraphs>166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Arial Unicode MS</vt:lpstr>
      <vt:lpstr>Yu Gothic UI Semilight</vt:lpstr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Times New Roman</vt:lpstr>
      <vt:lpstr>Traditional Arabic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Taufiq-JHEAT</cp:lastModifiedBy>
  <cp:revision>1492</cp:revision>
  <dcterms:created xsi:type="dcterms:W3CDTF">2017-12-24T04:47:57Z</dcterms:created>
  <dcterms:modified xsi:type="dcterms:W3CDTF">2024-04-07T03:16:00Z</dcterms:modified>
</cp:coreProperties>
</file>