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55"/>
  </p:notesMasterIdLst>
  <p:sldIdLst>
    <p:sldId id="898" r:id="rId6"/>
    <p:sldId id="259" r:id="rId7"/>
    <p:sldId id="260" r:id="rId8"/>
    <p:sldId id="261" r:id="rId9"/>
    <p:sldId id="262" r:id="rId10"/>
    <p:sldId id="755" r:id="rId11"/>
    <p:sldId id="1336" r:id="rId12"/>
    <p:sldId id="1414" r:id="rId13"/>
    <p:sldId id="1360" r:id="rId14"/>
    <p:sldId id="1408" r:id="rId15"/>
    <p:sldId id="1415" r:id="rId16"/>
    <p:sldId id="1416" r:id="rId17"/>
    <p:sldId id="1417" r:id="rId18"/>
    <p:sldId id="1427" r:id="rId19"/>
    <p:sldId id="1418" r:id="rId20"/>
    <p:sldId id="1419" r:id="rId21"/>
    <p:sldId id="1420" r:id="rId22"/>
    <p:sldId id="1421" r:id="rId23"/>
    <p:sldId id="1422" r:id="rId24"/>
    <p:sldId id="1423" r:id="rId25"/>
    <p:sldId id="1424" r:id="rId26"/>
    <p:sldId id="1425" r:id="rId27"/>
    <p:sldId id="1426" r:id="rId28"/>
    <p:sldId id="1379" r:id="rId29"/>
    <p:sldId id="1428" r:id="rId30"/>
    <p:sldId id="1409" r:id="rId31"/>
    <p:sldId id="407" r:id="rId32"/>
    <p:sldId id="417" r:id="rId33"/>
    <p:sldId id="281" r:id="rId34"/>
    <p:sldId id="950" r:id="rId35"/>
    <p:sldId id="276" r:id="rId36"/>
    <p:sldId id="277" r:id="rId37"/>
    <p:sldId id="278" r:id="rId38"/>
    <p:sldId id="1365" r:id="rId39"/>
    <p:sldId id="1160" r:id="rId40"/>
    <p:sldId id="283" r:id="rId41"/>
    <p:sldId id="284" r:id="rId42"/>
    <p:sldId id="309" r:id="rId43"/>
    <p:sldId id="310" r:id="rId44"/>
    <p:sldId id="961" r:id="rId45"/>
    <p:sldId id="962" r:id="rId46"/>
    <p:sldId id="1181" r:id="rId47"/>
    <p:sldId id="976" r:id="rId48"/>
    <p:sldId id="977" r:id="rId49"/>
    <p:sldId id="978" r:id="rId50"/>
    <p:sldId id="312" r:id="rId51"/>
    <p:sldId id="313" r:id="rId52"/>
    <p:sldId id="1289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336"/>
            <p14:sldId id="1414"/>
            <p14:sldId id="1360"/>
            <p14:sldId id="1408"/>
            <p14:sldId id="1415"/>
            <p14:sldId id="1416"/>
            <p14:sldId id="1417"/>
            <p14:sldId id="1427"/>
            <p14:sldId id="141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379"/>
            <p14:sldId id="1428"/>
            <p14:sldId id="140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160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BA"/>
    <a:srgbClr val="20431D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>
      <p:cViewPr varScale="1">
        <p:scale>
          <a:sx n="74" d="100"/>
          <a:sy n="74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7/08/2024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5776" y="145889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32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4900" y="3735649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KEWAJIPAN NAFKAH KEPADA AHLI KELUARGA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82257" y="626092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4 SAFAR 1446 H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9 Ogos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rgbClr val="EFF8BA">
              <a:alpha val="47000"/>
            </a:srgb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Keengganan melaksanakan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 memberi nafkah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isteri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adalah suatu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perbuatan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bakal menyebabkan seseorang suami boleh dikenakan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tindakan di sisi undang-undang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balasan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84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kelak.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6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143000"/>
            <a:ext cx="8686800" cy="502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 Nabi SAW bersabda : </a:t>
            </a:r>
          </a:p>
          <a:p>
            <a:pPr algn="ctr">
              <a:defRPr/>
            </a:pPr>
            <a:endParaRPr lang="sv-SE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sv-SE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89338" algn="l"/>
              </a:tabLst>
              <a:defRPr/>
            </a:pPr>
            <a:endParaRPr lang="sv-SE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 : “Cukuplah seorang lelaki itu dikira berdosa apabila dia mengabaikan tanggungjawab ke atas sesiapa yang berada di bawah tanggungannya.”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(Hadis riwayat Ahmad, Abu Dawud dan lainnya).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B3B946-C1A8-4BF7-9876-3B67D594C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67" y="2133600"/>
            <a:ext cx="620626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295400"/>
            <a:ext cx="8686800" cy="4419600"/>
          </a:xfrm>
          <a:prstGeom prst="roundRect">
            <a:avLst/>
          </a:prstGeom>
          <a:solidFill>
            <a:schemeClr val="bg2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 mendukacitakan apabila kedapatan sebahagian para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dewasa ini  yang secara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sengaja mengabaikan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kewajipan memberikan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isteri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cuai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perbelanjaan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masih belum mencapai umur dewasa.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3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50000"/>
              <a:alpha val="6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menyumbang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pengabaian nafkah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 isteri dan anak-anak, antaranya disebabkan suami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menunaikan tanggungjawabnya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ketua keluarga.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5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 juga diingatkan bahawa suami masih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memberikan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isteri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masih dalam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eddah talak rajie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mengandung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Manakala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seorang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anak-anaknya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setelah berlaku sesuatu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perceraian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dengan isterinya, adalah berterusan sehingga usia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lapan belas tahun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atau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 dilanjutkan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 atas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 mahkamah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9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 bahawa setiap kita -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suami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bakal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diperhitung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setiap amalan kita di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kelak dan akan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dibalasi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tindak tanduk kita mengikut pelaksanaan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terhadap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 kita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tidak akan sesekali mengabaikan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tanggungjawabnya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terhadap isteri dan anak-anaknya. Apatah lagi mencuaikan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kewajipannya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membimbing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 keluarganya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 arah kehidupan yang dipenuhi dengan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keimanan, selesa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sejahtera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defRPr/>
            </a:pP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8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Ikutilah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 Nabi SAW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telah menunjukkan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 terbaik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umat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menjaga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melayani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isteri-isterinya serta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mereka dalam pengurusan rumahtangga.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0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219200"/>
            <a:ext cx="8686800" cy="4800600"/>
          </a:xfrm>
          <a:prstGeom prst="roundRect">
            <a:avLst/>
          </a:prstGeom>
          <a:solidFill>
            <a:schemeClr val="bg2">
              <a:lumMod val="75000"/>
              <a:alpha val="69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Baginda SAW :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ar-SA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 : Sebaik-baik kamu adalah yang melakukan kebaikan terhadap keluarganya dan saya adalah yang terbaik daripada kalangan kamu dalam melakukan kebaikan terhadap keluarga saya.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204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[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 riwayat at-Tarmizi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2043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].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7" y="2209800"/>
            <a:ext cx="8005306" cy="11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menunaikan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terhadap isteri dan anak-anaknya, seorang suami atau bapa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 sekali untuk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bertindak kasar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 keluarganya seperti menampar, memukul, menyepak, mendera dan sebagainya.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0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Penderaan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fizikal atau mental isteri dan anak-anak perlulah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dijauhi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kerana ia merupakan suatu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sisi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undang-undang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juga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 dosa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akan dihisab di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0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50000"/>
              <a:alpha val="64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 berkeluarga terbina atas dasar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 sayang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Tidaklah menjadi suatu kesalahan, sekiranya isteri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suami dalam urusan rumahtangga bagi mengurangkan beban tanggungan nafkah. 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2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00200"/>
            <a:ext cx="8686800" cy="4114800"/>
          </a:xfrm>
          <a:prstGeom prst="roundRect">
            <a:avLst/>
          </a:prstGeom>
          <a:solidFill>
            <a:schemeClr val="bg2">
              <a:lumMod val="75000"/>
              <a:alpha val="7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kesedaran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kesefahaman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antara pasangan hidup amat perlu dalam mengatur kehidupan yang sejahtera melalui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 yang berhemat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boros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menjauhi sifat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bakhil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37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191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kesimpulan dari khutbah hari Jumaat yang mulia ini, marilah kita bersama-sama menghayati intipati daripada khutbah yang dibacakan tadi :</a:t>
            </a:r>
          </a:p>
        </p:txBody>
      </p:sp>
      <p:sp>
        <p:nvSpPr>
          <p:cNvPr id="8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572871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648700" cy="52578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Memberi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merupakan antara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utama seorang suami kepada isteri dan anak-anaknya.</a:t>
            </a:r>
          </a:p>
          <a:p>
            <a:pPr marL="0" indent="0">
              <a:buNone/>
            </a:pPr>
            <a:endParaRPr lang="sv-SE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Seorang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 menjaga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isteri dan anak-anaknya dengan penuh rasa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sv-SE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Ketiga 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tanggungjawab memberi nafkah kepada isteri dan anak-anak adalah </a:t>
            </a:r>
            <a:r>
              <a:rPr lang="sv-SE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berdosa</a:t>
            </a: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akan dipersoalkan di hari Akhirat kelak.</a:t>
            </a:r>
          </a:p>
        </p:txBody>
      </p:sp>
      <p:sp>
        <p:nvSpPr>
          <p:cNvPr id="8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8305800" cy="6858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67764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352800"/>
            <a:ext cx="85343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400" b="1" dirty="0" err="1"/>
              <a:t>Maksudnya</a:t>
            </a:r>
            <a:r>
              <a:rPr lang="en-MY" sz="2400" b="1" dirty="0"/>
              <a:t>: </a:t>
            </a:r>
            <a:r>
              <a:rPr lang="en-MY" sz="2400" b="1" dirty="0">
                <a:solidFill>
                  <a:srgbClr val="C00000"/>
                </a:solidFill>
              </a:rPr>
              <a:t>“</a:t>
            </a:r>
            <a:r>
              <a:rPr lang="en-MY" sz="2400" b="1" dirty="0" err="1">
                <a:solidFill>
                  <a:srgbClr val="C00000"/>
                </a:solidFill>
              </a:rPr>
              <a:t>Hendaklah</a:t>
            </a:r>
            <a:r>
              <a:rPr lang="en-MY" sz="2400" b="1" dirty="0">
                <a:solidFill>
                  <a:srgbClr val="C00000"/>
                </a:solidFill>
              </a:rPr>
              <a:t> orang yang </a:t>
            </a:r>
            <a:r>
              <a:rPr lang="en-MY" sz="2400" b="1" dirty="0" err="1">
                <a:solidFill>
                  <a:srgbClr val="C00000"/>
                </a:solidFill>
              </a:rPr>
              <a:t>mampu</a:t>
            </a:r>
            <a:r>
              <a:rPr lang="en-MY" sz="2400" b="1" dirty="0">
                <a:solidFill>
                  <a:srgbClr val="C00000"/>
                </a:solidFill>
              </a:rPr>
              <a:t>, </a:t>
            </a:r>
            <a:r>
              <a:rPr lang="en-MY" sz="2400" b="1" dirty="0" err="1">
                <a:solidFill>
                  <a:srgbClr val="C00000"/>
                </a:solidFill>
              </a:rPr>
              <a:t>memberi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nafkah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menurut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kemampuannya</a:t>
            </a:r>
            <a:r>
              <a:rPr lang="en-MY" sz="2400" b="1" dirty="0">
                <a:solidFill>
                  <a:srgbClr val="C00000"/>
                </a:solidFill>
              </a:rPr>
              <a:t>; </a:t>
            </a:r>
            <a:r>
              <a:rPr lang="en-MY" sz="2400" b="1" dirty="0" err="1">
                <a:solidFill>
                  <a:srgbClr val="C00000"/>
                </a:solidFill>
              </a:rPr>
              <a:t>dan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sesiapa</a:t>
            </a:r>
            <a:r>
              <a:rPr lang="en-MY" sz="2400" b="1" dirty="0">
                <a:solidFill>
                  <a:srgbClr val="C00000"/>
                </a:solidFill>
              </a:rPr>
              <a:t> yang </a:t>
            </a:r>
            <a:r>
              <a:rPr lang="en-MY" sz="2400" b="1" dirty="0" err="1">
                <a:solidFill>
                  <a:srgbClr val="C00000"/>
                </a:solidFill>
              </a:rPr>
              <a:t>disempitkan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rezekinya</a:t>
            </a:r>
            <a:r>
              <a:rPr lang="en-MY" sz="2400" b="1" dirty="0">
                <a:solidFill>
                  <a:srgbClr val="C00000"/>
                </a:solidFill>
              </a:rPr>
              <a:t>, </a:t>
            </a:r>
            <a:r>
              <a:rPr lang="en-MY" sz="2400" b="1" dirty="0" err="1">
                <a:solidFill>
                  <a:srgbClr val="C00000"/>
                </a:solidFill>
              </a:rPr>
              <a:t>maka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hendaklah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ia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memberi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nafkah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dari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apa</a:t>
            </a:r>
            <a:r>
              <a:rPr lang="en-MY" sz="2400" b="1" dirty="0">
                <a:solidFill>
                  <a:srgbClr val="C00000"/>
                </a:solidFill>
              </a:rPr>
              <a:t> yang </a:t>
            </a:r>
            <a:r>
              <a:rPr lang="en-MY" sz="2400" b="1" dirty="0" err="1">
                <a:solidFill>
                  <a:srgbClr val="C00000"/>
                </a:solidFill>
              </a:rPr>
              <a:t>diberikan</a:t>
            </a:r>
            <a:r>
              <a:rPr lang="en-MY" sz="2400" b="1" dirty="0">
                <a:solidFill>
                  <a:srgbClr val="C00000"/>
                </a:solidFill>
              </a:rPr>
              <a:t> Allah </a:t>
            </a:r>
            <a:r>
              <a:rPr lang="en-MY" sz="2400" b="1" dirty="0" err="1">
                <a:solidFill>
                  <a:srgbClr val="C00000"/>
                </a:solidFill>
              </a:rPr>
              <a:t>kepadanya</a:t>
            </a:r>
            <a:r>
              <a:rPr lang="en-MY" sz="2400" b="1" dirty="0">
                <a:solidFill>
                  <a:srgbClr val="C00000"/>
                </a:solidFill>
              </a:rPr>
              <a:t> (</a:t>
            </a:r>
            <a:r>
              <a:rPr lang="en-MY" sz="2400" b="1" dirty="0" err="1">
                <a:solidFill>
                  <a:srgbClr val="C00000"/>
                </a:solidFill>
              </a:rPr>
              <a:t>menurut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kemampuan</a:t>
            </a:r>
            <a:r>
              <a:rPr lang="en-MY" sz="2400" b="1" dirty="0">
                <a:solidFill>
                  <a:srgbClr val="C00000"/>
                </a:solidFill>
              </a:rPr>
              <a:t>); Allah </a:t>
            </a:r>
            <a:r>
              <a:rPr lang="en-MY" sz="2400" b="1" dirty="0" err="1">
                <a:solidFill>
                  <a:srgbClr val="C00000"/>
                </a:solidFill>
              </a:rPr>
              <a:t>tidak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memberati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seseorang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melainkan</a:t>
            </a:r>
            <a:r>
              <a:rPr lang="en-MY" sz="2400" b="1" dirty="0">
                <a:solidFill>
                  <a:srgbClr val="C00000"/>
                </a:solidFill>
              </a:rPr>
              <a:t> (</a:t>
            </a:r>
            <a:r>
              <a:rPr lang="en-MY" sz="2400" b="1" dirty="0" err="1">
                <a:solidFill>
                  <a:srgbClr val="C00000"/>
                </a:solidFill>
              </a:rPr>
              <a:t>sekadar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kemampuan</a:t>
            </a:r>
            <a:r>
              <a:rPr lang="en-MY" sz="2400" b="1" dirty="0">
                <a:solidFill>
                  <a:srgbClr val="C00000"/>
                </a:solidFill>
              </a:rPr>
              <a:t>) yang </a:t>
            </a:r>
            <a:r>
              <a:rPr lang="en-MY" sz="2400" b="1" dirty="0" err="1">
                <a:solidFill>
                  <a:srgbClr val="C00000"/>
                </a:solidFill>
              </a:rPr>
              <a:t>diberikan</a:t>
            </a:r>
            <a:r>
              <a:rPr lang="en-MY" sz="2400" b="1" dirty="0">
                <a:solidFill>
                  <a:srgbClr val="C00000"/>
                </a:solidFill>
              </a:rPr>
              <a:t> Allah </a:t>
            </a:r>
            <a:r>
              <a:rPr lang="en-MY" sz="2400" b="1" dirty="0" err="1">
                <a:solidFill>
                  <a:srgbClr val="C00000"/>
                </a:solidFill>
              </a:rPr>
              <a:t>kepadanya</a:t>
            </a:r>
            <a:r>
              <a:rPr lang="en-MY" sz="2400" b="1" dirty="0">
                <a:solidFill>
                  <a:srgbClr val="C00000"/>
                </a:solidFill>
              </a:rPr>
              <a:t>. (Orang-orang yang </a:t>
            </a:r>
            <a:r>
              <a:rPr lang="en-MY" sz="2400" b="1" dirty="0" err="1">
                <a:solidFill>
                  <a:srgbClr val="C00000"/>
                </a:solidFill>
              </a:rPr>
              <a:t>dalam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kesempitan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hendaklah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ingat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bahawa</a:t>
            </a:r>
            <a:r>
              <a:rPr lang="en-MY" sz="2400" b="1" dirty="0">
                <a:solidFill>
                  <a:srgbClr val="C00000"/>
                </a:solidFill>
              </a:rPr>
              <a:t>) Allah </a:t>
            </a:r>
            <a:r>
              <a:rPr lang="en-MY" sz="2400" b="1" dirty="0" err="1">
                <a:solidFill>
                  <a:srgbClr val="C00000"/>
                </a:solidFill>
              </a:rPr>
              <a:t>akan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memberikan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kesenangan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sesudahberlakunya</a:t>
            </a:r>
            <a:r>
              <a:rPr lang="en-MY" sz="2400" b="1" dirty="0">
                <a:solidFill>
                  <a:srgbClr val="C00000"/>
                </a:solidFill>
              </a:rPr>
              <a:t> </a:t>
            </a:r>
            <a:r>
              <a:rPr lang="en-MY" sz="2400" b="1" dirty="0" err="1">
                <a:solidFill>
                  <a:srgbClr val="C00000"/>
                </a:solidFill>
              </a:rPr>
              <a:t>kesusahan</a:t>
            </a:r>
            <a:r>
              <a:rPr lang="en-MY" sz="2400" b="1" dirty="0">
                <a:solidFill>
                  <a:srgbClr val="C00000"/>
                </a:solidFill>
              </a:rPr>
              <a:t>.” </a:t>
            </a:r>
          </a:p>
          <a:p>
            <a:pPr algn="r"/>
            <a:r>
              <a:rPr lang="en-MY" sz="2400" b="1" dirty="0"/>
              <a:t>(surah al-Talaq </a:t>
            </a:r>
            <a:r>
              <a:rPr lang="en-MY" sz="2400" b="1" dirty="0" err="1"/>
              <a:t>ayat</a:t>
            </a:r>
            <a:r>
              <a:rPr lang="en-MY" sz="2400" b="1" dirty="0"/>
              <a:t> 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9F7B41-8E9A-4A46-871D-81F2BFE6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" y="1163094"/>
            <a:ext cx="8937511" cy="2127688"/>
          </a:xfrm>
          <a:prstGeom prst="rect">
            <a:avLst/>
          </a:prstGeom>
        </p:spPr>
      </p:pic>
      <p:sp>
        <p:nvSpPr>
          <p:cNvPr id="9" name="Snip Diagonal Corner Rectangle 5">
            <a:extLst>
              <a:ext uri="{FF2B5EF4-FFF2-40B4-BE49-F238E27FC236}">
                <a16:creationId xmlns:a16="http://schemas.microsoft.com/office/drawing/2014/main" xmlns="" id="{8E6DEFDB-81D7-4884-BB19-DDEA27E75AEF}"/>
              </a:ext>
            </a:extLst>
          </p:cNvPr>
          <p:cNvSpPr/>
          <p:nvPr/>
        </p:nvSpPr>
        <p:spPr>
          <a:xfrm>
            <a:off x="533400" y="118381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4401A9-1C88-44F1-B90C-03307589680F}"/>
              </a:ext>
            </a:extLst>
          </p:cNvPr>
          <p:cNvSpPr/>
          <p:nvPr/>
        </p:nvSpPr>
        <p:spPr>
          <a:xfrm>
            <a:off x="2201798" y="180397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2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12" y="1371600"/>
            <a:ext cx="8890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إِلٰهَ إِلَّا اللهُ وَحْدَهُ لَا شَرِيْكَ لَهُ،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1" algn="ctr" rtl="1"/>
            <a:r>
              <a:rPr lang="ar-YE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وَأَشْهَدُ أَنَّ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2" y="3505200"/>
            <a:ext cx="8890488" cy="2554545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semata-mata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sv-SE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27860" y="2362200"/>
            <a:ext cx="8863740" cy="35052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Khatib menyeru kepada sidang jumaat sekalian, marilah sama-sama kita imarahkan masjid ini dengan menunaikan solat berjemaah. Sesungguhnya solat berjemaah mempunyai banyak fadhilat dan hikmahnya.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3539047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40130" y="1752600"/>
            <a:ext cx="8863740" cy="4267200"/>
          </a:xfrm>
          <a:prstGeom prst="flowChartAlternateProcess">
            <a:avLst/>
          </a:prstGeom>
          <a:solidFill>
            <a:schemeClr val="accent3">
              <a:lumMod val="75000"/>
              <a:alpha val="98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janganlah tuan-tuan menangguh-nangguhkan untuk datang ke masjid. Bawalah anak-anak kita, ajaklah jiran tetangga dan ahli qaryah kita untuk sama-sama mengimarahkan masjid ini. Mudah-mudahan usaha kita ini mendapat rahmat, keampunan dan keredhaan daripada Allah di dunia dan akhirat.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3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95400"/>
            <a:ext cx="8701030" cy="1754326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صَلِّ وَسَلِّمْ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 سَيِّدِنَا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وَصَحْبِهِ وَمَنْ تَبِعَهُ إِلَى يَومِ الدِّينِ</a:t>
            </a:r>
            <a:endParaRPr lang="ar-SA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701030" cy="2554545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selawat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salam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 </a:t>
            </a:r>
            <a:r>
              <a:rPr lang="sv-SE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Muhammad, </a:t>
            </a:r>
            <a:r>
              <a:rPr lang="sv-SE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 dan para Sahabatnya, serta orang yang mengikuti Baginda sehingga Hari Kiamat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xmlns="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48" y="9144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Tajuk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Khutbah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Hari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Ini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 SAFAR 1446H / 9 OGOS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296443-9B7B-3AE4-6094-1034894DD168}"/>
              </a:ext>
            </a:extLst>
          </p:cNvPr>
          <p:cNvSpPr/>
          <p:nvPr/>
        </p:nvSpPr>
        <p:spPr>
          <a:xfrm>
            <a:off x="1143001" y="34290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KEWAJIPAN NAFKAH KEPADA AHLI KELUARGA 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524000"/>
            <a:ext cx="8686800" cy="40576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menetapkan bahawa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diamanahkan sebagai seorang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ketua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sesebuah keluarga. Dia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menjaga dan 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memelihara maruah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kelangsungan hidup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keluarganya dengan 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memberikan perbelanjaan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(nafkah)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mencukupi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mereka yang 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 di bawah tanggungannya.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531016" y="228600"/>
            <a:ext cx="8308183" cy="914399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Surah An-Nisa’,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34 :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906" y="3617147"/>
            <a:ext cx="83081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MY" sz="2800" b="1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MY" sz="2800" b="1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Kaum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lelaki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pemimpin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pengawal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bertanggungjawab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kaum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perempuan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kerana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melebihkan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orang-orang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lelaki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keistimewaan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orang-orang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perempuan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kerana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orang-orang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lelaki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membelanjakan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nafkah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sebahagian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harta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MY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endParaRPr lang="en-MY" sz="2800" b="1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41936E-7199-427A-A38F-405142644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5" y="1275148"/>
            <a:ext cx="8559526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1676400"/>
            <a:ext cx="8686800" cy="35814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Pemberian nafkah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 suami kepada isteri dan anak-anaknya merangkumi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makanan, pakaian, tempat tinggal, perubatan, pendidikan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dan seumpamanya mengikut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kemampuan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suami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adat kehidupan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sesebuah masyarakat.</a:t>
            </a:r>
            <a:endParaRPr lang="fi-FI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12429351</TotalTime>
  <Words>1548</Words>
  <Application>Microsoft Office PowerPoint</Application>
  <PresentationFormat>On-screen Show (4:3)</PresentationFormat>
  <Paragraphs>167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8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1724</cp:revision>
  <dcterms:created xsi:type="dcterms:W3CDTF">2017-12-24T04:47:57Z</dcterms:created>
  <dcterms:modified xsi:type="dcterms:W3CDTF">2024-08-07T03:36:30Z</dcterms:modified>
</cp:coreProperties>
</file>