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68" r:id="rId6"/>
  </p:sldMasterIdLst>
  <p:notesMasterIdLst>
    <p:notesMasterId r:id="rId55"/>
  </p:notesMasterIdLst>
  <p:sldIdLst>
    <p:sldId id="898" r:id="rId7"/>
    <p:sldId id="259" r:id="rId8"/>
    <p:sldId id="260" r:id="rId9"/>
    <p:sldId id="261" r:id="rId10"/>
    <p:sldId id="262" r:id="rId11"/>
    <p:sldId id="755" r:id="rId12"/>
    <p:sldId id="1336" r:id="rId13"/>
    <p:sldId id="1360" r:id="rId14"/>
    <p:sldId id="1335" r:id="rId15"/>
    <p:sldId id="1341" r:id="rId16"/>
    <p:sldId id="1374" r:id="rId17"/>
    <p:sldId id="1375" r:id="rId18"/>
    <p:sldId id="1347" r:id="rId19"/>
    <p:sldId id="1326" r:id="rId20"/>
    <p:sldId id="1369" r:id="rId21"/>
    <p:sldId id="1348" r:id="rId22"/>
    <p:sldId id="1376" r:id="rId23"/>
    <p:sldId id="1377" r:id="rId24"/>
    <p:sldId id="1378" r:id="rId25"/>
    <p:sldId id="1379" r:id="rId26"/>
    <p:sldId id="1380" r:id="rId27"/>
    <p:sldId id="1381" r:id="rId28"/>
    <p:sldId id="1382" r:id="rId29"/>
    <p:sldId id="1354" r:id="rId30"/>
    <p:sldId id="1249" r:id="rId31"/>
    <p:sldId id="407" r:id="rId32"/>
    <p:sldId id="417" r:id="rId33"/>
    <p:sldId id="281" r:id="rId34"/>
    <p:sldId id="950" r:id="rId35"/>
    <p:sldId id="276" r:id="rId36"/>
    <p:sldId id="277" r:id="rId37"/>
    <p:sldId id="278" r:id="rId38"/>
    <p:sldId id="1365" r:id="rId39"/>
    <p:sldId id="1160" r:id="rId40"/>
    <p:sldId id="283" r:id="rId41"/>
    <p:sldId id="284" r:id="rId42"/>
    <p:sldId id="309" r:id="rId43"/>
    <p:sldId id="310" r:id="rId44"/>
    <p:sldId id="961" r:id="rId45"/>
    <p:sldId id="962" r:id="rId46"/>
    <p:sldId id="1181" r:id="rId47"/>
    <p:sldId id="976" r:id="rId48"/>
    <p:sldId id="977" r:id="rId49"/>
    <p:sldId id="978" r:id="rId50"/>
    <p:sldId id="312" r:id="rId51"/>
    <p:sldId id="313" r:id="rId52"/>
    <p:sldId id="1289" r:id="rId53"/>
    <p:sldId id="31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53601-0DAC-4D37-AF88-13F93D36252B}">
          <p14:sldIdLst>
            <p14:sldId id="898"/>
            <p14:sldId id="259"/>
            <p14:sldId id="260"/>
            <p14:sldId id="261"/>
            <p14:sldId id="262"/>
            <p14:sldId id="755"/>
            <p14:sldId id="1336"/>
            <p14:sldId id="1360"/>
            <p14:sldId id="1335"/>
            <p14:sldId id="1341"/>
            <p14:sldId id="1374"/>
            <p14:sldId id="1375"/>
            <p14:sldId id="1347"/>
            <p14:sldId id="1326"/>
            <p14:sldId id="1369"/>
            <p14:sldId id="1348"/>
            <p14:sldId id="1376"/>
            <p14:sldId id="1377"/>
            <p14:sldId id="1378"/>
            <p14:sldId id="1379"/>
            <p14:sldId id="1380"/>
            <p14:sldId id="1381"/>
            <p14:sldId id="1382"/>
            <p14:sldId id="1354"/>
            <p14:sldId id="1249"/>
            <p14:sldId id="407"/>
            <p14:sldId id="417"/>
            <p14:sldId id="281"/>
            <p14:sldId id="950"/>
            <p14:sldId id="276"/>
            <p14:sldId id="277"/>
            <p14:sldId id="278"/>
            <p14:sldId id="1365"/>
            <p14:sldId id="1160"/>
            <p14:sldId id="283"/>
            <p14:sldId id="284"/>
            <p14:sldId id="309"/>
            <p14:sldId id="310"/>
            <p14:sldId id="961"/>
            <p14:sldId id="962"/>
            <p14:sldId id="1181"/>
            <p14:sldId id="976"/>
            <p14:sldId id="977"/>
            <p14:sldId id="978"/>
            <p14:sldId id="312"/>
            <p14:sldId id="313"/>
            <p14:sldId id="1289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146"/>
    <a:srgbClr val="9999FF"/>
    <a:srgbClr val="F84032"/>
    <a:srgbClr val="FF9393"/>
    <a:srgbClr val="20431D"/>
    <a:srgbClr val="EFF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8975" autoAdjust="0"/>
  </p:normalViewPr>
  <p:slideViewPr>
    <p:cSldViewPr>
      <p:cViewPr varScale="1">
        <p:scale>
          <a:sx n="74" d="100"/>
          <a:sy n="74" d="100"/>
        </p:scale>
        <p:origin x="11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B1C9A32C-5DDE-420D-B5E8-901EFD1F739D}"/>
    <pc:docChg chg="custSel modSld">
      <pc:chgData name="faizul alfalah" userId="b097e28588539e7c" providerId="LiveId" clId="{B1C9A32C-5DDE-420D-B5E8-901EFD1F739D}" dt="2024-06-25T09:26:50.527" v="20" actId="20577"/>
      <pc:docMkLst>
        <pc:docMk/>
      </pc:docMkLst>
      <pc:sldChg chg="addSp delSp modSp mod setBg">
        <pc:chgData name="faizul alfalah" userId="b097e28588539e7c" providerId="LiveId" clId="{B1C9A32C-5DDE-420D-B5E8-901EFD1F739D}" dt="2024-06-25T09:26:50.527" v="20" actId="20577"/>
        <pc:sldMkLst>
          <pc:docMk/>
          <pc:sldMk cId="595082253" sldId="755"/>
        </pc:sldMkLst>
        <pc:spChg chg="mod">
          <ac:chgData name="faizul alfalah" userId="b097e28588539e7c" providerId="LiveId" clId="{B1C9A32C-5DDE-420D-B5E8-901EFD1F739D}" dt="2024-06-25T09:26:50.527" v="20" actId="20577"/>
          <ac:spMkLst>
            <pc:docMk/>
            <pc:sldMk cId="595082253" sldId="755"/>
            <ac:spMk id="3" creationId="{00000000-0000-0000-0000-000000000000}"/>
          </ac:spMkLst>
        </pc:spChg>
        <pc:spChg chg="mod">
          <ac:chgData name="faizul alfalah" userId="b097e28588539e7c" providerId="LiveId" clId="{B1C9A32C-5DDE-420D-B5E8-901EFD1F739D}" dt="2024-06-25T09:26:33.637" v="18" actId="1076"/>
          <ac:spMkLst>
            <pc:docMk/>
            <pc:sldMk cId="595082253" sldId="755"/>
            <ac:spMk id="4" creationId="{00000000-0000-0000-0000-000000000000}"/>
          </ac:spMkLst>
        </pc:spChg>
        <pc:spChg chg="add mod">
          <ac:chgData name="faizul alfalah" userId="b097e28588539e7c" providerId="LiveId" clId="{B1C9A32C-5DDE-420D-B5E8-901EFD1F739D}" dt="2024-06-25T09:26:38.424" v="19" actId="1076"/>
          <ac:spMkLst>
            <pc:docMk/>
            <pc:sldMk cId="595082253" sldId="755"/>
            <ac:spMk id="5" creationId="{1B43335B-A7B0-4F83-9376-5BC093626FB6}"/>
          </ac:spMkLst>
        </pc:spChg>
        <pc:spChg chg="del">
          <ac:chgData name="faizul alfalah" userId="b097e28588539e7c" providerId="LiveId" clId="{B1C9A32C-5DDE-420D-B5E8-901EFD1F739D}" dt="2024-06-25T09:26:11.728" v="13" actId="478"/>
          <ac:spMkLst>
            <pc:docMk/>
            <pc:sldMk cId="595082253" sldId="755"/>
            <ac:spMk id="6" creationId="{F4296443-9B7B-3AE4-6094-1034894DD168}"/>
          </ac:spMkLst>
        </pc:spChg>
      </pc:sldChg>
      <pc:sldChg chg="modSp mod setBg">
        <pc:chgData name="faizul alfalah" userId="b097e28588539e7c" providerId="LiveId" clId="{B1C9A32C-5DDE-420D-B5E8-901EFD1F739D}" dt="2024-06-25T09:25:49.286" v="12" actId="1076"/>
        <pc:sldMkLst>
          <pc:docMk/>
          <pc:sldMk cId="2557106934" sldId="898"/>
        </pc:sldMkLst>
        <pc:spChg chg="mod">
          <ac:chgData name="faizul alfalah" userId="b097e28588539e7c" providerId="LiveId" clId="{B1C9A32C-5DDE-420D-B5E8-901EFD1F739D}" dt="2024-06-25T09:25:45.061" v="11" actId="1076"/>
          <ac:spMkLst>
            <pc:docMk/>
            <pc:sldMk cId="2557106934" sldId="898"/>
            <ac:spMk id="2" creationId="{00000000-0000-0000-0000-000000000000}"/>
          </ac:spMkLst>
        </pc:spChg>
        <pc:spChg chg="mod">
          <ac:chgData name="faizul alfalah" userId="b097e28588539e7c" providerId="LiveId" clId="{B1C9A32C-5DDE-420D-B5E8-901EFD1F739D}" dt="2024-06-25T09:25:49.286" v="12" actId="1076"/>
          <ac:spMkLst>
            <pc:docMk/>
            <pc:sldMk cId="2557106934" sldId="898"/>
            <ac:spMk id="3" creationId="{1BCD6A67-D6C1-BB03-033A-855C22F9F6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26/06/2024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26/06/2024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26/06/2024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26/06/2024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26/06/2024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26/06/2024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26/06/2024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26/06/2024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26/06/2024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26/06/2024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26/06/2024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19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74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03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12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62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04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45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19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9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38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90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79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1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14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37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87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5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19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08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06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59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87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565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5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64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42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51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28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9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85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26/06/2024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620" y="1458218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27/2024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08" y="3100493"/>
            <a:ext cx="85968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MENYEMAI </a:t>
            </a:r>
          </a:p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PENGORBANAN </a:t>
            </a:r>
          </a:p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DALAM DIRI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CD6A67-D6C1-BB03-033A-855C22F9F64D}"/>
              </a:ext>
            </a:extLst>
          </p:cNvPr>
          <p:cNvSpPr/>
          <p:nvPr/>
        </p:nvSpPr>
        <p:spPr>
          <a:xfrm>
            <a:off x="-82258" y="6457890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464226-25F1-40B7-A6C7-6BEAE2617E0E}"/>
              </a:ext>
            </a:extLst>
          </p:cNvPr>
          <p:cNvSpPr/>
          <p:nvPr/>
        </p:nvSpPr>
        <p:spPr>
          <a:xfrm>
            <a:off x="499816" y="2601218"/>
            <a:ext cx="7979862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21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Zulhijjah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1445 H 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</a:t>
            </a:r>
            <a:r>
              <a:rPr lang="ms-MY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28 Jun 2024</a:t>
            </a:r>
            <a:endParaRPr lang="en-US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dist="381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443552" y="304800"/>
            <a:ext cx="8305800" cy="3429000"/>
          </a:xfrm>
          <a:prstGeom prst="roundRect">
            <a:avLst/>
          </a:prstGeom>
          <a:solidFill>
            <a:schemeClr val="accent5">
              <a:lumMod val="75000"/>
              <a:alpha val="64000"/>
            </a:schemeClr>
          </a:solidFill>
          <a:ln w="3810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Ibadah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qurban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mengandungi hikmah yang sangat mendalam termasuk elemen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kerohanian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dan juga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kemasyarakatan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Ia mampu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mendekatkan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hamba kepada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Allah SWT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sekaligus menyemai rasa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peduli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kepada sesama makhluk.</a:t>
            </a: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443552" y="4152900"/>
            <a:ext cx="8305800" cy="2209800"/>
          </a:xfrm>
          <a:prstGeom prst="roundRect">
            <a:avLst/>
          </a:prstGeom>
          <a:solidFill>
            <a:schemeClr val="accent5">
              <a:lumMod val="75000"/>
              <a:alpha val="64000"/>
            </a:schemeClr>
          </a:solidFill>
          <a:ln w="3810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 yang dibahagikan merupakan simbol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kerjasama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cakna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mampu memperkuatkan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kesatuan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sesama umat Islam.</a:t>
            </a:r>
          </a:p>
        </p:txBody>
      </p:sp>
    </p:spTree>
    <p:extLst>
      <p:ext uri="{BB962C8B-B14F-4D97-AF65-F5344CB8AC3E}">
        <p14:creationId xmlns:p14="http://schemas.microsoft.com/office/powerpoint/2010/main" val="24757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443552" y="1219200"/>
            <a:ext cx="8305800" cy="3962400"/>
          </a:xfrm>
          <a:prstGeom prst="roundRect">
            <a:avLst/>
          </a:prstGeom>
          <a:solidFill>
            <a:schemeClr val="accent5">
              <a:lumMod val="75000"/>
              <a:alpha val="64000"/>
            </a:schemeClr>
          </a:solidFill>
          <a:ln w="3810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 menyembelih binatang seperti unta, lembu, kerbau dan kambing, lalu membahagikan dagingnya kepada golongan fakir dan miskin, jiran tetangga dan sahabat handai, sesungguhnya ia merupakan sikap dan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akhlaq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harus kita miliki</a:t>
            </a:r>
          </a:p>
        </p:txBody>
      </p:sp>
    </p:spTree>
    <p:extLst>
      <p:ext uri="{BB962C8B-B14F-4D97-AF65-F5344CB8AC3E}">
        <p14:creationId xmlns:p14="http://schemas.microsoft.com/office/powerpoint/2010/main" val="7586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443552" y="1676400"/>
            <a:ext cx="8305800" cy="3810000"/>
          </a:xfrm>
          <a:prstGeom prst="roundRect">
            <a:avLst/>
          </a:prstGeom>
          <a:solidFill>
            <a:schemeClr val="accent5">
              <a:lumMod val="75000"/>
              <a:alpha val="64000"/>
            </a:schemeClr>
          </a:solidFill>
          <a:ln w="3810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Perasaan cinta untuk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peduli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kepada sesama manusia lebih-lebih lagi meringankan beban kesusahan saudara seagama, inilah sumbangan besar yang sedang dilaksanakan seseorang demi agama dan patuh kepada perintah Allah SWT.</a:t>
            </a:r>
          </a:p>
        </p:txBody>
      </p:sp>
    </p:spTree>
    <p:extLst>
      <p:ext uri="{BB962C8B-B14F-4D97-AF65-F5344CB8AC3E}">
        <p14:creationId xmlns:p14="http://schemas.microsoft.com/office/powerpoint/2010/main" val="21403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00050" y="1924050"/>
            <a:ext cx="8382000" cy="4724400"/>
          </a:xfrm>
          <a:prstGeom prst="roundRect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korban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pengorbanan (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at-tadhiyah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merupakan amalan Islam yang memerlukan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kesabaran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dalam mendekatkan diri kepada Allah. Ia juga dapat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mengeratkan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hubungan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sesama insan,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kerjasama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melalui aktiviti melapah haiwan korban, mengagihkan daging kepada penerima, lalu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mensyukuri nikmat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pemberian Allah tersebut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533400" y="152400"/>
            <a:ext cx="8077200" cy="1524000"/>
          </a:xfrm>
          <a:prstGeom prst="roundRect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Abdul Halim Mahmud, salah seorang ulama besar dari Al Azhar Mesir menjelaskan </a:t>
            </a:r>
            <a:endParaRPr kumimoji="0" lang="fi-FI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8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457200" y="1219200"/>
            <a:ext cx="8305800" cy="4572000"/>
          </a:xfrm>
          <a:prstGeom prst="roundRect">
            <a:avLst/>
          </a:prstGeom>
          <a:solidFill>
            <a:schemeClr val="bg2">
              <a:lumMod val="50000"/>
              <a:alpha val="65000"/>
            </a:schemeClr>
          </a:solidFill>
          <a:ln w="571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Sejak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bertapak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bumi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Mekah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Madinah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bermula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saat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itulah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nilai-nilai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disemai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Islam,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fikiran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hinggalah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jiwa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raga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85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152400" y="381000"/>
            <a:ext cx="8763000" cy="3505200"/>
          </a:xfrm>
          <a:prstGeom prst="roundRect">
            <a:avLst/>
          </a:prstGeom>
          <a:solidFill>
            <a:schemeClr val="bg2">
              <a:lumMod val="50000"/>
              <a:alpha val="65000"/>
            </a:schemeClr>
          </a:solidFill>
          <a:ln w="571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Lihatlah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bagaimana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Siti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Khadijah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RA.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terkenal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hartawan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Mekah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menginfaqkan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hartanya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tujuan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dakwah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152400" y="4114800"/>
            <a:ext cx="8839200" cy="2514600"/>
          </a:xfrm>
          <a:prstGeom prst="roundRect">
            <a:avLst/>
          </a:prstGeom>
          <a:solidFill>
            <a:schemeClr val="bg2">
              <a:lumMod val="50000"/>
              <a:alpha val="65000"/>
            </a:schemeClr>
          </a:solidFill>
          <a:ln w="571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Demikian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Saidina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Abu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Bakar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sahabat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terkemuka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menggunakan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hartanya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membebaskan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Bilal bin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Rabah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 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memeluk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Islam.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1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190500" y="304800"/>
            <a:ext cx="8763000" cy="2438400"/>
          </a:xfrm>
          <a:prstGeom prst="roundRect">
            <a:avLst/>
          </a:prstGeom>
          <a:solidFill>
            <a:schemeClr val="accent3">
              <a:lumMod val="75000"/>
              <a:alpha val="64000"/>
            </a:schemeClr>
          </a:soli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Demikianlah pengorbanan generasi pertama umat ini, baik sewaktu di Mekah maupun di Madinah. Pengorbanan masa juga dilakukan oleh seluruh Sahabat.</a:t>
            </a:r>
            <a:endParaRPr kumimoji="0" lang="sv-SE" sz="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228600" y="3200400"/>
            <a:ext cx="8763000" cy="3124200"/>
          </a:xfrm>
          <a:prstGeom prst="roundRect">
            <a:avLst/>
          </a:prstGeom>
          <a:solidFill>
            <a:schemeClr val="accent3">
              <a:lumMod val="75000"/>
              <a:alpha val="64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 seorang pun dari mereka kecuali mengorbankan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masa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waktu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menyampaikan dakwah kepada orang lain demi membela agama yang mulia. </a:t>
            </a:r>
            <a:endParaRPr kumimoji="0" lang="sv-SE" sz="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190500" y="304800"/>
            <a:ext cx="8763000" cy="3124200"/>
          </a:xfrm>
          <a:prstGeom prst="roundRect">
            <a:avLst/>
          </a:prstGeom>
          <a:solidFill>
            <a:schemeClr val="accent3">
              <a:lumMod val="75000"/>
              <a:alpha val="64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 kenal nama seperti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Salman Al-Farisi RA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telah memberi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idea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menggali parit sebagai persiapan pertahanan tentera Islam di saat pasukan Ahzab hendak menyerang Madinah. </a:t>
            </a:r>
            <a:endParaRPr kumimoji="0" lang="sv-SE" sz="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190500" y="3733800"/>
            <a:ext cx="8763000" cy="2933700"/>
          </a:xfrm>
          <a:prstGeom prst="roundRect">
            <a:avLst/>
          </a:prstGeom>
          <a:solidFill>
            <a:schemeClr val="accent3">
              <a:lumMod val="75000"/>
              <a:alpha val="64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Lalu perang tersebut dikenali perang Khandaq. Kekuatan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buah fikirannya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dicurahkan bagi merancang strategi perang, sehingga kaum muslimin mencapai kemenangan.</a:t>
            </a:r>
            <a:endParaRPr kumimoji="0" lang="sv-SE" sz="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457200" y="228600"/>
            <a:ext cx="8305800" cy="4038600"/>
          </a:xfrm>
          <a:prstGeom prst="roundRect">
            <a:avLst/>
          </a:prstGeom>
          <a:solidFill>
            <a:schemeClr val="bg2">
              <a:lumMod val="50000"/>
              <a:alpha val="65000"/>
            </a:schemeClr>
          </a:solidFill>
          <a:ln w="571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nyawa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sering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terjadi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generasi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pertama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Bermula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Sumayyah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suaminya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syuhada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pertama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yang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dibunuh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kafir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Quraisy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lantaran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mahu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kembali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anutan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jahiliyah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476250" y="4495800"/>
            <a:ext cx="8305800" cy="2057400"/>
          </a:xfrm>
          <a:prstGeom prst="roundRect">
            <a:avLst/>
          </a:prstGeom>
          <a:solidFill>
            <a:schemeClr val="bg2">
              <a:lumMod val="50000"/>
              <a:alpha val="65000"/>
            </a:schemeClr>
          </a:solidFill>
          <a:ln w="571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terhitung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banyaknya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jumlah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syuhada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sejak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perang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Badar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Uhud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Khandaq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perang-perang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berikutnya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88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438150" y="1371600"/>
            <a:ext cx="8305800" cy="3486150"/>
          </a:xfrm>
          <a:prstGeom prst="roundRect">
            <a:avLst/>
          </a:prstGeom>
          <a:solidFill>
            <a:schemeClr val="bg2">
              <a:lumMod val="50000"/>
              <a:alpha val="65000"/>
            </a:schemeClr>
          </a:solidFill>
          <a:ln w="571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mungkin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belum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berkesempatan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jihad fi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sabilillah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generasi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Sahabat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Namun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medan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masih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terbuka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luas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antaranya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381000" y="1562100"/>
            <a:ext cx="8362950" cy="2590800"/>
          </a:xfrm>
          <a:prstGeom prst="roundRect">
            <a:avLst/>
          </a:prstGeom>
          <a:solidFill>
            <a:schemeClr val="bg2">
              <a:lumMod val="50000"/>
              <a:alpha val="65000"/>
            </a:schemeClr>
          </a:solidFill>
          <a:ln w="571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ma'ruf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nahi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munkar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Inilah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harus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Dakwah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usaha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memperkuatkan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keislaman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endParaRPr kumimoji="0" lang="fi-FI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381000" y="4419600"/>
            <a:ext cx="8362950" cy="2057400"/>
          </a:xfrm>
          <a:prstGeom prst="roundRect">
            <a:avLst/>
          </a:prstGeom>
          <a:solidFill>
            <a:schemeClr val="bg2">
              <a:lumMod val="50000"/>
              <a:alpha val="65000"/>
            </a:schemeClr>
          </a:solidFill>
          <a:ln w="571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medan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dakwah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muslim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diajak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beramal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secara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menyeluruh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seterusnya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733801" y="381000"/>
            <a:ext cx="1371600" cy="7810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2871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381000" y="1752600"/>
            <a:ext cx="8362950" cy="4419600"/>
          </a:xfrm>
          <a:prstGeom prst="roundRect">
            <a:avLst/>
          </a:prstGeom>
          <a:solidFill>
            <a:schemeClr val="bg2">
              <a:lumMod val="50000"/>
              <a:alpha val="65000"/>
            </a:schemeClr>
          </a:solidFill>
          <a:ln w="571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Berinfaq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sedekah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maupun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sunat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muslim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meneruskan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jiwa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istiqamah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mengeluarkan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hartanya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sedekah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maupun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sunat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733801" y="514350"/>
            <a:ext cx="1371600" cy="7810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9111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438150" y="1219200"/>
            <a:ext cx="8305800" cy="4343400"/>
          </a:xfrm>
          <a:prstGeom prst="roundRect">
            <a:avLst/>
          </a:prstGeom>
          <a:solidFill>
            <a:schemeClr val="bg2">
              <a:lumMod val="50000"/>
              <a:alpha val="65000"/>
            </a:schemeClr>
          </a:solidFill>
          <a:ln w="571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menyantuni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fakir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miskin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dhuafa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',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bersyukur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berupaya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memperkuatkan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keislaman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lalu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menyuburkan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rasa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cinta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sesama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Islam.	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74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381000" y="990600"/>
            <a:ext cx="8362950" cy="3009900"/>
          </a:xfrm>
          <a:prstGeom prst="roundRect">
            <a:avLst/>
          </a:prstGeom>
          <a:solidFill>
            <a:schemeClr val="bg2">
              <a:lumMod val="50000"/>
              <a:alpha val="65000"/>
            </a:schemeClr>
          </a:solidFill>
          <a:ln w="571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menyumbang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sesuai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kekuatan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kemahiran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dimiliki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muslim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bekerja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niatkan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ibadah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membangun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peradaban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Islam,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menyebar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manfaat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kumimoji="0" lang="fi-FI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381000" y="4191000"/>
            <a:ext cx="8362950" cy="2590800"/>
          </a:xfrm>
          <a:prstGeom prst="roundRect">
            <a:avLst/>
          </a:prstGeom>
          <a:solidFill>
            <a:schemeClr val="bg2">
              <a:lumMod val="50000"/>
              <a:alpha val="65000"/>
            </a:schemeClr>
          </a:solidFill>
          <a:ln w="571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demikian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penat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lelahnya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peluh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mengalir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buah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fikiran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diberikan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kesemuanya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dikira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sumbangan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diberi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ganjaran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pahala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sisi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</a:t>
            </a:r>
            <a:r>
              <a:rPr lang="en-MY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nanti</a:t>
            </a:r>
            <a:r>
              <a:rPr lang="en-MY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733800" y="0"/>
            <a:ext cx="1371600" cy="7810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61458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018" y="4334471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ms-MY" sz="2800" b="1" dirty="0"/>
              <a:t>Maksudnya :</a:t>
            </a:r>
            <a:r>
              <a:rPr lang="ms-MY" sz="2800" b="1" dirty="0">
                <a:solidFill>
                  <a:srgbClr val="C00000"/>
                </a:solidFill>
              </a:rPr>
              <a:t> “Sebaik-baik manusia adalah mereka yang paling bermanfaat kepada manusia.” </a:t>
            </a:r>
          </a:p>
          <a:p>
            <a:pPr lvl="0" algn="just">
              <a:defRPr/>
            </a:pPr>
            <a:endParaRPr lang="ms-MY" sz="2800" b="1" dirty="0">
              <a:solidFill>
                <a:srgbClr val="C00000"/>
              </a:solidFill>
            </a:endParaRPr>
          </a:p>
          <a:p>
            <a:pPr lvl="0" algn="just">
              <a:defRPr/>
            </a:pPr>
            <a:r>
              <a:rPr lang="ms-MY" sz="2800" b="1" dirty="0">
                <a:solidFill>
                  <a:srgbClr val="C00000"/>
                </a:solidFill>
              </a:rPr>
              <a:t>                                                        </a:t>
            </a:r>
            <a:r>
              <a:rPr lang="ms-MY" sz="2800" b="1" dirty="0"/>
              <a:t> (Hadis Riwayat Ahmad)</a:t>
            </a:r>
          </a:p>
        </p:txBody>
      </p:sp>
      <p:sp>
        <p:nvSpPr>
          <p:cNvPr id="6" name="Snip Diagonal Corner Rectangle 7">
            <a:extLst>
              <a:ext uri="{FF2B5EF4-FFF2-40B4-BE49-F238E27FC236}">
                <a16:creationId xmlns:a16="http://schemas.microsoft.com/office/drawing/2014/main" xmlns="" id="{0AEA0A4F-7F45-44E2-96AA-FC84710C1BAC}"/>
              </a:ext>
            </a:extLst>
          </p:cNvPr>
          <p:cNvSpPr/>
          <p:nvPr/>
        </p:nvSpPr>
        <p:spPr>
          <a:xfrm>
            <a:off x="531018" y="191631"/>
            <a:ext cx="8081964" cy="722769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 ini selari dengan sabda Nabi SAW: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CF0FA0-7BDD-4484-A50D-0D07CC1E3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18" y="1825613"/>
            <a:ext cx="585876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">
            <a:extLst>
              <a:ext uri="{FF2B5EF4-FFF2-40B4-BE49-F238E27FC236}">
                <a16:creationId xmlns:a16="http://schemas.microsoft.com/office/drawing/2014/main" xmlns="" id="{BF3C2FF8-E13A-0141-9D5E-D56F213D67B7}"/>
              </a:ext>
            </a:extLst>
          </p:cNvPr>
          <p:cNvSpPr/>
          <p:nvPr/>
        </p:nvSpPr>
        <p:spPr>
          <a:xfrm>
            <a:off x="533400" y="230817"/>
            <a:ext cx="8077199" cy="722531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1800" y="277090"/>
            <a:ext cx="47404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أعُوذُ بِاللهِ مِنَ الشَّيْطَانِ الرَّجِيمِ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 noGrp="1"/>
          </p:cNvSpPr>
          <p:nvPr>
            <p:ph idx="1"/>
          </p:nvPr>
        </p:nvSpPr>
        <p:spPr>
          <a:xfrm>
            <a:off x="200023" y="4191000"/>
            <a:ext cx="8743951" cy="25176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ms-MY" sz="2800" b="1" dirty="0"/>
              <a:t>Maksudnya: </a:t>
            </a:r>
            <a:r>
              <a:rPr lang="ms-MY" sz="2800" b="1" dirty="0">
                <a:solidFill>
                  <a:srgbClr val="FF0000"/>
                </a:solidFill>
              </a:rPr>
              <a:t>Dan hendaklah ada di antara kamu segolongan umat yang menyeru kepada kebajikan, menyuruh kepada yang ma'ruf dan mencegah dari yang munkar; merekalah orang-orang yang beruntung.</a:t>
            </a:r>
          </a:p>
          <a:p>
            <a:pPr marL="0" indent="0" algn="just">
              <a:buNone/>
            </a:pPr>
            <a:endParaRPr lang="ms-MY" sz="1100" b="1" dirty="0"/>
          </a:p>
          <a:p>
            <a:pPr marL="0" indent="0" algn="r">
              <a:buNone/>
            </a:pPr>
            <a:r>
              <a:rPr lang="ms-MY" sz="2700" b="1" dirty="0"/>
              <a:t>				                    (Surah Ali Imran:104)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266FBD-E841-4C2D-88BD-EAA97B33C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1" y="1408067"/>
            <a:ext cx="879119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بَارَكَ اللهُ لِي وَلَكُمْ بالْقُرْآنِ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فَاسْتَغْفِرُوْهُ إنَّهُ هُوَ الْغَفُوْرُ الرَّحِيْمُ.</a:t>
            </a: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993" y="1524000"/>
            <a:ext cx="8648700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ar-YE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لَا إِلٰهَ إِلَّا اللهُ وَحْدَهُ لَا شَرِيْكَ لَهُ، وَأَشْهَدُ أَنَّ مُحَمَّدًا عَبْدُهُ وَرَسُوْلُهُ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512" y="3657600"/>
            <a:ext cx="8622131" cy="2862322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semata-mata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endParaRPr lang="sv-SE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55806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r>
              <a:rPr lang="ms-MY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146910" y="1219200"/>
            <a:ext cx="8863740" cy="26670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 hamba-hamba Allah, berbaktilah kepada Allah SWT dan jagalah setiap gerak geri dan tutur kata. Setiap tindakan yang dilakukan dan setiap perkataan  yang diucapkan pasti akan dicatat oleh malaikat. </a:t>
            </a: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7039" y="1524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>
              <a:alpha val="67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146910" y="4114800"/>
            <a:ext cx="8863740" cy="25146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 setiap manusia akan diserahkan buku amalan masing-masing pada hari Akhirat nanti, dan ketika itu setiap yang tercatat dalam buku amalan tidak dapat diubah dan tak dapat dipinda lagi. </a:t>
            </a:r>
          </a:p>
        </p:txBody>
      </p:sp>
    </p:spTree>
    <p:extLst>
      <p:ext uri="{BB962C8B-B14F-4D97-AF65-F5344CB8AC3E}">
        <p14:creationId xmlns:p14="http://schemas.microsoft.com/office/powerpoint/2010/main" val="3539047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140130" y="2286000"/>
            <a:ext cx="8863740" cy="29718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Mudah-mudahan dengan peringatan ini, kita akan menjadi hamba Allah yang mendapat rahmat serta keampunan-Nya dan dimasukkan ke dalam syurga bersama kekasih kita Nabi Muhammad SAW.</a:t>
            </a: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0259" y="4572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>
              <a:alpha val="67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87621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27E085-52C5-C95D-A8C6-AA993AE38800}"/>
              </a:ext>
            </a:extLst>
          </p:cNvPr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C16CAAB-55B1-F100-8E46-749B116D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066800"/>
            <a:ext cx="8701030" cy="1754326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صَلِّ وَسَلِّمْ عَلَى سَيِّدِنَا مُحَمَّدٍ، وَعَلَى آلِهِ وَأَصْحَابِهِ وَمَنْ تَبِعَهُمْ بِإِحْسَانٍ إِلَى يَوْمِ الدِّيْنِ</a:t>
            </a:r>
            <a:endParaRPr lang="ar-SA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276600"/>
            <a:ext cx="8701030" cy="2616101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 Allah, selawat dan salam ke atas junjungan kami Muhammad, keluarga dan para </a:t>
            </a:r>
            <a:r>
              <a:rPr lang="sv-SE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dan orang-orang yang mengikuti mereka </a:t>
            </a:r>
            <a:r>
              <a:rPr lang="sv-SE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secara yang baik </a:t>
            </a:r>
            <a:r>
              <a:rPr lang="sv-SE" sz="3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 </a:t>
            </a:r>
            <a:r>
              <a:rPr lang="sv-SE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 kiamat</a:t>
            </a:r>
            <a:endParaRPr lang="es-ES" sz="36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B8963664-E92E-151D-ADC7-19A46B68E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4288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926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2847281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188763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3464476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>
            <a:extLst>
              <a:ext uri="{FF2B5EF4-FFF2-40B4-BE49-F238E27FC236}">
                <a16:creationId xmlns:a16="http://schemas.microsoft.com/office/drawing/2014/main" xmlns="" id="{B52DA0B7-DD8E-4DE9-BED7-12792719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56" y="3048000"/>
            <a:ext cx="8735886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7A8565-6501-4BBD-9B48-F9AF49244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48560E-09AE-42C2-A380-893F647E6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9A6F75-0E79-48E0-C5E4-5B9014DE6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003B29-01E6-4648-B159-5B478B87C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4E8161D-416A-AB6C-2CC7-4BDB317DC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E4B59F-2470-4A5B-B784-AC0FBCC4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99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3046" y="228600"/>
            <a:ext cx="6057903" cy="213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0328"/>
              </a:avLst>
            </a:prstTxWarp>
            <a:spAutoFit/>
          </a:bodyPr>
          <a:lstStyle/>
          <a:p>
            <a:pPr algn="ctr"/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Tajuk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 </a:t>
            </a:r>
          </a:p>
          <a:p>
            <a:pPr algn="ctr"/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Khutbah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 Hari </a:t>
            </a:r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Ini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21 Zulhijjah 1445 H / 28 </a:t>
            </a:r>
            <a:r>
              <a:rPr lang="pt-BR" sz="2400" b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Jun 2024</a:t>
            </a:r>
            <a:endParaRPr lang="nl-NL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43335B-A7B0-4F83-9376-5BC093626FB6}"/>
              </a:ext>
            </a:extLst>
          </p:cNvPr>
          <p:cNvSpPr/>
          <p:nvPr/>
        </p:nvSpPr>
        <p:spPr>
          <a:xfrm>
            <a:off x="273562" y="2743200"/>
            <a:ext cx="85968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MENYEMAI </a:t>
            </a:r>
          </a:p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PENGORBANAN </a:t>
            </a:r>
          </a:p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DALAM DIRI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533400" y="1066800"/>
            <a:ext cx="8382000" cy="4267200"/>
          </a:xfrm>
          <a:prstGeom prst="roundRect">
            <a:avLst/>
          </a:prstGeom>
          <a:solidFill>
            <a:schemeClr val="bg1">
              <a:lumMod val="50000"/>
              <a:alpha val="86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 kita sebut tentang </a:t>
            </a:r>
            <a:r>
              <a:rPr lang="sv-SE" sz="3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Qurban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atau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</a:t>
            </a:r>
            <a:r>
              <a:rPr lang="sv-SE" sz="3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dhiyyah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ia bermula sejak zaman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 Ibrahim AS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diperintah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 mimpinya untuk menyembelih putera kesayangan baginda iaitu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Ismail AS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fi-FI" sz="3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2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1000" y="342900"/>
            <a:ext cx="8382000" cy="2400300"/>
          </a:xfrm>
          <a:prstGeom prst="roundRect">
            <a:avLst/>
          </a:prstGeom>
          <a:solidFill>
            <a:schemeClr val="bg1">
              <a:lumMod val="50000"/>
              <a:alpha val="64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Ketaatan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 Ismail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keteguhan jiwa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 Ibrahim AS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 terbukti dalam menjalankan perintah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1000" y="3086100"/>
            <a:ext cx="8382000" cy="3505200"/>
          </a:xfrm>
          <a:prstGeom prst="roundRect">
            <a:avLst/>
          </a:prstGeom>
          <a:solidFill>
            <a:schemeClr val="bg1">
              <a:lumMod val="50000"/>
              <a:alpha val="64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 saat leher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Ismail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telah siap untuk disembelih, seketika itulah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menggantinya dengan seekor Kibash. Lalu melalui peristiwa itulah, kita diperintah untuk menyembelih haiwan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Qurban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2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xmlns="" id="{B99F7B4E-83DC-BDF3-5F5E-501ED07D7196}"/>
              </a:ext>
            </a:extLst>
          </p:cNvPr>
          <p:cNvSpPr/>
          <p:nvPr/>
        </p:nvSpPr>
        <p:spPr>
          <a:xfrm>
            <a:off x="531017" y="228600"/>
            <a:ext cx="8081964" cy="914399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telah berfirman dalam </a:t>
            </a:r>
          </a:p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al-Kautsar,ayat 1-2: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999" y="4648200"/>
            <a:ext cx="8382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800" b="1" dirty="0">
                <a:solidFill>
                  <a:prstClr val="black"/>
                </a:solidFill>
              </a:rPr>
              <a:t>Maksudnya: </a:t>
            </a:r>
            <a:r>
              <a:rPr lang="sv-SE" sz="2800" b="1" dirty="0">
                <a:solidFill>
                  <a:srgbClr val="C00000"/>
                </a:solidFill>
              </a:rPr>
              <a:t>Sesungguhnya Kami telah mengurniakan kepadamu (wahai Muhammad) kebaikan yang banyak. Oleh itu, kerjakanlah sembahyang kerana Tuhanmu semata-mata, dan sembelihlah korban. </a:t>
            </a:r>
            <a:r>
              <a:rPr lang="en-US" sz="3200" b="1" dirty="0"/>
              <a:t>	</a:t>
            </a:r>
            <a:endParaRPr lang="ms-MY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E74935-5843-45B9-9571-C6D2320F1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0" y="1295400"/>
            <a:ext cx="7449958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12426908</TotalTime>
  <Words>1668</Words>
  <Application>Microsoft Office PowerPoint</Application>
  <PresentationFormat>On-screen Show (4:3)</PresentationFormat>
  <Paragraphs>166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68" baseType="lpstr">
      <vt:lpstr>Arial Unicode MS</vt:lpstr>
      <vt:lpstr>Yu Gothic UI Semilight</vt:lpstr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4_Office Theme</vt:lpstr>
      <vt:lpstr>3_Office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1598</cp:revision>
  <dcterms:created xsi:type="dcterms:W3CDTF">2017-12-24T04:47:57Z</dcterms:created>
  <dcterms:modified xsi:type="dcterms:W3CDTF">2024-06-25T17:50:12Z</dcterms:modified>
</cp:coreProperties>
</file>