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51"/>
  </p:notesMasterIdLst>
  <p:sldIdLst>
    <p:sldId id="898" r:id="rId6"/>
    <p:sldId id="259" r:id="rId7"/>
    <p:sldId id="260" r:id="rId8"/>
    <p:sldId id="261" r:id="rId9"/>
    <p:sldId id="262" r:id="rId10"/>
    <p:sldId id="755" r:id="rId11"/>
    <p:sldId id="1336" r:id="rId12"/>
    <p:sldId id="1360" r:id="rId13"/>
    <p:sldId id="1335" r:id="rId14"/>
    <p:sldId id="1347" r:id="rId15"/>
    <p:sldId id="1326" r:id="rId16"/>
    <p:sldId id="1390" r:id="rId17"/>
    <p:sldId id="1402" r:id="rId18"/>
    <p:sldId id="1378" r:id="rId19"/>
    <p:sldId id="1391" r:id="rId20"/>
    <p:sldId id="1398" r:id="rId21"/>
    <p:sldId id="1392" r:id="rId22"/>
    <p:sldId id="1403" r:id="rId23"/>
    <p:sldId id="1379" r:id="rId24"/>
    <p:sldId id="1387" r:id="rId25"/>
    <p:sldId id="1399" r:id="rId26"/>
    <p:sldId id="1249" r:id="rId27"/>
    <p:sldId id="407" r:id="rId28"/>
    <p:sldId id="417" r:id="rId29"/>
    <p:sldId id="281" r:id="rId30"/>
    <p:sldId id="950" r:id="rId31"/>
    <p:sldId id="276" r:id="rId32"/>
    <p:sldId id="277" r:id="rId33"/>
    <p:sldId id="278" r:id="rId34"/>
    <p:sldId id="1365" r:id="rId35"/>
    <p:sldId id="1160" r:id="rId36"/>
    <p:sldId id="283" r:id="rId37"/>
    <p:sldId id="284" r:id="rId38"/>
    <p:sldId id="309" r:id="rId39"/>
    <p:sldId id="310" r:id="rId40"/>
    <p:sldId id="961" r:id="rId41"/>
    <p:sldId id="962" r:id="rId42"/>
    <p:sldId id="1181" r:id="rId43"/>
    <p:sldId id="976" r:id="rId44"/>
    <p:sldId id="977" r:id="rId45"/>
    <p:sldId id="978" r:id="rId46"/>
    <p:sldId id="312" r:id="rId47"/>
    <p:sldId id="313" r:id="rId48"/>
    <p:sldId id="1289"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336"/>
            <p14:sldId id="1360"/>
            <p14:sldId id="1335"/>
            <p14:sldId id="1347"/>
            <p14:sldId id="1326"/>
            <p14:sldId id="1390"/>
            <p14:sldId id="1402"/>
            <p14:sldId id="1378"/>
            <p14:sldId id="1391"/>
            <p14:sldId id="1398"/>
            <p14:sldId id="1392"/>
            <p14:sldId id="1403"/>
            <p14:sldId id="1379"/>
            <p14:sldId id="1387"/>
            <p14:sldId id="1399"/>
            <p14:sldId id="1249"/>
            <p14:sldId id="407"/>
            <p14:sldId id="417"/>
            <p14:sldId id="281"/>
            <p14:sldId id="950"/>
            <p14:sldId id="276"/>
            <p14:sldId id="277"/>
            <p14:sldId id="278"/>
            <p14:sldId id="1365"/>
            <p14:sldId id="1160"/>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74" d="100"/>
          <a:sy n="74" d="100"/>
        </p:scale>
        <p:origin x="1194" y="66"/>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7/17/2024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17/07/2024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3" y="192212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29/2024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555093"/>
            <a:ext cx="8596869" cy="2308324"/>
          </a:xfrm>
          <a:prstGeom prst="rect">
            <a:avLst/>
          </a:prstGeom>
        </p:spPr>
        <p:txBody>
          <a:bodyPr wrap="square">
            <a:spAutoFit/>
          </a:bodyPr>
          <a:lstStyle/>
          <a:p>
            <a:pPr algn="ctr"/>
            <a:r>
              <a:rPr lang="fi-FI" sz="48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rial Black" pitchFamily="34" charset="0"/>
              </a:rPr>
              <a:t>PENGISIAN IBADAH </a:t>
            </a:r>
          </a:p>
          <a:p>
            <a:pPr algn="ctr"/>
            <a:r>
              <a:rPr lang="fi-FI" sz="48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rial Black" pitchFamily="34" charset="0"/>
              </a:rPr>
              <a:t>DI BULAN </a:t>
            </a:r>
          </a:p>
          <a:p>
            <a:pPr algn="ctr"/>
            <a:r>
              <a:rPr lang="fi-FI" sz="48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rial Black" pitchFamily="34" charset="0"/>
              </a:rPr>
              <a:t>MUHARRAM</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3246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2" y="2632245"/>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13 Muharram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19 Julai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23850" y="228600"/>
            <a:ext cx="8534400" cy="2209800"/>
          </a:xfrm>
          <a:prstGeom prst="roundRect">
            <a:avLst/>
          </a:prstGeom>
          <a:solidFill>
            <a:schemeClr val="accent6">
              <a:lumMod val="75000"/>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Ayat tersebut menjelaskan bahawa dari sudut pandang agama, tidak semua bulan mempunyai kedudukan yang sama. </a:t>
            </a:r>
            <a:endParaRPr kumimoji="0" lang="fi-FI" sz="3600" b="0"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23850" y="2667000"/>
            <a:ext cx="8534400" cy="3905250"/>
          </a:xfrm>
          <a:prstGeom prst="roundRect">
            <a:avLst/>
          </a:prstGeom>
          <a:solidFill>
            <a:schemeClr val="accent6">
              <a:lumMod val="75000"/>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Dalam Islam, selain Bulan Ramadhan, terdapat empat bulan lain yang mempunyai kemuliaan tersendiri iaitu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Zulkaedah, Zulhijjah, Muharram </a:t>
            </a: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Rejab</a:t>
            </a: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 yang merupakan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bulan-bulan haram</a:t>
            </a: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 iaitu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bulan yang dimuliakan</a:t>
            </a:r>
            <a:r>
              <a:rPr lang="sv-SE" sz="3200" dirty="0">
                <a:ln>
                  <a:solidFill>
                    <a:sysClr val="windowText" lastClr="000000"/>
                  </a:solidFill>
                </a:ln>
                <a:solidFill>
                  <a:schemeClr val="bg2"/>
                </a:solidFill>
                <a:effectLst>
                  <a:outerShdw blurRad="38100" dist="38100" dir="2700000" algn="tl">
                    <a:srgbClr val="000000">
                      <a:alpha val="43137"/>
                    </a:srgbClr>
                  </a:outerShdw>
                </a:effectLst>
                <a:latin typeface="Arial Black" pitchFamily="34" charset="0"/>
              </a:rPr>
              <a:t>. </a:t>
            </a:r>
            <a:endParaRPr kumimoji="0" lang="fi-FI" sz="3600" b="0" i="0" u="none" strike="noStrike" kern="1200" cap="none" spc="0" normalizeH="0" baseline="0" noProof="0" dirty="0">
              <a:ln>
                <a:solidFill>
                  <a:sysClr val="windowText" lastClr="000000"/>
                </a:solidFill>
              </a:ln>
              <a:solidFill>
                <a:schemeClr val="bg2"/>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81808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304800" y="990600"/>
            <a:ext cx="8610600" cy="4724400"/>
          </a:xfrm>
          <a:prstGeom prst="roundRect">
            <a:avLst/>
          </a:prstGeom>
          <a:solidFill>
            <a:schemeClr val="tx2">
              <a:lumMod val="40000"/>
              <a:lumOff val="6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Atas</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kemuliaan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bulan-bulan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itulah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menganjurkan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umatnya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memanfaatkan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mereka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ikhtiar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memperbanyak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ibadah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serta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mendekatkan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seperti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berpuasa</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sunat</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zikir</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sedekah</a:t>
            </a:r>
            <a:r>
              <a:rPr lang="en-MY" sz="3200"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eratkan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kesatuan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sesama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Muslim.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1000" r="-21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304800" y="1066800"/>
            <a:ext cx="8610600" cy="47244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Rahmat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kasih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sayang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SWT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terlalu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besar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banyak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sekali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membuka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ruang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peluang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seluas-luasnya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lakukan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pengabdian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termasuk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bulan-bulan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tertentu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ganjaran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pahala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besar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46427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228600" y="990600"/>
            <a:ext cx="8610600" cy="47244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Imam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Ibnu</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Asyur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seorang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ulama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tafsir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sewaktu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menjelaskan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surah         at-</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Taubah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ayat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36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dibacakan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sebelum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menyebutkan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bahawa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kemuliaan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lebih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terserlah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apabila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mereka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melakukan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amal</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soleh</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berakhlak</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mulia</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bulan-bulan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dimuliakan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82162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304800"/>
            <a:ext cx="8305800" cy="16002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dianjurkan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Muharram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puasa</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sunat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p>
        </p:txBody>
      </p:sp>
      <p:sp>
        <p:nvSpPr>
          <p:cNvPr id="3" name="Snip Diagonal Corner Rectangle 2">
            <a:extLst>
              <a:ext uri="{FF2B5EF4-FFF2-40B4-BE49-F238E27FC236}">
                <a16:creationId xmlns:a16="http://schemas.microsoft.com/office/drawing/2014/main" xmlns="" id="{B99F7B4E-83DC-BDF3-5F5E-501ED07D7196}"/>
              </a:ext>
            </a:extLst>
          </p:cNvPr>
          <p:cNvSpPr/>
          <p:nvPr/>
        </p:nvSpPr>
        <p:spPr>
          <a:xfrm>
            <a:off x="569118" y="2209800"/>
            <a:ext cx="8081964" cy="914399"/>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hadith riwayat Ibnu Majah yang bermaksud, </a:t>
            </a:r>
          </a:p>
        </p:txBody>
      </p:sp>
      <p:sp>
        <p:nvSpPr>
          <p:cNvPr id="5" name="Rectangle 4"/>
          <p:cNvSpPr/>
          <p:nvPr/>
        </p:nvSpPr>
        <p:spPr>
          <a:xfrm>
            <a:off x="419100" y="3429000"/>
            <a:ext cx="8382000" cy="3046988"/>
          </a:xfrm>
          <a:prstGeom prst="rect">
            <a:avLst/>
          </a:prstGeom>
        </p:spPr>
        <p:txBody>
          <a:bodyPr wrap="square">
            <a:spAutoFit/>
          </a:bodyPr>
          <a:lstStyle/>
          <a:p>
            <a:pPr algn="just"/>
            <a:r>
              <a:rPr lang="sv-SE" sz="3200" b="1" dirty="0">
                <a:solidFill>
                  <a:srgbClr val="C00000"/>
                </a:solidFill>
              </a:rPr>
              <a:t> "Seseorang datang menemui Rasulullah SAW dan bertanya, “Setelah Ramadhan, puasa di bulan apakah yang lebih afdal?” Nabi SAW menjawab, “Puasa di bulan Allah, iaitu bulan yang kalian sebut dengan Muharram.”                                                                                   				</a:t>
            </a:r>
            <a:endParaRPr lang="sv-SE" sz="3200" b="1" dirty="0"/>
          </a:p>
        </p:txBody>
      </p:sp>
    </p:spTree>
    <p:extLst>
      <p:ext uri="{BB962C8B-B14F-4D97-AF65-F5344CB8AC3E}">
        <p14:creationId xmlns:p14="http://schemas.microsoft.com/office/powerpoint/2010/main" val="16221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29904" y="457200"/>
            <a:ext cx="8305800" cy="51816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Sebutan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Muharram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Allah”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syahrullah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menunjukkan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kemuliaan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istimewa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berpuasa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200"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Asyura</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2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(10 Muharram)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Kelebihan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berpuasa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200"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a:t>
            </a:r>
            <a:r>
              <a:rPr lang="en-MY" sz="3200"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syura</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200"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dapat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menghapuskan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dosa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setahun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sebelumnya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706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723900"/>
            <a:ext cx="8081964" cy="9906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Sepertimana yang disebut dalam hadis riwayat Abu Qatadah RA:</a:t>
            </a:r>
          </a:p>
        </p:txBody>
      </p:sp>
      <p:sp>
        <p:nvSpPr>
          <p:cNvPr id="5" name="Rectangle 4"/>
          <p:cNvSpPr/>
          <p:nvPr/>
        </p:nvSpPr>
        <p:spPr>
          <a:xfrm>
            <a:off x="531017" y="3900041"/>
            <a:ext cx="8382000" cy="1077218"/>
          </a:xfrm>
          <a:prstGeom prst="rect">
            <a:avLst/>
          </a:prstGeom>
        </p:spPr>
        <p:txBody>
          <a:bodyPr wrap="square">
            <a:spAutoFit/>
          </a:bodyPr>
          <a:lstStyle/>
          <a:p>
            <a:pPr algn="just"/>
            <a:r>
              <a:rPr lang="sv-SE" sz="3200" b="1" dirty="0">
                <a:solidFill>
                  <a:srgbClr val="C00000"/>
                </a:solidFill>
              </a:rPr>
              <a:t> </a:t>
            </a:r>
            <a:r>
              <a:rPr lang="sv-SE" sz="3200" b="1" dirty="0"/>
              <a:t>Maksudnya:</a:t>
            </a:r>
            <a:r>
              <a:rPr lang="sv-SE" sz="3200" b="1" dirty="0">
                <a:solidFill>
                  <a:srgbClr val="C00000"/>
                </a:solidFill>
              </a:rPr>
              <a:t> “Ia menghapuskan dosa-dosa setahun yang lalu.”</a:t>
            </a:r>
            <a:endParaRPr lang="sv-SE" sz="3200" b="1" dirty="0"/>
          </a:p>
        </p:txBody>
      </p:sp>
      <p:pic>
        <p:nvPicPr>
          <p:cNvPr id="4" name="Picture 3" descr="A black background with black text&#10;&#10;Description automatically generated">
            <a:extLst>
              <a:ext uri="{FF2B5EF4-FFF2-40B4-BE49-F238E27FC236}">
                <a16:creationId xmlns:a16="http://schemas.microsoft.com/office/drawing/2014/main" xmlns="" id="{0A0DC8F5-435F-58F4-E93B-08B56BEB8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624" y="2147460"/>
            <a:ext cx="4466749" cy="1620998"/>
          </a:xfrm>
          <a:prstGeom prst="rect">
            <a:avLst/>
          </a:prstGeom>
        </p:spPr>
      </p:pic>
    </p:spTree>
    <p:extLst>
      <p:ext uri="{BB962C8B-B14F-4D97-AF65-F5344CB8AC3E}">
        <p14:creationId xmlns:p14="http://schemas.microsoft.com/office/powerpoint/2010/main" val="3101328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990600"/>
            <a:ext cx="8305800" cy="48006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juga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dianjurkan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berpuasa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9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Muharam</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iaitu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Tasu’aa</a:t>
            </a:r>
            <a:r>
              <a:rPr lang="en-MY" sz="32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r>
              <a:rPr lang="en-MY" sz="3200"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sebagaimana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disarankan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baginda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Menurut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Imam an-</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Nawawi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anjuran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puasa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9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Muharam</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membezakan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puasa</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orang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Yahudi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turut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berpuasa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10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Muharam</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29027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228600" y="304800"/>
            <a:ext cx="8763000" cy="17526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Selain</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10 </a:t>
            </a:r>
            <a:r>
              <a:rPr lang="en-MY" sz="30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Muharam</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puasa</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juga</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masih</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dianjurkan</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pada</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hari-hari</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lain di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bulan</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termasuk</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puasa</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Hari</a:t>
            </a:r>
            <a:r>
              <a:rPr lang="en-MY"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0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Putih</a:t>
            </a:r>
            <a:r>
              <a:rPr lang="en-MY"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p>
        </p:txBody>
      </p:sp>
      <p:sp>
        <p:nvSpPr>
          <p:cNvPr id="3" name="Snip Diagonal Corner Rectangle 2">
            <a:extLst>
              <a:ext uri="{FF2B5EF4-FFF2-40B4-BE49-F238E27FC236}">
                <a16:creationId xmlns:a16="http://schemas.microsoft.com/office/drawing/2014/main" xmlns="" id="{B99F7B4E-83DC-BDF3-5F5E-501ED07D7196}"/>
              </a:ext>
            </a:extLst>
          </p:cNvPr>
          <p:cNvSpPr/>
          <p:nvPr/>
        </p:nvSpPr>
        <p:spPr>
          <a:xfrm>
            <a:off x="531587" y="2667000"/>
            <a:ext cx="8081964" cy="914399"/>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Nabi SAW yang diriwayatkan oleh Abu Dzar RA yang bermaksud:</a:t>
            </a:r>
          </a:p>
        </p:txBody>
      </p:sp>
      <p:sp>
        <p:nvSpPr>
          <p:cNvPr id="5" name="Rectangle 4"/>
          <p:cNvSpPr/>
          <p:nvPr/>
        </p:nvSpPr>
        <p:spPr>
          <a:xfrm>
            <a:off x="438150" y="4038600"/>
            <a:ext cx="8382000" cy="1569660"/>
          </a:xfrm>
          <a:prstGeom prst="rect">
            <a:avLst/>
          </a:prstGeom>
        </p:spPr>
        <p:txBody>
          <a:bodyPr wrap="square">
            <a:spAutoFit/>
          </a:bodyPr>
          <a:lstStyle/>
          <a:p>
            <a:pPr algn="just"/>
            <a:r>
              <a:rPr lang="sv-SE" sz="3200" b="1" dirty="0">
                <a:solidFill>
                  <a:srgbClr val="C00000"/>
                </a:solidFill>
              </a:rPr>
              <a:t> “Sekiranya engkau berpuasa tiga hari dalam sebulan, puasalah pada 13, 14 dan 15 haribulan.”</a:t>
            </a:r>
            <a:endParaRPr lang="sv-SE" sz="3200" b="1" dirty="0"/>
          </a:p>
        </p:txBody>
      </p:sp>
    </p:spTree>
    <p:extLst>
      <p:ext uri="{BB962C8B-B14F-4D97-AF65-F5344CB8AC3E}">
        <p14:creationId xmlns:p14="http://schemas.microsoft.com/office/powerpoint/2010/main" val="46060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95300" y="1752600"/>
            <a:ext cx="8305800" cy="3810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Selain puasa sunat, terdapat amalan lain yang boleh dilakukan pada bulan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Muharram</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iaitu memperbanyakkan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bersedekah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kepada golongan yang memerlukan.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57287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81000" y="1447800"/>
            <a:ext cx="8458200" cy="3886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Amalan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berinfaq</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sebegini mampu meningkatkan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persaudaraan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antara golongan yang kaya dengan golongan yang miskin, anak-anak yatim dan sesiapa sahaja yang berhajat  kepada pertolongan. </a:t>
            </a: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19953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371600"/>
            <a:ext cx="8305800" cy="5181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dengan kelebihan Bulan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Muharram</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ini, khatib sekali lagi mengajak diri sendiri dan para jamaah sekalian untuk memuliakan bulan ini dengan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memperbaiki hati, memperelok perilaku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sahsiah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melalui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amalan sunat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budaya infaq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seperti dianjurkan. Semoga redha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sentiasa menyelubungi hidup kita semua.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41797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83920"/>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ontent Placeholder 3"/>
          <p:cNvSpPr txBox="1">
            <a:spLocks noGrp="1"/>
          </p:cNvSpPr>
          <p:nvPr>
            <p:ph idx="1"/>
          </p:nvPr>
        </p:nvSpPr>
        <p:spPr>
          <a:xfrm>
            <a:off x="190498" y="3663279"/>
            <a:ext cx="8743951" cy="319472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FF0000"/>
                </a:solidFill>
              </a:rPr>
              <a:t>: Sesiapa yang beramal salih, dari lelaki atau perempuan sedang ia beriman, maka sungguh Kami akan menghidupkan dia dengan kehidupan yang baik; dan sesungguhnya Kami akan membalas mereka, dengan pahala yang lebih baik dari apa yang mereka telah kerjakan.</a:t>
            </a:r>
            <a:r>
              <a:rPr lang="ms-MY" sz="2800" b="1" dirty="0"/>
              <a:t>				</a:t>
            </a:r>
          </a:p>
          <a:p>
            <a:pPr marL="0" indent="0" algn="just">
              <a:buNone/>
            </a:pPr>
            <a:r>
              <a:rPr lang="ms-MY" sz="2800" b="1" dirty="0"/>
              <a:t>  					   (Surah an-nahl: Ayat 97  )</a:t>
            </a:r>
          </a:p>
        </p:txBody>
      </p:sp>
      <p:sp>
        <p:nvSpPr>
          <p:cNvPr id="4" name="Rectangle 3"/>
          <p:cNvSpPr/>
          <p:nvPr/>
        </p:nvSpPr>
        <p:spPr>
          <a:xfrm>
            <a:off x="514350" y="1204510"/>
            <a:ext cx="7772400" cy="547650"/>
          </a:xfrm>
          <a:prstGeom prst="rect">
            <a:avLst/>
          </a:prstGeom>
        </p:spPr>
        <p:txBody>
          <a:bodyPr wrap="square">
            <a:spAutoFit/>
          </a:bodyPr>
          <a:lstStyle/>
          <a:p>
            <a:pPr algn="ctr">
              <a:lnSpc>
                <a:spcPct val="115000"/>
              </a:lnSpc>
              <a:spcAft>
                <a:spcPts val="0"/>
              </a:spcAft>
            </a:pPr>
            <a:r>
              <a:rPr lang="en-US" sz="2800" dirty="0">
                <a:solidFill>
                  <a:srgbClr val="222222"/>
                </a:solidFill>
                <a:latin typeface="Arial"/>
                <a:ea typeface="Times New Roman"/>
              </a:rPr>
              <a:t>    </a:t>
            </a:r>
            <a:endParaRPr lang="ms-MY" dirty="0">
              <a:effectLst/>
              <a:latin typeface="Times New Roman"/>
              <a:ea typeface="Times New Roman"/>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xmlns="" id="{31D5FBC7-6AFF-07BB-9D12-4245716C5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29" y="806451"/>
            <a:ext cx="8548338" cy="3336207"/>
          </a:xfrm>
          <a:prstGeom prst="rect">
            <a:avLst/>
          </a:prstGeom>
        </p:spPr>
      </p:pic>
      <p:pic>
        <p:nvPicPr>
          <p:cNvPr id="10" name="Picture 9" descr="A close up of red text&#10;&#10;Description automatically generated">
            <a:extLst>
              <a:ext uri="{FF2B5EF4-FFF2-40B4-BE49-F238E27FC236}">
                <a16:creationId xmlns:a16="http://schemas.microsoft.com/office/drawing/2014/main" xmlns="" id="{2D51E91C-85CD-CEE8-D7F1-B2E72E7FA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848" y="80466"/>
            <a:ext cx="4738301" cy="725985"/>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11912" y="1371600"/>
            <a:ext cx="8890488" cy="1754326"/>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a:t>
            </a:r>
          </a:p>
        </p:txBody>
      </p:sp>
      <p:sp>
        <p:nvSpPr>
          <p:cNvPr id="5" name="TextBox 4"/>
          <p:cNvSpPr txBox="1"/>
          <p:nvPr/>
        </p:nvSpPr>
        <p:spPr>
          <a:xfrm>
            <a:off x="111912" y="350520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2362200"/>
            <a:ext cx="8863740" cy="3505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menyeru kepada sidang jumaat sekalian, marilah sama-sama kita imarahkan masjid ini dengan menunaikan solat berjemaah. Sesungguhnya solat berjemaah mempunyai banyak fadhilat dan hikmahnya.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67989" y="602776"/>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539047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0130" y="1752600"/>
            <a:ext cx="8863740" cy="4267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janganlah tuan-tuan menangguh-nangguhkan untuk datang ke masjid. Bawalah anak-anak kita, ajaklah jiran tetangga dan ahli qaryah kita untuk sama-sama mengimarahkan masjid ini. Mudah-mudahan usaha kita ini mendapat rahmat, keampunan dan keredhaan daripada Allah di dunia dan akhirat.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295400"/>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Muhammad, ke atas keluarga dan para sahabatnya, dan ke atas orang-orang yang mengikuti mereka dengan kebaikan hingga hari kiamat</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xmlns=""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xmlns=""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xmlns=""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543047" y="3810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13 Muharram 1446H/ 19  Julai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Rectangle 1">
            <a:extLst>
              <a:ext uri="{FF2B5EF4-FFF2-40B4-BE49-F238E27FC236}">
                <a16:creationId xmlns:a16="http://schemas.microsoft.com/office/drawing/2014/main" xmlns="" id="{AD94B20F-82BE-7777-218F-FEB1570EC885}"/>
              </a:ext>
            </a:extLst>
          </p:cNvPr>
          <p:cNvSpPr/>
          <p:nvPr/>
        </p:nvSpPr>
        <p:spPr>
          <a:xfrm>
            <a:off x="273563" y="3301305"/>
            <a:ext cx="8596869" cy="2308324"/>
          </a:xfrm>
          <a:prstGeom prst="rect">
            <a:avLst/>
          </a:prstGeom>
        </p:spPr>
        <p:txBody>
          <a:bodyPr wrap="square">
            <a:spAutoFit/>
          </a:bodyPr>
          <a:lstStyle/>
          <a:p>
            <a:pPr algn="ctr"/>
            <a:r>
              <a:rPr lang="fi-FI" sz="48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rial Black" pitchFamily="34" charset="0"/>
              </a:rPr>
              <a:t>PENGISIAN IBADAH </a:t>
            </a:r>
          </a:p>
          <a:p>
            <a:pPr algn="ctr"/>
            <a:r>
              <a:rPr lang="fi-FI" sz="48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rial Black" pitchFamily="34" charset="0"/>
              </a:rPr>
              <a:t>DI BULAN </a:t>
            </a:r>
          </a:p>
          <a:p>
            <a:pPr algn="ctr"/>
            <a:r>
              <a:rPr lang="fi-FI" sz="48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rial Black" pitchFamily="34" charset="0"/>
              </a:rPr>
              <a:t>MUHARRAM</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190500" y="285750"/>
            <a:ext cx="8686800" cy="6191250"/>
          </a:xfrm>
          <a:prstGeom prst="roundRect">
            <a:avLst/>
          </a:prstGeom>
          <a:solidFill>
            <a:schemeClr val="bg1">
              <a:lumMod val="50000"/>
              <a:alpha val="64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Kiraan </a:t>
            </a: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tahun</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sepertimana tahun masehi, adalah berdasarkan fenomena alam. Secara ringkas, kalendar masehi dikira pada peredaran bumi mengelilingi matahari, manakala </a:t>
            </a: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kalendar</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pula berpandukan kepada peredaran bulan mengelilingi bumi. Dengan itu, kita sering mendengar </a:t>
            </a: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kalendar hijrah </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disebut sebagai </a:t>
            </a:r>
            <a:r>
              <a:rPr lang="sv-SE" sz="33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kalendar</a:t>
            </a:r>
            <a:r>
              <a:rPr lang="sv-SE"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sv-SE" sz="33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qamariyyah</a:t>
            </a:r>
            <a:r>
              <a:rPr lang="sv-SE" sz="3300"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endParaRPr lang="fi-FI" sz="33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2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609600"/>
            <a:ext cx="8686800" cy="5486400"/>
          </a:xfrm>
          <a:prstGeom prst="roundRect">
            <a:avLst/>
          </a:prstGeom>
          <a:solidFill>
            <a:schemeClr val="bg1">
              <a:lumMod val="50000"/>
              <a:alpha val="64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Namun demikian, di sebalik setiap perubahan yang berlaku berdasarkan kejadian fenomena alam ini, terdapat hikmah tertentu dari perspektif agama dan kenapa ia terjadi sedemikian. Islam mengajarkan bahawa terdapat kelebihan tertentu antara satu bulan dengan bulan yang lain dalam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kalendar hijrah</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dalam surah at-Taubah ayat 36: </a:t>
            </a:r>
          </a:p>
        </p:txBody>
      </p:sp>
      <p:sp>
        <p:nvSpPr>
          <p:cNvPr id="5" name="Rectangle 4"/>
          <p:cNvSpPr/>
          <p:nvPr/>
        </p:nvSpPr>
        <p:spPr>
          <a:xfrm>
            <a:off x="380999" y="3997299"/>
            <a:ext cx="8382000" cy="2400657"/>
          </a:xfrm>
          <a:prstGeom prst="rect">
            <a:avLst/>
          </a:prstGeom>
        </p:spPr>
        <p:txBody>
          <a:bodyPr wrap="square">
            <a:spAutoFit/>
          </a:bodyPr>
          <a:lstStyle/>
          <a:p>
            <a:pPr algn="just"/>
            <a:r>
              <a:rPr lang="ms-MY" sz="3000" b="1" dirty="0">
                <a:solidFill>
                  <a:prstClr val="black"/>
                </a:solidFill>
              </a:rPr>
              <a:t>Maksudnya: </a:t>
            </a:r>
            <a:r>
              <a:rPr lang="sv-SE" sz="3000" b="1" dirty="0">
                <a:solidFill>
                  <a:srgbClr val="C00000"/>
                </a:solidFill>
              </a:rPr>
              <a:t>“Sesungguhnya jumlah bulan menurut Allah ialah dua belas bulan, (sebagaimana) dalam ketetapan Allah pada waktu Dia menciptakan langit dan bumi, di antaranya ada empat bulan haram (mulia). </a:t>
            </a:r>
            <a:r>
              <a:rPr lang="sv-SE" sz="3000" b="1" dirty="0" smtClean="0">
                <a:solidFill>
                  <a:srgbClr val="C00000"/>
                </a:solidFill>
              </a:rPr>
              <a:t>Itulah </a:t>
            </a:r>
            <a:r>
              <a:rPr lang="sv-SE" sz="3000" b="1" dirty="0">
                <a:solidFill>
                  <a:srgbClr val="C00000"/>
                </a:solidFill>
              </a:rPr>
              <a:t>(ketetapan) agama yang lurus." </a:t>
            </a:r>
            <a:endParaRPr lang="ms-MY" sz="3000" b="1"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60369FA9-1F8E-BC6E-924F-7D585EF28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19" y="1142999"/>
            <a:ext cx="8260160" cy="3039717"/>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12427714</TotalTime>
  <Words>1535</Words>
  <Application>Microsoft Office PowerPoint</Application>
  <PresentationFormat>On-screen Show (4:3)</PresentationFormat>
  <Paragraphs>155</Paragraphs>
  <Slides>45</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45</vt:i4>
      </vt:variant>
    </vt:vector>
  </HeadingPairs>
  <TitlesOfParts>
    <vt:vector size="64"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1635</cp:revision>
  <dcterms:created xsi:type="dcterms:W3CDTF">2017-12-24T04:47:57Z</dcterms:created>
  <dcterms:modified xsi:type="dcterms:W3CDTF">2024-07-17T04:45:58Z</dcterms:modified>
</cp:coreProperties>
</file>