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 id="2147483689" r:id="rId6"/>
  </p:sldMasterIdLst>
  <p:notesMasterIdLst>
    <p:notesMasterId r:id="rId57"/>
  </p:notesMasterIdLst>
  <p:sldIdLst>
    <p:sldId id="898" r:id="rId7"/>
    <p:sldId id="259" r:id="rId8"/>
    <p:sldId id="260" r:id="rId9"/>
    <p:sldId id="261" r:id="rId10"/>
    <p:sldId id="262" r:id="rId11"/>
    <p:sldId id="755" r:id="rId12"/>
    <p:sldId id="1601" r:id="rId13"/>
    <p:sldId id="1780" r:id="rId14"/>
    <p:sldId id="1781" r:id="rId15"/>
    <p:sldId id="1782" r:id="rId16"/>
    <p:sldId id="1783" r:id="rId17"/>
    <p:sldId id="1784" r:id="rId18"/>
    <p:sldId id="1785" r:id="rId19"/>
    <p:sldId id="1786" r:id="rId20"/>
    <p:sldId id="1787" r:id="rId21"/>
    <p:sldId id="1788" r:id="rId22"/>
    <p:sldId id="1789" r:id="rId23"/>
    <p:sldId id="1790" r:id="rId24"/>
    <p:sldId id="1791" r:id="rId25"/>
    <p:sldId id="1792" r:id="rId26"/>
    <p:sldId id="1705" r:id="rId27"/>
    <p:sldId id="1793" r:id="rId28"/>
    <p:sldId id="1794" r:id="rId29"/>
    <p:sldId id="1721" r:id="rId30"/>
    <p:sldId id="1409" r:id="rId31"/>
    <p:sldId id="407" r:id="rId32"/>
    <p:sldId id="417" r:id="rId33"/>
    <p:sldId id="281" r:id="rId34"/>
    <p:sldId id="950" r:id="rId35"/>
    <p:sldId id="276" r:id="rId36"/>
    <p:sldId id="277" r:id="rId37"/>
    <p:sldId id="278" r:id="rId38"/>
    <p:sldId id="1732" r:id="rId39"/>
    <p:sldId id="1765" r:id="rId40"/>
    <p:sldId id="1766" r:id="rId41"/>
    <p:sldId id="1779" r:id="rId42"/>
    <p:sldId id="283" r:id="rId43"/>
    <p:sldId id="284" r:id="rId44"/>
    <p:sldId id="1670" r:id="rId45"/>
    <p:sldId id="1671" r:id="rId46"/>
    <p:sldId id="961" r:id="rId47"/>
    <p:sldId id="962" r:id="rId48"/>
    <p:sldId id="1181" r:id="rId49"/>
    <p:sldId id="976" r:id="rId50"/>
    <p:sldId id="977" r:id="rId51"/>
    <p:sldId id="978" r:id="rId52"/>
    <p:sldId id="312" r:id="rId53"/>
    <p:sldId id="313" r:id="rId54"/>
    <p:sldId id="1669" r:id="rId55"/>
    <p:sldId id="31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780"/>
            <p14:sldId id="1781"/>
            <p14:sldId id="1782"/>
            <p14:sldId id="1783"/>
            <p14:sldId id="1784"/>
            <p14:sldId id="1785"/>
            <p14:sldId id="1786"/>
            <p14:sldId id="1787"/>
            <p14:sldId id="1788"/>
            <p14:sldId id="1789"/>
            <p14:sldId id="1790"/>
            <p14:sldId id="1791"/>
            <p14:sldId id="1792"/>
            <p14:sldId id="1705"/>
            <p14:sldId id="1793"/>
            <p14:sldId id="1794"/>
            <p14:sldId id="1721"/>
            <p14:sldId id="1409"/>
            <p14:sldId id="407"/>
            <p14:sldId id="417"/>
            <p14:sldId id="281"/>
            <p14:sldId id="950"/>
            <p14:sldId id="276"/>
            <p14:sldId id="277"/>
            <p14:sldId id="278"/>
            <p14:sldId id="1732"/>
            <p14:sldId id="1765"/>
            <p14:sldId id="1766"/>
            <p14:sldId id="1779"/>
            <p14:sldId id="283"/>
            <p14:sldId id="284"/>
            <p14:sldId id="1670"/>
            <p14:sldId id="1671"/>
            <p14:sldId id="961"/>
            <p14:sldId id="962"/>
            <p14:sldId id="1181"/>
            <p14:sldId id="976"/>
            <p14:sldId id="977"/>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393"/>
    <a:srgbClr val="20431D"/>
    <a:srgbClr val="EFF8BA"/>
    <a:srgbClr val="F84032"/>
    <a:srgbClr val="0099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8975" autoAdjust="0"/>
  </p:normalViewPr>
  <p:slideViewPr>
    <p:cSldViewPr showGuides="1">
      <p:cViewPr varScale="1">
        <p:scale>
          <a:sx n="74" d="100"/>
          <a:sy n="74" d="100"/>
        </p:scale>
        <p:origin x="1200" y="6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3/13/2025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13/03/2025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0154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158873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13/03/2025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3/13/2025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0939927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1815976515"/>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EAEC516-3859-D2CE-83EC-14E6AA95F43B}"/>
              </a:ext>
            </a:extLst>
          </p:cNvPr>
          <p:cNvPicPr>
            <a:picLocks noChangeAspect="1"/>
          </p:cNvPicPr>
          <p:nvPr/>
        </p:nvPicPr>
        <p:blipFill>
          <a:blip r:embed="rId2"/>
          <a:stretch>
            <a:fillRect/>
          </a:stretch>
        </p:blipFill>
        <p:spPr>
          <a:xfrm>
            <a:off x="0" y="0"/>
            <a:ext cx="9144000" cy="6858000"/>
          </a:xfrm>
          <a:prstGeom prst="rect">
            <a:avLst/>
          </a:prstGeom>
        </p:spPr>
      </p:pic>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805" y="228600"/>
            <a:ext cx="1219200" cy="134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7753" y="165389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solidFill>
                  <a:srgbClr val="20431D"/>
                </a:solidFill>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solidFill>
                  <a:srgbClr val="20431D"/>
                </a:solidFill>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solidFill>
                  <a:srgbClr val="20431D"/>
                </a:solidFill>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solidFill>
                  <a:srgbClr val="20431D"/>
                </a:solidFill>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476705" y="2148151"/>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rgbClr val="00B0F0"/>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rgbClr val="00B0F0"/>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11 / 2025</a:t>
            </a:r>
            <a:endParaRPr lang="en-US" sz="1800" b="1" spc="50" dirty="0">
              <a:ln w="11430">
                <a:solidFill>
                  <a:schemeClr val="tx1"/>
                </a:solidFill>
              </a:ln>
              <a:solidFill>
                <a:srgbClr val="00B0F0"/>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388946" y="3470619"/>
            <a:ext cx="9921892" cy="2835693"/>
          </a:xfrm>
          <a:prstGeom prst="rect">
            <a:avLst/>
          </a:prstGeom>
        </p:spPr>
        <p:txBody>
          <a:bodyPr wrap="square">
            <a:noAutofit/>
          </a:bodyPr>
          <a:lstStyle/>
          <a:p>
            <a:pPr algn="ctr"/>
            <a:r>
              <a:rPr lang="fi-FI" sz="4800" b="1" dirty="0">
                <a:ln w="13462">
                  <a:solidFill>
                    <a:schemeClr val="tx2"/>
                  </a:solidFill>
                  <a:prstDash val="solid"/>
                </a:ln>
                <a:solidFill>
                  <a:srgbClr val="FF9393"/>
                </a:solidFill>
                <a:effectLst>
                  <a:outerShdw dist="38100" dir="2700000" algn="bl" rotWithShape="0">
                    <a:schemeClr val="accent5"/>
                  </a:outerShdw>
                </a:effectLst>
                <a:latin typeface="Arial Black" panose="020B0A04020102020204" pitchFamily="34" charset="0"/>
              </a:rPr>
              <a:t>MENGHAYATI </a:t>
            </a:r>
          </a:p>
          <a:p>
            <a:pPr algn="ctr"/>
            <a:r>
              <a:rPr lang="fi-FI" sz="4800" b="1" dirty="0">
                <a:ln w="13462">
                  <a:solidFill>
                    <a:schemeClr val="tx2"/>
                  </a:solidFill>
                  <a:prstDash val="solid"/>
                </a:ln>
                <a:solidFill>
                  <a:srgbClr val="FF9393"/>
                </a:solidFill>
                <a:effectLst>
                  <a:outerShdw dist="38100" dir="2700000" algn="bl" rotWithShape="0">
                    <a:schemeClr val="accent5"/>
                  </a:outerShdw>
                </a:effectLst>
                <a:latin typeface="Arial Black" panose="020B0A04020102020204" pitchFamily="34" charset="0"/>
              </a:rPr>
              <a:t>PERISTIWA </a:t>
            </a:r>
          </a:p>
          <a:p>
            <a:pPr algn="ctr"/>
            <a:r>
              <a:rPr lang="fi-FI" sz="4800" b="1" dirty="0">
                <a:ln w="13462">
                  <a:solidFill>
                    <a:schemeClr val="tx2"/>
                  </a:solidFill>
                  <a:prstDash val="solid"/>
                </a:ln>
                <a:solidFill>
                  <a:srgbClr val="FF9393"/>
                </a:solidFill>
                <a:effectLst>
                  <a:outerShdw dist="38100" dir="2700000" algn="bl" rotWithShape="0">
                    <a:schemeClr val="accent5"/>
                  </a:outerShdw>
                </a:effectLst>
                <a:latin typeface="Arial Black" panose="020B0A04020102020204" pitchFamily="34" charset="0"/>
              </a:rPr>
              <a:t>NUZUL AL-QURAN</a:t>
            </a:r>
          </a:p>
        </p:txBody>
      </p:sp>
      <p:sp>
        <p:nvSpPr>
          <p:cNvPr id="4" name="Rectangle 3"/>
          <p:cNvSpPr/>
          <p:nvPr/>
        </p:nvSpPr>
        <p:spPr>
          <a:xfrm>
            <a:off x="1257505" y="2933611"/>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 13 Ramadan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14 Mac 2025</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0" y="6274129"/>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3A975408-8094-7D99-8EBD-8CFCEC6942E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16AAD9A6-D121-728B-51E8-EA96716880AC}"/>
              </a:ext>
            </a:extLst>
          </p:cNvPr>
          <p:cNvSpPr/>
          <p:nvPr/>
        </p:nvSpPr>
        <p:spPr>
          <a:xfrm>
            <a:off x="247650"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p>
        </p:txBody>
      </p:sp>
      <p:sp>
        <p:nvSpPr>
          <p:cNvPr id="3" name="Rectangle 2">
            <a:extLst>
              <a:ext uri="{FF2B5EF4-FFF2-40B4-BE49-F238E27FC236}">
                <a16:creationId xmlns:a16="http://schemas.microsoft.com/office/drawing/2014/main" xmlns="" id="{7225F38C-CB22-7F14-C641-77AA31EDE64D}"/>
              </a:ext>
            </a:extLst>
          </p:cNvPr>
          <p:cNvSpPr/>
          <p:nvPr/>
        </p:nvSpPr>
        <p:spPr>
          <a:xfrm>
            <a:off x="685800" y="228039"/>
            <a:ext cx="7696200" cy="6419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5400" u="sng" dirty="0">
                <a:ln>
                  <a:solidFill>
                    <a:prstClr val="white"/>
                  </a:solidFill>
                </a:ln>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PERTAMA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rPr>
              <a:t> </a:t>
            </a:r>
            <a:r>
              <a:rPr kumimoji="0" lang="it-IT" sz="5400" b="0"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rPr>
              <a:t>Al-Quran sebagai </a:t>
            </a:r>
            <a:r>
              <a:rPr kumimoji="0" lang="it-IT" sz="5400" b="0" i="0" u="none" strike="noStrike" kern="1200" cap="none" spc="0" normalizeH="0" baseline="0" noProof="0" dirty="0" smtClean="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rPr>
              <a:t>petunjuk </a:t>
            </a:r>
            <a:r>
              <a:rPr kumimoji="0" lang="it-IT" sz="5400" b="0"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rPr>
              <a:t>dan pedoman</a:t>
            </a:r>
            <a:endParaRPr kumimoji="0" lang="sv-SE" sz="5400" b="0"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01670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B0209AD4-4066-033E-AD55-483A38A2B9A8}"/>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87A0F65-FFFB-0426-4212-28A7C25C699C}"/>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An-Nahl ayat 89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Rectangle 5">
            <a:extLst>
              <a:ext uri="{FF2B5EF4-FFF2-40B4-BE49-F238E27FC236}">
                <a16:creationId xmlns:a16="http://schemas.microsoft.com/office/drawing/2014/main" xmlns="" id="{8F1B8BE8-B464-0903-36F4-CC62DCFF4C4F}"/>
              </a:ext>
            </a:extLst>
          </p:cNvPr>
          <p:cNvSpPr/>
          <p:nvPr/>
        </p:nvSpPr>
        <p:spPr>
          <a:xfrm>
            <a:off x="208952" y="3200400"/>
            <a:ext cx="8935047" cy="27161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Dan Kami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turunkan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kepadamu</a:t>
            </a:r>
            <a:r>
              <a:rPr kumimoji="0" lang="en-MY" sz="3200" b="1" i="0" u="none" strike="noStrike" kern="1200" cap="none" spc="0" normalizeH="0" baseline="0" noProof="0" dirty="0">
                <a:ln>
                  <a:noFill/>
                </a:ln>
                <a:solidFill>
                  <a:srgbClr val="C00000"/>
                </a:solidFill>
                <a:effectLst/>
                <a:uLnTx/>
                <a:uFillTx/>
                <a:latin typeface="Calibri"/>
                <a:ea typeface="+mn-ea"/>
                <a:cs typeface="+mn-cs"/>
              </a:rPr>
              <a:t> Al-Qur'an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menjelaskan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tiap-tiap</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sesuatu</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serta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membawa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rahmat</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berita</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menggembirakan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3200" b="1" i="0" u="none" strike="noStrike" kern="1200" cap="none" spc="0" normalizeH="0" baseline="0" noProof="0" dirty="0">
                <a:ln>
                  <a:noFill/>
                </a:ln>
                <a:solidFill>
                  <a:srgbClr val="C00000"/>
                </a:solidFill>
                <a:effectLst/>
                <a:uLnTx/>
                <a:uFillTx/>
                <a:latin typeface="Calibri"/>
                <a:ea typeface="+mn-ea"/>
                <a:cs typeface="+mn-cs"/>
              </a:rPr>
              <a:t> orang Islam .</a:t>
            </a:r>
            <a:endParaRPr kumimoji="0" lang="en-MY"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xmlns="" id="{34F10C0E-D95E-115A-8952-4FC52985E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 y="1287690"/>
            <a:ext cx="9144000" cy="2145792"/>
          </a:xfrm>
          <a:prstGeom prst="rect">
            <a:avLst/>
          </a:prstGeom>
        </p:spPr>
      </p:pic>
    </p:spTree>
    <p:extLst>
      <p:ext uri="{BB962C8B-B14F-4D97-AF65-F5344CB8AC3E}">
        <p14:creationId xmlns:p14="http://schemas.microsoft.com/office/powerpoint/2010/main" val="33398569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678D126-ED68-9949-0DB8-79CDA0B75FB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57096E8-5F7D-0A4A-F084-1A8BE0F699F6}"/>
              </a:ext>
            </a:extLst>
          </p:cNvPr>
          <p:cNvSpPr/>
          <p:nvPr/>
        </p:nvSpPr>
        <p:spPr>
          <a:xfrm>
            <a:off x="247650"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Al-Quran menjadi petunjuk bagi seluruh manusia dengan kandungannya yang membawa penjelasan dan keterangan. Ia juga membezakan perkara yang baik dan buruk</a:t>
            </a:r>
          </a:p>
        </p:txBody>
      </p:sp>
    </p:spTree>
    <p:extLst>
      <p:ext uri="{BB962C8B-B14F-4D97-AF65-F5344CB8AC3E}">
        <p14:creationId xmlns:p14="http://schemas.microsoft.com/office/powerpoint/2010/main" val="304449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10351D67-6863-C123-8F3F-C559E2A5F0CE}"/>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8626D8D1-C1F8-4F8F-81A7-9EBD876152BB}"/>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Al-Baqarah ayat 185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Rectangle 5">
            <a:extLst>
              <a:ext uri="{FF2B5EF4-FFF2-40B4-BE49-F238E27FC236}">
                <a16:creationId xmlns:a16="http://schemas.microsoft.com/office/drawing/2014/main" xmlns="" id="{70932C74-54FA-DA79-B731-7B79E19C44B2}"/>
              </a:ext>
            </a:extLst>
          </p:cNvPr>
          <p:cNvSpPr/>
          <p:nvPr/>
        </p:nvSpPr>
        <p:spPr>
          <a:xfrm>
            <a:off x="208952" y="3200400"/>
            <a:ext cx="8935047" cy="320857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Bulan Ramadan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padanya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diturunkan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Al-Quran,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sekalian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manusia</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keterangan-keterangan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menjelaskan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menjelaskan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perbezaan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antara</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benar</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dengan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salah.</a:t>
            </a:r>
            <a:endParaRPr kumimoji="0" lang="en-MY"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95D50D22-2708-BA82-4564-83CDE89F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50" y="1392760"/>
            <a:ext cx="8693649" cy="2036240"/>
          </a:xfrm>
          <a:prstGeom prst="rect">
            <a:avLst/>
          </a:prstGeom>
        </p:spPr>
      </p:pic>
    </p:spTree>
    <p:extLst>
      <p:ext uri="{BB962C8B-B14F-4D97-AF65-F5344CB8AC3E}">
        <p14:creationId xmlns:p14="http://schemas.microsoft.com/office/powerpoint/2010/main" val="676564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1A043DC6-ED08-53EE-A7FD-E3435077A71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8D3F180-B1FE-ED95-6C6F-FEE34E7F95D2}"/>
              </a:ext>
            </a:extLst>
          </p:cNvPr>
          <p:cNvSpPr/>
          <p:nvPr/>
        </p:nvSpPr>
        <p:spPr>
          <a:xfrm>
            <a:off x="247650"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p>
        </p:txBody>
      </p:sp>
      <p:sp>
        <p:nvSpPr>
          <p:cNvPr id="3" name="Rectangle 2">
            <a:extLst>
              <a:ext uri="{FF2B5EF4-FFF2-40B4-BE49-F238E27FC236}">
                <a16:creationId xmlns:a16="http://schemas.microsoft.com/office/drawing/2014/main" xmlns="" id="{81AA7115-EEED-C7D2-97AC-3035A8BFB912}"/>
              </a:ext>
            </a:extLst>
          </p:cNvPr>
          <p:cNvSpPr/>
          <p:nvPr/>
        </p:nvSpPr>
        <p:spPr>
          <a:xfrm>
            <a:off x="685800" y="228039"/>
            <a:ext cx="7696200" cy="6419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sng" strike="noStrike" kern="1200" cap="none" spc="0" normalizeH="0" baseline="0" noProof="0" dirty="0">
                <a:ln>
                  <a:solidFill>
                    <a:prstClr val="white"/>
                  </a:solidFill>
                </a:ln>
                <a:solidFill>
                  <a:schemeClr val="accent4">
                    <a:lumMod val="7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KEDUA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0"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rPr>
              <a:t>Al-Quran sebagai nasihat yang berguna dan penawar yang mujarab kepada penyakit hati</a:t>
            </a:r>
            <a:endParaRPr kumimoji="0" lang="sv-SE" sz="5400" b="0"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56757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6D1B929E-3F8C-C180-9C67-74D3E523F133}"/>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FC0A5206-58CB-6F16-702F-613C6C7FE1DB}"/>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Yunus ayat 57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Rectangle 5">
            <a:extLst>
              <a:ext uri="{FF2B5EF4-FFF2-40B4-BE49-F238E27FC236}">
                <a16:creationId xmlns:a16="http://schemas.microsoft.com/office/drawing/2014/main" xmlns="" id="{0CD74A9C-1422-DE55-999A-724773D5F6F8}"/>
              </a:ext>
            </a:extLst>
          </p:cNvPr>
          <p:cNvSpPr/>
          <p:nvPr/>
        </p:nvSpPr>
        <p:spPr>
          <a:xfrm>
            <a:off x="208953" y="2743200"/>
            <a:ext cx="8935047" cy="41934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Wahai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umat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manusia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Sesungguhnya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telah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datang</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kepada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kamu</a:t>
            </a:r>
            <a:r>
              <a:rPr kumimoji="0" lang="en-MY" sz="3200" b="1" i="0" u="none" strike="noStrike" kern="1200" cap="none" spc="0" normalizeH="0" baseline="0" noProof="0" dirty="0">
                <a:ln>
                  <a:noFill/>
                </a:ln>
                <a:solidFill>
                  <a:srgbClr val="C00000"/>
                </a:solidFill>
                <a:effectLst/>
                <a:uLnTx/>
                <a:uFillTx/>
                <a:latin typeface="Calibri"/>
                <a:ea typeface="+mn-ea"/>
                <a:cs typeface="+mn-cs"/>
              </a:rPr>
              <a:t> Al-Quran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nasihat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pengajaran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dari</a:t>
            </a:r>
            <a:r>
              <a:rPr kumimoji="0" lang="en-MY" sz="3200" b="1" i="0" u="none" strike="noStrike" kern="1200" cap="none" spc="0" normalizeH="0" baseline="0" noProof="0" dirty="0">
                <a:ln>
                  <a:noFill/>
                </a:ln>
                <a:solidFill>
                  <a:srgbClr val="C00000"/>
                </a:solidFill>
                <a:effectLst/>
                <a:uLnTx/>
                <a:uFillTx/>
                <a:latin typeface="Calibri"/>
                <a:ea typeface="+mn-ea"/>
                <a:cs typeface="+mn-cs"/>
              </a:rPr>
              <a:t> Tuhan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kamu</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penawar</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penyakit-penyakit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batin</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ada</a:t>
            </a:r>
            <a:r>
              <a:rPr kumimoji="0" lang="en-MY" sz="3200" b="1" i="0" u="none" strike="noStrike" kern="1200" cap="none" spc="0" normalizeH="0" baseline="0" noProof="0" dirty="0">
                <a:ln>
                  <a:noFill/>
                </a:ln>
                <a:solidFill>
                  <a:srgbClr val="C00000"/>
                </a:solidFill>
                <a:effectLst/>
                <a:uLnTx/>
                <a:uFillTx/>
                <a:latin typeface="Calibri"/>
                <a:ea typeface="+mn-ea"/>
                <a:cs typeface="+mn-cs"/>
              </a:rPr>
              <a:t> di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dalam</a:t>
            </a:r>
            <a:r>
              <a:rPr kumimoji="0" lang="en-MY" sz="3200" b="1" i="0" u="none" strike="noStrike" kern="1200" cap="none" spc="0" normalizeH="0" baseline="0" noProof="0" dirty="0">
                <a:ln>
                  <a:noFill/>
                </a:ln>
                <a:solidFill>
                  <a:srgbClr val="C00000"/>
                </a:solidFill>
                <a:effectLst/>
                <a:uLnTx/>
                <a:uFillTx/>
                <a:latin typeface="Calibri"/>
                <a:ea typeface="+mn-ea"/>
                <a:cs typeface="+mn-cs"/>
              </a:rPr>
              <a:t> dada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kamu</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juga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hidayah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untuk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keselamatan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serta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membawa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rahmat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3200" b="1" i="0" u="none" strike="noStrike" kern="1200" cap="none" spc="0" normalizeH="0" baseline="0" noProof="0" dirty="0">
                <a:ln>
                  <a:noFill/>
                </a:ln>
                <a:solidFill>
                  <a:srgbClr val="C00000"/>
                </a:solidFill>
                <a:effectLst/>
                <a:uLnTx/>
                <a:uFillTx/>
                <a:latin typeface="Calibri"/>
                <a:ea typeface="+mn-ea"/>
                <a:cs typeface="+mn-cs"/>
              </a:rPr>
              <a:t> orang-orang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beriman</a:t>
            </a:r>
            <a:r>
              <a:rPr kumimoji="0" lang="en-MY" sz="3200" b="1" i="0" u="none" strike="noStrike" kern="1200" cap="none" spc="0" normalizeH="0" baseline="0" noProof="0" dirty="0">
                <a:ln>
                  <a:noFill/>
                </a:ln>
                <a:solidFill>
                  <a:srgbClr val="C00000"/>
                </a:solidFill>
                <a:effectLst/>
                <a:uLnTx/>
                <a:uFillTx/>
                <a:latin typeface="Calibri"/>
                <a:ea typeface="+mn-ea"/>
                <a:cs typeface="+mn-cs"/>
              </a:rPr>
              <a:t>.”.</a:t>
            </a:r>
            <a:endParaRPr kumimoji="0" lang="en-MY"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068D6082-261B-4958-93B6-12A61D65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5" y="1219200"/>
            <a:ext cx="8803387" cy="1969179"/>
          </a:xfrm>
          <a:prstGeom prst="rect">
            <a:avLst/>
          </a:prstGeom>
        </p:spPr>
      </p:pic>
    </p:spTree>
    <p:extLst>
      <p:ext uri="{BB962C8B-B14F-4D97-AF65-F5344CB8AC3E}">
        <p14:creationId xmlns:p14="http://schemas.microsoft.com/office/powerpoint/2010/main" val="34939840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7DDD3A17-694E-A7A8-C6F6-40676077696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9E0526DE-E14D-DE13-A8BD-8A34D5FB6D3B}"/>
              </a:ext>
            </a:extLst>
          </p:cNvPr>
          <p:cNvSpPr/>
          <p:nvPr/>
        </p:nvSpPr>
        <p:spPr>
          <a:xfrm>
            <a:off x="247650"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p>
        </p:txBody>
      </p:sp>
      <p:sp>
        <p:nvSpPr>
          <p:cNvPr id="3" name="Rectangle 2">
            <a:extLst>
              <a:ext uri="{FF2B5EF4-FFF2-40B4-BE49-F238E27FC236}">
                <a16:creationId xmlns:a16="http://schemas.microsoft.com/office/drawing/2014/main" xmlns="" id="{13EA863B-18E0-F2EC-F4E3-36F221CA5318}"/>
              </a:ext>
            </a:extLst>
          </p:cNvPr>
          <p:cNvSpPr/>
          <p:nvPr/>
        </p:nvSpPr>
        <p:spPr>
          <a:xfrm>
            <a:off x="533400" y="228039"/>
            <a:ext cx="8153400" cy="6419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sng" strike="noStrike" kern="1200" cap="none" spc="0" normalizeH="0" baseline="0" noProof="0" dirty="0">
                <a:ln>
                  <a:solidFill>
                    <a:prstClr val="white"/>
                  </a:solidFill>
                </a:ln>
                <a:solidFill>
                  <a:schemeClr val="accent4">
                    <a:lumMod val="7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KETIGA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0"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rPr>
              <a:t>Al-Quran memberi keterangan berkenaan kisah-kisah umat terdahulu untuk dijadikan pengajaran</a:t>
            </a:r>
            <a:endParaRPr kumimoji="0" lang="sv-SE" sz="5400" b="0"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12873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56051F62-6E83-9AAA-85D4-A646A61E1332}"/>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19B9126C-AE86-8372-CC4B-F96EE035513A}"/>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Yusuf ayat 111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pic>
        <p:nvPicPr>
          <p:cNvPr id="4" name="Picture 3">
            <a:extLst>
              <a:ext uri="{FF2B5EF4-FFF2-40B4-BE49-F238E27FC236}">
                <a16:creationId xmlns:a16="http://schemas.microsoft.com/office/drawing/2014/main" xmlns="" id="{02ED2259-422B-47FA-845E-7FEBC5F73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99" y="1295400"/>
            <a:ext cx="8779001" cy="4730906"/>
          </a:xfrm>
          <a:prstGeom prst="rect">
            <a:avLst/>
          </a:prstGeom>
        </p:spPr>
      </p:pic>
    </p:spTree>
    <p:extLst>
      <p:ext uri="{BB962C8B-B14F-4D97-AF65-F5344CB8AC3E}">
        <p14:creationId xmlns:p14="http://schemas.microsoft.com/office/powerpoint/2010/main" val="37475249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2E521944-8949-F29A-783F-AA6504BAD273}"/>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4CF8A44C-54BC-7152-C758-2CCD7339783D}"/>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Yusuf ayat 11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Rectangle 5">
            <a:extLst>
              <a:ext uri="{FF2B5EF4-FFF2-40B4-BE49-F238E27FC236}">
                <a16:creationId xmlns:a16="http://schemas.microsoft.com/office/drawing/2014/main" xmlns="" id="{0EB979E8-C532-DCE5-4E75-077200DCDD8C}"/>
              </a:ext>
            </a:extLst>
          </p:cNvPr>
          <p:cNvSpPr/>
          <p:nvPr/>
        </p:nvSpPr>
        <p:spPr>
          <a:xfrm>
            <a:off x="104476" y="1200664"/>
            <a:ext cx="8935047" cy="567078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Demi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sesungguhnya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kisah</a:t>
            </a:r>
            <a:r>
              <a:rPr kumimoji="0" lang="en-MY" sz="3200" b="1" i="0" u="none" strike="noStrike" kern="1200" cap="none" spc="0" normalizeH="0" baseline="0" noProof="0" dirty="0">
                <a:ln>
                  <a:noFill/>
                </a:ln>
                <a:solidFill>
                  <a:srgbClr val="C00000"/>
                </a:solidFill>
                <a:effectLst/>
                <a:uLnTx/>
                <a:uFillTx/>
                <a:latin typeface="Calibri"/>
                <a:ea typeface="+mn-ea"/>
                <a:cs typeface="+mn-cs"/>
              </a:rPr>
              <a:t> Nabi-</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nabi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itu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mengandungi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pelajaran</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mendatangkan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iktibar</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3200" b="1" i="0" u="none" strike="noStrike" kern="1200" cap="none" spc="0" normalizeH="0" baseline="0" noProof="0" dirty="0">
                <a:ln>
                  <a:noFill/>
                </a:ln>
                <a:solidFill>
                  <a:srgbClr val="C00000"/>
                </a:solidFill>
                <a:effectLst/>
                <a:uLnTx/>
                <a:uFillTx/>
                <a:latin typeface="Calibri"/>
                <a:ea typeface="+mn-ea"/>
                <a:cs typeface="+mn-cs"/>
              </a:rPr>
              <a:t> orang-orang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mempunyai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akal</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fikiran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Kisah</a:t>
            </a:r>
            <a:r>
              <a:rPr kumimoji="0" lang="en-MY" sz="3200" b="1" i="0" u="none" strike="noStrike" kern="1200" cap="none" spc="0" normalizeH="0" baseline="0" noProof="0" dirty="0">
                <a:ln>
                  <a:noFill/>
                </a:ln>
                <a:solidFill>
                  <a:srgbClr val="C00000"/>
                </a:solidFill>
                <a:effectLst/>
                <a:uLnTx/>
                <a:uFillTx/>
                <a:latin typeface="Calibri"/>
                <a:ea typeface="+mn-ea"/>
                <a:cs typeface="+mn-cs"/>
              </a:rPr>
              <a:t> Nabi-</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nabi</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terkandung</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dalam</a:t>
            </a:r>
            <a:r>
              <a:rPr kumimoji="0" lang="en-MY" sz="3200" b="1" i="0" u="none" strike="noStrike" kern="1200" cap="none" spc="0" normalizeH="0" baseline="0" noProof="0" dirty="0">
                <a:ln>
                  <a:noFill/>
                </a:ln>
                <a:solidFill>
                  <a:srgbClr val="C00000"/>
                </a:solidFill>
                <a:effectLst/>
                <a:uLnTx/>
                <a:uFillTx/>
                <a:latin typeface="Calibri"/>
                <a:ea typeface="+mn-ea"/>
                <a:cs typeface="+mn-cs"/>
              </a:rPr>
              <a:t> Al-Quran)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bukanlah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cerita-cerita</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diada-adakan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tetapi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mengesahkan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apa</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tersebut</a:t>
            </a:r>
            <a:r>
              <a:rPr kumimoji="0" lang="en-MY" sz="3200" b="1" i="0" u="none" strike="noStrike" kern="1200" cap="none" spc="0" normalizeH="0" baseline="0" noProof="0" dirty="0">
                <a:ln>
                  <a:noFill/>
                </a:ln>
                <a:solidFill>
                  <a:srgbClr val="C00000"/>
                </a:solidFill>
                <a:effectLst/>
                <a:uLnTx/>
                <a:uFillTx/>
                <a:latin typeface="Calibri"/>
                <a:ea typeface="+mn-ea"/>
                <a:cs typeface="+mn-cs"/>
              </a:rPr>
              <a:t> di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dalam</a:t>
            </a:r>
            <a:r>
              <a:rPr kumimoji="0" lang="en-MY" sz="3200" b="1" i="0" u="none" strike="noStrike" kern="1200" cap="none" spc="0" normalizeH="0" baseline="0" noProof="0" dirty="0">
                <a:ln>
                  <a:noFill/>
                </a:ln>
                <a:solidFill>
                  <a:srgbClr val="C00000"/>
                </a:solidFill>
                <a:effectLst/>
                <a:uLnTx/>
                <a:uFillTx/>
                <a:latin typeface="Calibri"/>
                <a:ea typeface="+mn-ea"/>
                <a:cs typeface="+mn-cs"/>
              </a:rPr>
              <a:t> Kitab-kitab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ugama</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terdahulu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daripadanya</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sebagai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keterangan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menjelaskan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tiap-tiap</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sesuatu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serta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hidayah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rahmat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kaum</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mahu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beriman</a:t>
            </a:r>
            <a:endParaRPr kumimoji="0" lang="en-MY"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81601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28C13CE-B4FB-6B2B-1CC9-B38CDD469AE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D7D07D1-6382-209A-B42F-13C3AD716F46}"/>
              </a:ext>
            </a:extLst>
          </p:cNvPr>
          <p:cNvSpPr/>
          <p:nvPr/>
        </p:nvSpPr>
        <p:spPr>
          <a:xfrm>
            <a:off x="247650"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p>
        </p:txBody>
      </p:sp>
      <p:sp>
        <p:nvSpPr>
          <p:cNvPr id="3" name="Rectangle 2">
            <a:extLst>
              <a:ext uri="{FF2B5EF4-FFF2-40B4-BE49-F238E27FC236}">
                <a16:creationId xmlns:a16="http://schemas.microsoft.com/office/drawing/2014/main" xmlns="" id="{365757F0-37D6-59B3-461C-1B1DE064DC44}"/>
              </a:ext>
            </a:extLst>
          </p:cNvPr>
          <p:cNvSpPr/>
          <p:nvPr/>
        </p:nvSpPr>
        <p:spPr>
          <a:xfrm>
            <a:off x="533400" y="228039"/>
            <a:ext cx="8153400" cy="6419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0" i="0" u="sng" strike="noStrike" kern="1200" cap="none" spc="0" normalizeH="0" baseline="0" noProof="0" dirty="0">
                <a:ln>
                  <a:solidFill>
                    <a:prstClr val="white"/>
                  </a:solidFill>
                </a:ln>
                <a:solidFill>
                  <a:schemeClr val="accent4">
                    <a:lumMod val="7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KEEMPAT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0"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rPr>
              <a:t>Al-Quran sebagai peneguh iman dan berita gembira buat kaum muslimin</a:t>
            </a:r>
            <a:endParaRPr kumimoji="0" lang="sv-SE" sz="5400" b="0"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81874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8E6D39D-2A72-8CC1-107C-D4BDF282C36F}"/>
              </a:ext>
            </a:extLst>
          </p:cNvPr>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804810" y="422523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95845" y="53340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728610" y="2009239"/>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C94A057D-57EA-2093-9A0C-B311044BD1A5}"/>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CDB29025-C518-D36E-4C2C-EDAA4494934A}"/>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An-Nahl ayat 102:</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Rectangle 5">
            <a:extLst>
              <a:ext uri="{FF2B5EF4-FFF2-40B4-BE49-F238E27FC236}">
                <a16:creationId xmlns:a16="http://schemas.microsoft.com/office/drawing/2014/main" xmlns="" id="{C289D67B-BEA7-8AE2-6E59-CC0E6A8DAAFE}"/>
              </a:ext>
            </a:extLst>
          </p:cNvPr>
          <p:cNvSpPr/>
          <p:nvPr/>
        </p:nvSpPr>
        <p:spPr>
          <a:xfrm>
            <a:off x="208953" y="2743200"/>
            <a:ext cx="8935047" cy="41934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Katakanlah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wahai</a:t>
            </a:r>
            <a:r>
              <a:rPr kumimoji="0" lang="en-MY" sz="3200" b="1" i="0" u="none" strike="noStrike" kern="1200" cap="none" spc="0" normalizeH="0" baseline="0" noProof="0" dirty="0">
                <a:ln>
                  <a:noFill/>
                </a:ln>
                <a:solidFill>
                  <a:srgbClr val="C00000"/>
                </a:solidFill>
                <a:effectLst/>
                <a:uLnTx/>
                <a:uFillTx/>
                <a:latin typeface="Calibri"/>
                <a:ea typeface="+mn-ea"/>
                <a:cs typeface="+mn-cs"/>
              </a:rPr>
              <a:t> Muhammad): Al-Quran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itu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diturunkan</a:t>
            </a:r>
            <a:r>
              <a:rPr kumimoji="0" lang="en-MY" sz="3200" b="1" i="0" u="none" strike="noStrike" kern="1200" cap="none" spc="0" normalizeH="0" baseline="0" noProof="0" dirty="0">
                <a:ln>
                  <a:noFill/>
                </a:ln>
                <a:solidFill>
                  <a:srgbClr val="C00000"/>
                </a:solidFill>
                <a:effectLst/>
                <a:uLnTx/>
                <a:uFillTx/>
                <a:latin typeface="Calibri"/>
                <a:ea typeface="+mn-ea"/>
                <a:cs typeface="+mn-cs"/>
              </a:rPr>
              <a:t> oleh Ruhul Qudus (Jibril)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dari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Tuhanmu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dengan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cara</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sungguh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layak</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berhikmat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untuk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meneguhkan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iman</a:t>
            </a:r>
            <a:r>
              <a:rPr kumimoji="0" lang="en-MY" sz="3200" b="1" i="0" u="none" strike="noStrike" kern="1200" cap="none" spc="0" normalizeH="0" baseline="0" noProof="0" dirty="0">
                <a:ln>
                  <a:noFill/>
                </a:ln>
                <a:solidFill>
                  <a:srgbClr val="C00000"/>
                </a:solidFill>
                <a:effectLst/>
                <a:uLnTx/>
                <a:uFillTx/>
                <a:latin typeface="Calibri"/>
                <a:ea typeface="+mn-ea"/>
                <a:cs typeface="+mn-cs"/>
              </a:rPr>
              <a:t> orang-orang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beriman</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untuk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hidayah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serta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berita</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mengembirakan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3200" b="1" i="0" u="none" strike="noStrike" kern="1200" cap="none" spc="0" normalizeH="0" baseline="0" noProof="0" dirty="0">
                <a:ln>
                  <a:noFill/>
                </a:ln>
                <a:solidFill>
                  <a:srgbClr val="C00000"/>
                </a:solidFill>
                <a:effectLst/>
                <a:uLnTx/>
                <a:uFillTx/>
                <a:latin typeface="Calibri"/>
                <a:ea typeface="+mn-ea"/>
                <a:cs typeface="+mn-cs"/>
              </a:rPr>
              <a:t> orang-orang Islam.</a:t>
            </a:r>
            <a:endParaRPr kumimoji="0" lang="en-MY"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C64D3578-7723-4BCF-8CC0-9C2D83E96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6" y="1143000"/>
            <a:ext cx="9144000" cy="1873291"/>
          </a:xfrm>
          <a:prstGeom prst="rect">
            <a:avLst/>
          </a:prstGeom>
        </p:spPr>
      </p:pic>
    </p:spTree>
    <p:extLst>
      <p:ext uri="{BB962C8B-B14F-4D97-AF65-F5344CB8AC3E}">
        <p14:creationId xmlns:p14="http://schemas.microsoft.com/office/powerpoint/2010/main" val="19456090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46AAAEC-4D28-B047-621E-BB1495171D4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055183D-B088-2B7C-B231-3EEA42041B4E}"/>
              </a:ext>
            </a:extLst>
          </p:cNvPr>
          <p:cNvSpPr/>
          <p:nvPr/>
        </p:nvSpPr>
        <p:spPr>
          <a:xfrm>
            <a:off x="247649"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Dengan memahami hikmah kenapa Al-Quran diturunkan, ia menjadikan kita mukmin yang lebih menghayati isi kandungan Al-Quran yang mulia.  </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7994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0C18DA25-CA5B-97B0-1344-C91DAC2CC10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52D56FE6-C5DC-4229-C023-468BE415C968}"/>
              </a:ext>
            </a:extLst>
          </p:cNvPr>
          <p:cNvSpPr/>
          <p:nvPr/>
        </p:nvSpPr>
        <p:spPr>
          <a:xfrm>
            <a:off x="247649"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Tiada cara lain untuk mencapai maksud Al-Quran diturunkan melainkan dengan mendampinginya, membacanya dan mengambil pengajaran dari hidayatnya dan disusuli dengan penghayatan dan amalan.  </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544842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C48A331-4B9A-0D2B-E0A0-6521172B898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3FEAE492-16CA-34EA-9F69-402B12C089AE}"/>
              </a:ext>
            </a:extLst>
          </p:cNvPr>
          <p:cNvSpPr/>
          <p:nvPr/>
        </p:nvSpPr>
        <p:spPr>
          <a:xfrm>
            <a:off x="152400" y="438150"/>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Al-Quran merupakan kitab suci yang istimewa, sesiapa yang membacanya walaupun tanpa memahaminya tetap akan dikurniakan pahala membacanya, lebih-lebih lagi dibaca dalam bulan Ramadan</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44708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846A840B-2B3C-CC59-605C-A638679E2C37}"/>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FA1CD700-58DD-4B9C-135C-E89868AC7AE1}"/>
              </a:ext>
            </a:extLst>
          </p:cNvPr>
          <p:cNvSpPr/>
          <p:nvPr/>
        </p:nvSpPr>
        <p:spPr>
          <a:xfrm>
            <a:off x="417908" y="34404"/>
            <a:ext cx="8308183" cy="871008"/>
          </a:xfrm>
          <a:prstGeom prst="snip2DiagRect">
            <a:avLst>
              <a:gd name="adj1" fmla="val 50000"/>
              <a:gd name="adj2" fmla="val 50000"/>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a:t>
            </a:r>
          </a:p>
        </p:txBody>
      </p:sp>
      <p:sp>
        <p:nvSpPr>
          <p:cNvPr id="6" name="Rectangle 5">
            <a:extLst>
              <a:ext uri="{FF2B5EF4-FFF2-40B4-BE49-F238E27FC236}">
                <a16:creationId xmlns:a16="http://schemas.microsoft.com/office/drawing/2014/main" xmlns="" id="{CC4DE6EE-A9A4-049A-BF89-3837BB5A6867}"/>
              </a:ext>
            </a:extLst>
          </p:cNvPr>
          <p:cNvSpPr/>
          <p:nvPr/>
        </p:nvSpPr>
        <p:spPr>
          <a:xfrm>
            <a:off x="110835" y="2819400"/>
            <a:ext cx="9033165" cy="375487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effectLst/>
                <a:uLnTx/>
                <a:uFillTx/>
                <a:latin typeface="Calibri"/>
                <a:ea typeface="+mn-ea"/>
                <a:cs typeface="+mn-cs"/>
              </a:rPr>
              <a:t>Maksudnya: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C00000"/>
                </a:solidFill>
                <a:effectLst/>
                <a:uLnTx/>
                <a:uFillTx/>
                <a:latin typeface="Calibri"/>
                <a:ea typeface="+mn-ea"/>
                <a:cs typeface="+mn-cs"/>
              </a:rPr>
              <a:t> Bacalah al-Quran kerana al-Quran akan datang pada hari kiamat untuk memberikan syafaat kepada pembacanya.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MY" sz="2800" b="1" dirty="0">
                <a:solidFill>
                  <a:srgbClr val="C00000"/>
                </a:solidFill>
                <a:latin typeface="Calibri"/>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lang="en-MY" sz="2800" b="1" dirty="0">
                <a:solidFill>
                  <a:srgbClr val="C00000"/>
                </a:solidFill>
                <a:latin typeface="Calibri"/>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r>
              <a:rPr kumimoji="0" lang="en-MY" sz="2800" b="1" i="0" u="none" strike="noStrike" kern="1200" cap="none" spc="0" normalizeH="0" baseline="0" noProof="0" dirty="0" err="1">
                <a:ln>
                  <a:noFill/>
                </a:ln>
                <a:solidFill>
                  <a:prstClr val="black"/>
                </a:solidFill>
                <a:effectLst/>
                <a:uLnTx/>
                <a:uFillTx/>
                <a:latin typeface="Calibri"/>
                <a:ea typeface="+mn-ea"/>
                <a:cs typeface="+mn-cs"/>
              </a:rPr>
              <a:t>Hadits</a:t>
            </a:r>
            <a:r>
              <a:rPr kumimoji="0" lang="en-MY" sz="2800" b="1" i="0" u="none" strike="noStrike" kern="1200" cap="none" spc="0" normalizeH="0" baseline="0" noProof="0" dirty="0">
                <a:ln>
                  <a:noFill/>
                </a:ln>
                <a:solidFill>
                  <a:prstClr val="black"/>
                </a:solidFill>
                <a:effectLst/>
                <a:uLnTx/>
                <a:uFillTx/>
                <a:latin typeface="Calibri"/>
                <a:ea typeface="+mn-ea"/>
                <a:cs typeface="+mn-cs"/>
              </a:rPr>
              <a:t> Riwayat Muslim)</a:t>
            </a:r>
          </a:p>
        </p:txBody>
      </p:sp>
      <p:pic>
        <p:nvPicPr>
          <p:cNvPr id="7" name="Picture 6">
            <a:extLst>
              <a:ext uri="{FF2B5EF4-FFF2-40B4-BE49-F238E27FC236}">
                <a16:creationId xmlns:a16="http://schemas.microsoft.com/office/drawing/2014/main" xmlns="" id="{B66C7737-CD15-3903-A8BC-9081BD382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7" y="1676400"/>
            <a:ext cx="9144000" cy="1286255"/>
          </a:xfrm>
          <a:prstGeom prst="rect">
            <a:avLst/>
          </a:prstGeom>
        </p:spPr>
      </p:pic>
    </p:spTree>
    <p:extLst>
      <p:ext uri="{BB962C8B-B14F-4D97-AF65-F5344CB8AC3E}">
        <p14:creationId xmlns:p14="http://schemas.microsoft.com/office/powerpoint/2010/main" val="1349228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398" y="8228"/>
            <a:ext cx="8077199" cy="770365"/>
          </a:xfrm>
          <a:prstGeom prst="snip2DiagRect">
            <a:avLst>
              <a:gd name="adj1" fmla="val 50000"/>
              <a:gd name="adj2" fmla="val 50000"/>
            </a:avLst>
          </a:prstGeom>
          <a:solidFill>
            <a:srgbClr val="0066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257100" y="43786"/>
            <a:ext cx="4629794"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أعُوذُ بِاللهِ مِنَ الشَّيْطَانِ الرَّجِيمِ</a:t>
            </a:r>
            <a:endParaRPr lang="en-US" sz="3600"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85186CB5-B813-48CE-6E8E-4706262AB61F}"/>
              </a:ext>
            </a:extLst>
          </p:cNvPr>
          <p:cNvSpPr/>
          <p:nvPr/>
        </p:nvSpPr>
        <p:spPr>
          <a:xfrm>
            <a:off x="76197" y="2686980"/>
            <a:ext cx="8991600" cy="4175502"/>
          </a:xfrm>
          <a:prstGeom prst="rect">
            <a:avLst/>
          </a:prstGeom>
        </p:spPr>
        <p:txBody>
          <a:bodyPr wrap="square">
            <a:spAutoFit/>
          </a:bodyPr>
          <a:lstStyle/>
          <a:p>
            <a:pPr algn="just">
              <a:spcAft>
                <a:spcPts val="800"/>
              </a:spcAft>
            </a:pPr>
            <a:r>
              <a:rPr lang="en-US" sz="3200" b="1" dirty="0" err="1">
                <a:ea typeface="Calibri" panose="020F0502020204030204" pitchFamily="34" charset="0"/>
                <a:cs typeface="Arial" panose="020B0604020202020204" pitchFamily="34" charset="0"/>
              </a:rPr>
              <a:t>Maksudnya</a:t>
            </a:r>
            <a:r>
              <a:rPr lang="en-US" sz="3200" b="1" dirty="0">
                <a:ea typeface="Calibri" panose="020F0502020204030204" pitchFamily="34" charset="0"/>
                <a:cs typeface="Arial" panose="020B0604020202020204" pitchFamily="34" charset="0"/>
              </a:rPr>
              <a:t> :</a:t>
            </a:r>
          </a:p>
          <a:p>
            <a:pPr algn="just">
              <a:spcAft>
                <a:spcPts val="800"/>
              </a:spcAft>
            </a:pPr>
            <a:r>
              <a:rPr lang="en-US" sz="3200" b="1" dirty="0" err="1">
                <a:solidFill>
                  <a:srgbClr val="C00000"/>
                </a:solidFill>
                <a:ea typeface="Calibri" panose="020F0502020204030204" pitchFamily="34" charset="0"/>
                <a:cs typeface="Arial" panose="020B0604020202020204" pitchFamily="34" charset="0"/>
              </a:rPr>
              <a:t>Taa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Haa</a:t>
            </a:r>
            <a:r>
              <a:rPr lang="en-US" sz="3200" b="1" dirty="0">
                <a:solidFill>
                  <a:srgbClr val="C00000"/>
                </a:solidFill>
                <a:ea typeface="Calibri" panose="020F0502020204030204" pitchFamily="34" charset="0"/>
                <a:cs typeface="Arial" panose="020B0604020202020204" pitchFamily="34" charset="0"/>
              </a:rPr>
              <a:t>. Kami </a:t>
            </a:r>
            <a:r>
              <a:rPr lang="en-US" sz="3200" b="1" dirty="0" err="1">
                <a:solidFill>
                  <a:srgbClr val="C00000"/>
                </a:solidFill>
                <a:ea typeface="Calibri" panose="020F0502020204030204" pitchFamily="34" charset="0"/>
                <a:cs typeface="Arial" panose="020B0604020202020204" pitchFamily="34" charset="0"/>
              </a:rPr>
              <a:t>tidak</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menurunkan</a:t>
            </a:r>
            <a:r>
              <a:rPr lang="en-US" sz="3200" b="1" dirty="0">
                <a:solidFill>
                  <a:srgbClr val="C00000"/>
                </a:solidFill>
                <a:ea typeface="Calibri" panose="020F0502020204030204" pitchFamily="34" charset="0"/>
                <a:cs typeface="Arial" panose="020B0604020202020204" pitchFamily="34" charset="0"/>
              </a:rPr>
              <a:t> Al-Qur'an </a:t>
            </a:r>
            <a:r>
              <a:rPr lang="en-US" sz="3200" b="1" dirty="0" err="1">
                <a:solidFill>
                  <a:srgbClr val="C00000"/>
                </a:solidFill>
                <a:ea typeface="Calibri" panose="020F0502020204030204" pitchFamily="34" charset="0"/>
                <a:cs typeface="Arial" panose="020B0604020202020204" pitchFamily="34" charset="0"/>
              </a:rPr>
              <a:t>kepadamu</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supaya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engkau</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menanggung</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kesusahan</a:t>
            </a:r>
            <a:r>
              <a:rPr lang="en-US" sz="3200" b="1" dirty="0">
                <a:solidFill>
                  <a:srgbClr val="C00000"/>
                </a:solidFill>
                <a:ea typeface="Calibri" panose="020F0502020204030204" pitchFamily="34" charset="0"/>
                <a:cs typeface="Arial" panose="020B0604020202020204" pitchFamily="34" charset="0"/>
              </a:rPr>
              <a:t>. Hanya </a:t>
            </a:r>
            <a:r>
              <a:rPr lang="en-US" sz="3200" b="1" dirty="0" err="1">
                <a:solidFill>
                  <a:srgbClr val="C00000"/>
                </a:solidFill>
                <a:ea typeface="Calibri" panose="020F0502020204030204" pitchFamily="34" charset="0"/>
                <a:cs typeface="Arial" panose="020B0604020202020204" pitchFamily="34" charset="0"/>
              </a:rPr>
              <a:t>untuk</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menjadi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peringatan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bagi</a:t>
            </a:r>
            <a:r>
              <a:rPr lang="en-US" sz="3200" b="1" dirty="0">
                <a:solidFill>
                  <a:srgbClr val="C00000"/>
                </a:solidFill>
                <a:ea typeface="Calibri" panose="020F0502020204030204" pitchFamily="34" charset="0"/>
                <a:cs typeface="Arial" panose="020B0604020202020204" pitchFamily="34" charset="0"/>
              </a:rPr>
              <a:t> orang yang </a:t>
            </a:r>
            <a:r>
              <a:rPr lang="en-US" sz="3200" b="1" dirty="0" err="1">
                <a:solidFill>
                  <a:srgbClr val="C00000"/>
                </a:solidFill>
                <a:ea typeface="Calibri" panose="020F0502020204030204" pitchFamily="34" charset="0"/>
                <a:cs typeface="Arial" panose="020B0604020202020204" pitchFamily="34" charset="0"/>
              </a:rPr>
              <a:t>takut</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melanggar</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perintah</a:t>
            </a:r>
            <a:r>
              <a:rPr lang="en-US" sz="3200" b="1" dirty="0">
                <a:solidFill>
                  <a:srgbClr val="C00000"/>
                </a:solidFill>
                <a:ea typeface="Calibri" panose="020F0502020204030204" pitchFamily="34" charset="0"/>
                <a:cs typeface="Arial" panose="020B0604020202020204" pitchFamily="34" charset="0"/>
              </a:rPr>
              <a:t> Allah. </a:t>
            </a:r>
            <a:r>
              <a:rPr lang="en-US" sz="3200" b="1" dirty="0" err="1">
                <a:solidFill>
                  <a:srgbClr val="C00000"/>
                </a:solidFill>
                <a:ea typeface="Calibri" panose="020F0502020204030204" pitchFamily="34" charset="0"/>
                <a:cs typeface="Arial" panose="020B0604020202020204" pitchFamily="34" charset="0"/>
              </a:rPr>
              <a:t>Diturunkan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dari</a:t>
            </a:r>
            <a:r>
              <a:rPr lang="en-US" sz="3200" b="1" dirty="0">
                <a:solidFill>
                  <a:srgbClr val="C00000"/>
                </a:solidFill>
                <a:ea typeface="Calibri" panose="020F0502020204030204" pitchFamily="34" charset="0"/>
                <a:cs typeface="Arial" panose="020B0604020202020204" pitchFamily="34" charset="0"/>
              </a:rPr>
              <a:t> Tuhan yang </a:t>
            </a:r>
            <a:r>
              <a:rPr lang="en-US" sz="3200" b="1" dirty="0" err="1">
                <a:solidFill>
                  <a:srgbClr val="C00000"/>
                </a:solidFill>
                <a:ea typeface="Calibri" panose="020F0502020204030204" pitchFamily="34" charset="0"/>
                <a:cs typeface="Arial" panose="020B0604020202020204" pitchFamily="34" charset="0"/>
              </a:rPr>
              <a:t>menciptakan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bumi</a:t>
            </a:r>
            <a:r>
              <a:rPr lang="en-US" sz="3200" b="1" dirty="0">
                <a:solidFill>
                  <a:srgbClr val="C00000"/>
                </a:solidFill>
                <a:ea typeface="Calibri" panose="020F0502020204030204" pitchFamily="34" charset="0"/>
                <a:cs typeface="Arial" panose="020B0604020202020204" pitchFamily="34" charset="0"/>
              </a:rPr>
              <a:t> dan </a:t>
            </a:r>
            <a:r>
              <a:rPr lang="en-US" sz="3200" b="1" dirty="0" err="1">
                <a:solidFill>
                  <a:srgbClr val="C00000"/>
                </a:solidFill>
                <a:ea typeface="Calibri" panose="020F0502020204030204" pitchFamily="34" charset="0"/>
                <a:cs typeface="Arial" panose="020B0604020202020204" pitchFamily="34" charset="0"/>
              </a:rPr>
              <a:t>langit</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tinggi</a:t>
            </a:r>
            <a:r>
              <a:rPr lang="en-US" sz="3200" b="1" smtClean="0">
                <a:solidFill>
                  <a:srgbClr val="C00000"/>
                </a:solidFill>
                <a:ea typeface="Calibri" panose="020F0502020204030204" pitchFamily="34" charset="0"/>
                <a:cs typeface="Arial" panose="020B0604020202020204" pitchFamily="34" charset="0"/>
              </a:rPr>
              <a:t>.</a:t>
            </a:r>
            <a:r>
              <a:rPr lang="en-US" sz="2800" b="1" dirty="0">
                <a:solidFill>
                  <a:srgbClr val="C00000"/>
                </a:solidFill>
                <a:ea typeface="Calibri" panose="020F0502020204030204" pitchFamily="34" charset="0"/>
                <a:cs typeface="Arial" panose="020B0604020202020204" pitchFamily="34" charset="0"/>
              </a:rPr>
              <a:t>			      </a:t>
            </a:r>
          </a:p>
          <a:p>
            <a:pPr algn="r">
              <a:spcAft>
                <a:spcPts val="800"/>
              </a:spcAft>
            </a:pPr>
            <a:r>
              <a:rPr lang="en-US" sz="2800" b="1" dirty="0">
                <a:solidFill>
                  <a:srgbClr val="C00000"/>
                </a:solidFill>
                <a:ea typeface="Calibri" panose="020F0502020204030204" pitchFamily="34" charset="0"/>
                <a:cs typeface="Arial" panose="020B0604020202020204" pitchFamily="34" charset="0"/>
              </a:rPr>
              <a:t>				               </a:t>
            </a:r>
            <a:r>
              <a:rPr lang="en-US" sz="2400" b="1" dirty="0">
                <a:ea typeface="Calibri" panose="020F0502020204030204" pitchFamily="34" charset="0"/>
                <a:cs typeface="Arial" panose="020B0604020202020204" pitchFamily="34" charset="0"/>
              </a:rPr>
              <a:t>(</a:t>
            </a:r>
            <a:r>
              <a:rPr lang="ms-MY" sz="2400" b="1" dirty="0">
                <a:solidFill>
                  <a:srgbClr val="191E1E"/>
                </a:solidFill>
                <a:effectLst/>
                <a:latin typeface="Arial" panose="020B0604020202020204" pitchFamily="34" charset="0"/>
                <a:ea typeface="Times New Roman" panose="02020603050405020304" pitchFamily="18" charset="0"/>
              </a:rPr>
              <a:t>Surah </a:t>
            </a:r>
            <a:r>
              <a:rPr lang="ms-MY" sz="2400" b="1" dirty="0">
                <a:solidFill>
                  <a:srgbClr val="191E1E"/>
                </a:solidFill>
                <a:latin typeface="Arial" panose="020B0604020202020204" pitchFamily="34" charset="0"/>
                <a:ea typeface="Times New Roman" panose="02020603050405020304" pitchFamily="18" charset="0"/>
              </a:rPr>
              <a:t>Taha</a:t>
            </a:r>
            <a:r>
              <a:rPr lang="ms-MY" sz="2400" b="1" dirty="0">
                <a:solidFill>
                  <a:srgbClr val="191E1E"/>
                </a:solidFill>
                <a:effectLst/>
                <a:latin typeface="Arial" panose="020B0604020202020204" pitchFamily="34" charset="0"/>
                <a:ea typeface="Times New Roman" panose="02020603050405020304" pitchFamily="18" charset="0"/>
              </a:rPr>
              <a:t>, Ayat: </a:t>
            </a:r>
            <a:r>
              <a:rPr lang="ms-MY" sz="2400" b="1" dirty="0">
                <a:solidFill>
                  <a:srgbClr val="191E1E"/>
                </a:solidFill>
                <a:latin typeface="Arial" panose="020B0604020202020204" pitchFamily="34" charset="0"/>
                <a:ea typeface="Times New Roman" panose="02020603050405020304" pitchFamily="18" charset="0"/>
              </a:rPr>
              <a:t>1-4</a:t>
            </a:r>
            <a:r>
              <a:rPr lang="en-US" sz="2400" b="1" dirty="0">
                <a:ea typeface="Calibri" panose="020F0502020204030204" pitchFamily="34" charset="0"/>
                <a:cs typeface="Arial" panose="020B0604020202020204" pitchFamily="34" charset="0"/>
              </a:rPr>
              <a:t>)</a:t>
            </a:r>
          </a:p>
        </p:txBody>
      </p:sp>
      <p:pic>
        <p:nvPicPr>
          <p:cNvPr id="10" name="Picture 9">
            <a:extLst>
              <a:ext uri="{FF2B5EF4-FFF2-40B4-BE49-F238E27FC236}">
                <a16:creationId xmlns:a16="http://schemas.microsoft.com/office/drawing/2014/main" xmlns="" id="{B2FDDE5E-4840-3B44-91A0-D769680DE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1707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0000"/>
            </a:schemeClr>
          </a:solidFill>
        </p:spPr>
        <p:txBody>
          <a:bodyPr wrap="square">
            <a:prstTxWarp prst="textPlain">
              <a:avLst/>
            </a:prstTxWarp>
            <a:spAutoFit/>
          </a:bodyPr>
          <a:lstStyle/>
          <a:p>
            <a:pPr algn="ctr" rtl="1">
              <a:lnSpc>
                <a:spcPct val="115000"/>
              </a:lnSpc>
              <a:spcAft>
                <a:spcPts val="800"/>
              </a:spcAft>
            </a:pP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الْعَظِيْمِ</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وَنَفَعَنِي</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a:t>
            </a:r>
            <a:r>
              <a:rPr lang="ar-SA"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إِ</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يَّاكُمْ</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بِمَا</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فِيْهِ</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مِنَ</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الآيَاتِ</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وَالذِّكْرِ</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الْحَكِيْمِ</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مِنِّي وَمِنْكُمْ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تِلاوَتَهُ</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ar-SA"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إِنّ</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َهُ</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هُوَ السَّمِيْعُ الْعَلِيْمُ.</a:t>
            </a:r>
          </a:p>
          <a:p>
            <a:pPr algn="ctr" rtl="1">
              <a:lnSpc>
                <a:spcPct val="115000"/>
              </a:lnSpc>
              <a:spcAft>
                <a:spcPts val="800"/>
              </a:spcAft>
            </a:pP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قَوْلِي</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هٰذ</a:t>
            </a:r>
            <a:r>
              <a:rPr lang="ar-SA"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 وَأَسْتَغْفِرُ اللهَ الْعَظِيْمَ لِيْ وَلَكُمْ</a:t>
            </a:r>
          </a:p>
          <a:p>
            <a:pPr algn="ctr" rtl="1">
              <a:lnSpc>
                <a:spcPct val="115000"/>
              </a:lnSpc>
              <a:spcAft>
                <a:spcPts val="800"/>
              </a:spcAft>
            </a:pP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فَاسْتَغْفِرُوْهُ</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إ</a:t>
            </a:r>
            <a:r>
              <a:rPr lang="ar-SA"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نَّهُ</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a:t>
            </a:r>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22FB16-1D2A-4981-7EBE-BBCAF4347FE4}"/>
              </a:ext>
            </a:extLst>
          </p:cNvPr>
          <p:cNvPicPr>
            <a:picLocks noChangeAspect="1"/>
          </p:cNvPicPr>
          <p:nvPr/>
        </p:nvPicPr>
        <p:blipFill>
          <a:blip r:embed="rId2"/>
          <a:stretch>
            <a:fillRect/>
          </a:stretch>
        </p:blipFill>
        <p:spPr>
          <a:xfrm>
            <a:off x="0" y="0"/>
            <a:ext cx="9144000" cy="6857999"/>
          </a:xfrm>
          <a:prstGeom prst="rect">
            <a:avLst/>
          </a:prstGeom>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228600" y="4876800"/>
            <a:ext cx="8686800" cy="1341438"/>
          </a:xfrm>
          <a:prstGeom prst="rect">
            <a:avLst/>
          </a:prstGeom>
          <a:solidFill>
            <a:srgbClr val="FF9393"/>
          </a:solidFill>
          <a:ln w="9525">
            <a:noFill/>
            <a:miter lim="800000"/>
            <a:headEnd/>
            <a:tailEnd/>
          </a:ln>
          <a:effectLst>
            <a:glow rad="127000">
              <a:schemeClr val="tx1">
                <a:alpha val="40000"/>
              </a:schemeClr>
            </a:glow>
          </a:effectLst>
        </p:spPr>
      </p:pic>
      <p:pic>
        <p:nvPicPr>
          <p:cNvPr id="6" name="Picture 5">
            <a:extLst>
              <a:ext uri="{FF2B5EF4-FFF2-40B4-BE49-F238E27FC236}">
                <a16:creationId xmlns:a16="http://schemas.microsoft.com/office/drawing/2014/main" xmlns="" id="{F1BCC0BD-150A-CC8D-E13B-E7F10E7BC098}"/>
              </a:ext>
            </a:extLst>
          </p:cNvPr>
          <p:cNvPicPr>
            <a:picLocks noChangeAspect="1"/>
          </p:cNvPicPr>
          <p:nvPr/>
        </p:nvPicPr>
        <p:blipFill>
          <a:blip r:embed="rId4"/>
          <a:stretch>
            <a:fillRect/>
          </a:stretch>
        </p:blipFill>
        <p:spPr>
          <a:xfrm>
            <a:off x="1905000" y="1409700"/>
            <a:ext cx="5410200" cy="6934200"/>
          </a:xfrm>
          <a:prstGeom prst="rect">
            <a:avLst/>
          </a:prstGeom>
          <a:effectLst>
            <a:outerShdw blurRad="152400" dist="317500" dir="5400000" sx="90000" sy="-19000" rotWithShape="0">
              <a:prstClr val="black">
                <a:alpha val="15000"/>
              </a:prstClr>
            </a:outerShdw>
            <a:reflection stA="76000" endPos="46000" dir="5400000" sy="-100000" algn="bl" rotWithShape="0"/>
          </a:effectLst>
          <a:scene3d>
            <a:camera prst="orthographicFront"/>
            <a:lightRig rig="threePt" dir="t"/>
          </a:scene3d>
          <a:sp3d>
            <a:bevelT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FFDF73B-9DED-B939-1F01-D885C2C28BFB}"/>
              </a:ext>
            </a:extLst>
          </p:cNvPr>
          <p:cNvPicPr>
            <a:picLocks noChangeAspect="1"/>
          </p:cNvPicPr>
          <p:nvPr/>
        </p:nvPicPr>
        <p:blipFill>
          <a:blip r:embed="rId2"/>
          <a:stretch>
            <a:fillRect/>
          </a:stretch>
        </p:blipFill>
        <p:spPr>
          <a:xfrm>
            <a:off x="0" y="0"/>
            <a:ext cx="9144000" cy="6857999"/>
          </a:xfrm>
          <a:prstGeom prst="rect">
            <a:avLst/>
          </a:prstGeom>
        </p:spPr>
      </p:pic>
      <p:sp>
        <p:nvSpPr>
          <p:cNvPr id="3" name="Rectangle 2"/>
          <p:cNvSpPr/>
          <p:nvPr/>
        </p:nvSpPr>
        <p:spPr>
          <a:xfrm>
            <a:off x="140203" y="1407536"/>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لَّا إِلٰهَ إِلَّا اللهُ وَحْدَهُ لَا شَرِيْكَ لَهُ، وَأَشْهَدُ أَنَّ سَيِّدَنَا مُحَمَّدًا عَبْدُهُ وَرَسُوْلُهُ.</a:t>
            </a:r>
            <a:endParaRPr lang="en-MY"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131238" y="3581400"/>
            <a:ext cx="8890488"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semata-mata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Muhammad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4F9AC5-82A1-BBA5-5120-0805303E791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xmlns="" id="{E80D2FE2-81FD-6E75-2085-0729AFEA6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C11BABD8-2267-5697-F067-BA20C590671D}"/>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Menjadi kelaziman umat Islam pada bulan Ramadan menunaikan ibadat zakat. Pelaksanaan ibadat zakat menunjukkan ketaatan seorang hamba melaksanakan perintah Allah SWT untuk membantu golongan yang berada dalam kesusahan.</a:t>
            </a:r>
            <a:endParaRPr kumimoji="0" lang="fi-FI" sz="32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59CDFC43-E814-71F8-E8D3-0EF2EAD7EA2B}"/>
              </a:ext>
            </a:extLst>
          </p:cNvPr>
          <p:cNvSpPr/>
          <p:nvPr/>
        </p:nvSpPr>
        <p:spPr>
          <a:xfrm>
            <a:off x="280259" y="457200"/>
            <a:ext cx="8583482" cy="914400"/>
          </a:xfrm>
          <a:prstGeom prst="snip2DiagRect">
            <a:avLst>
              <a:gd name="adj1" fmla="val 50000"/>
              <a:gd name="adj2" fmla="val 50000"/>
            </a:avLst>
          </a:prstGeom>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743273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8D352C-04C1-3BE3-A832-C58B51AB717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B2D737C5-8817-9DEA-76E9-EDA5F1808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4D0CA0FC-7B83-CF36-D294-EE852EF47EE9}"/>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Justeru, umat Islam disaran untuk menunaikan zakat di bulan Ramadan bagi meraih ganjaran yang berlipat kali ganda. </a:t>
            </a:r>
            <a:endParaRPr kumimoji="0" lang="fi-FI" sz="48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AA46A5C7-8FD7-6A2D-BCE5-1B420DC0D43C}"/>
              </a:ext>
            </a:extLst>
          </p:cNvPr>
          <p:cNvSpPr/>
          <p:nvPr/>
        </p:nvSpPr>
        <p:spPr>
          <a:xfrm>
            <a:off x="280259" y="457200"/>
            <a:ext cx="8583482" cy="914400"/>
          </a:xfrm>
          <a:prstGeom prst="snip2DiagRect">
            <a:avLst>
              <a:gd name="adj1" fmla="val 50000"/>
              <a:gd name="adj2" fmla="val 50000"/>
            </a:avLst>
          </a:prstGeom>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3707308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A5C90F-E396-DD87-F00B-F4A2F7E42B2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14B86E18-5838-7202-9312-D6AF8B590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131803CF-2E13-378F-0897-AB0DF5AD8801}"/>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Bayarlah zakat kepada amil-amil bertauliah yang dilantik oleh MAIDAM agar golongan asnaf  di Terengganu dapat menerima manfaat daripada zakat yang ditunaikan</a:t>
            </a:r>
            <a:endParaRPr kumimoji="0" lang="fi-FI" sz="40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CC973053-8C56-81AD-3226-3069BA11AD16}"/>
              </a:ext>
            </a:extLst>
          </p:cNvPr>
          <p:cNvSpPr/>
          <p:nvPr/>
        </p:nvSpPr>
        <p:spPr>
          <a:xfrm>
            <a:off x="280259" y="457200"/>
            <a:ext cx="8583482" cy="914400"/>
          </a:xfrm>
          <a:prstGeom prst="snip2DiagRect">
            <a:avLst>
              <a:gd name="adj1" fmla="val 50000"/>
              <a:gd name="adj2" fmla="val 50000"/>
            </a:avLst>
          </a:prstGeom>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1949654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E7AF3CA-D9FB-DC73-246E-6A1B9640A59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D0295563-16CF-328B-A07B-9573FAB84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921B8AED-B796-47EC-44C6-388796480787}"/>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Mudah-mudahan Allah SWT mengurniakan sebaik-baik ganjaran atas pelaksanaan ibadat zakat fitrah dan dilipatgandakan rezeki berserta keberkatan daripada-Nya</a:t>
            </a:r>
            <a:endParaRPr kumimoji="0" lang="fi-FI" sz="40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56368C7D-DA18-FE2C-23AE-228314650815}"/>
              </a:ext>
            </a:extLst>
          </p:cNvPr>
          <p:cNvSpPr/>
          <p:nvPr/>
        </p:nvSpPr>
        <p:spPr>
          <a:xfrm>
            <a:off x="280259" y="457200"/>
            <a:ext cx="8583482" cy="914400"/>
          </a:xfrm>
          <a:prstGeom prst="snip2DiagRect">
            <a:avLst>
              <a:gd name="adj1" fmla="val 50000"/>
              <a:gd name="adj2" fmla="val 50000"/>
            </a:avLst>
          </a:prstGeom>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4224075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FB3250-C532-9FB9-9C13-4AC61275F28B}"/>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اغْفِرْ </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لْمُؤْمِنِيْنَ وَالْمُؤْمِنَاتِ، وَالمُسْلِمِيْنَ وَالْمُسْلِمَاتِ الأَحْيَاءِ مِنْهُمْ وَالأَمْوَات</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a:t>
            </a:r>
            <a:r>
              <a:rPr kumimoji="0" lang="ar-EG"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 </a:t>
            </a:r>
            <a:endParaRPr kumimoji="0" lang="ar-SA"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إِنَّكَ سَمِيْعٌ قَرِيْبٌ مُجِيْبُ الدَّعَوَات. </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ادْفَعْ عَنَّا الْبَلاءَ وَالْوَبَاءَ وَالْفَحْشَاءَ</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 مَا لا يَصْرِفُهُ غَيْرُكَ</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996782"/>
            <a:ext cx="90678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وَسَلِّمْ عَلَى سَيِّدِنَا مُحَمَّدٍ وَعَلَى آلِهِ وَصَحْبِهِ أَجْمَعِيْنَ، وَمَنْ تَبِعَهُمْ بِإِحْسَانٍ إِلَى يَوْمِ الدِّيْنِ. .</a:t>
            </a:r>
          </a:p>
        </p:txBody>
      </p:sp>
      <p:sp>
        <p:nvSpPr>
          <p:cNvPr id="4" name="TextBox 3"/>
          <p:cNvSpPr txBox="1"/>
          <p:nvPr/>
        </p:nvSpPr>
        <p:spPr>
          <a:xfrm>
            <a:off x="221485" y="3296158"/>
            <a:ext cx="870103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limpahkanlah rahmat dan kesejahteraan kepada junjungan kami Muhammad,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seluruh keluarganya</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para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serta orang-orang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yang mengikuti mereka dalam kebaikan hingga hari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Kiamat</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02EC8E-DA34-9B66-F835-5F00797A447F}"/>
              </a:ext>
            </a:extLst>
          </p:cNvPr>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إِنَّا نَعُوذُ بِكَ مِنَ البَرَصِ وَالْجُنُونِ وَالْجُذَامِ وَمِن سَيِّئِ الأَسْقَامِ. </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اشْفِ مَرْضَانَا وَارْحَمْ مَّوْتَانَا، وَالْطُفْ بِنَا فِيمَا نَزَلَ بِنَا</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20D855-E733-0EA8-56D5-9B7DA673ABE5}"/>
              </a:ext>
            </a:extLst>
          </p:cNvPr>
          <p:cNvPicPr>
            <a:picLocks noChangeAspect="1"/>
          </p:cNvPicPr>
          <p:nvPr/>
        </p:nvPicPr>
        <p:blipFill>
          <a:blip r:embed="rId2"/>
          <a:stretch>
            <a:fillRect/>
          </a:stretch>
        </p:blipFill>
        <p:spPr>
          <a:xfrm>
            <a:off x="-1" y="11431"/>
            <a:ext cx="9144001" cy="6835140"/>
          </a:xfrm>
          <a:prstGeom prst="rect">
            <a:avLst/>
          </a:prstGeom>
        </p:spPr>
      </p:pic>
      <p:sp>
        <p:nvSpPr>
          <p:cNvPr id="4" name="Rectangle 3"/>
          <p:cNvSpPr/>
          <p:nvPr/>
        </p:nvSpPr>
        <p:spPr>
          <a:xfrm>
            <a:off x="472044" y="997565"/>
            <a:ext cx="8199911" cy="5755422"/>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600" b="1" dirty="0">
                <a:solidFill>
                  <a:srgbClr val="FF0000"/>
                </a:solidFill>
              </a:rPr>
              <a:t>Ya ALLAH</a:t>
            </a:r>
            <a:r>
              <a:rPr lang="ms-MY" sz="3200" b="1" dirty="0">
                <a:solidFill>
                  <a:srgbClr val="FF0000"/>
                </a:solidFill>
              </a:rPr>
              <a:t>,</a:t>
            </a:r>
          </a:p>
          <a:p>
            <a:pPr algn="just"/>
            <a:endParaRPr lang="ms-MY" sz="800" b="1" dirty="0">
              <a:solidFill>
                <a:srgbClr val="FF0000"/>
              </a:solidFill>
            </a:endParaRPr>
          </a:p>
          <a:p>
            <a:pPr algn="just"/>
            <a:r>
              <a:rPr lang="ms-MY" sz="36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6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334B71-F0E1-71EA-A603-4FB59037BBB8}"/>
              </a:ext>
            </a:extLst>
          </p:cNvPr>
          <p:cNvPicPr>
            <a:picLocks noChangeAspect="1"/>
          </p:cNvPicPr>
          <p:nvPr/>
        </p:nvPicPr>
        <p:blipFill>
          <a:blip r:embed="rId2"/>
          <a:stretch>
            <a:fillRect/>
          </a:stretch>
        </p:blipFill>
        <p:spPr>
          <a:xfrm>
            <a:off x="0" y="11430"/>
            <a:ext cx="9220200" cy="6835140"/>
          </a:xfrm>
          <a:prstGeom prst="rect">
            <a:avLst/>
          </a:prstGeom>
        </p:spPr>
      </p:pic>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EEC5296-982D-AD50-0B11-38E03FB33909}"/>
              </a:ext>
            </a:extLst>
          </p:cNvPr>
          <p:cNvPicPr>
            <a:picLocks noChangeAspect="1"/>
          </p:cNvPicPr>
          <p:nvPr/>
        </p:nvPicPr>
        <p:blipFill>
          <a:blip r:embed="rId2"/>
          <a:stretch>
            <a:fillRect/>
          </a:stretch>
        </p:blipFill>
        <p:spPr>
          <a:xfrm>
            <a:off x="0" y="11430"/>
            <a:ext cx="9144000" cy="6835140"/>
          </a:xfrm>
          <a:prstGeom prst="rect">
            <a:avLst/>
          </a:prstGeom>
        </p:spPr>
      </p:pic>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FF0000"/>
                </a:solidFill>
                <a:effectLst/>
                <a:uLnTx/>
                <a:uFillTx/>
                <a:latin typeface="Calibri"/>
                <a:ea typeface="+mn-ea"/>
                <a:cs typeface="+mn-cs"/>
              </a:rPr>
              <a:t>Ya A</a:t>
            </a:r>
            <a:r>
              <a:rPr lang="ms-MY" sz="3200" b="1" dirty="0">
                <a:solidFill>
                  <a:srgbClr val="FF0000"/>
                </a:solidFill>
                <a:latin typeface="Calibri"/>
              </a:rPr>
              <a:t>LLAH</a:t>
            </a:r>
            <a:r>
              <a:rPr kumimoji="0" lang="ms-MY" sz="32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C0504D">
                    <a:lumMod val="50000"/>
                  </a:srgbClr>
                </a:solidFill>
                <a:effectLst/>
                <a:uLnTx/>
                <a:uFillTx/>
                <a:latin typeface="Calibri"/>
                <a:ea typeface="+mn-ea"/>
                <a:cs typeface="+mn-cs"/>
              </a:rPr>
              <a:t>Anugerahkan pertolongan dan bantuanMu untuk saudara kami di Palestin. Berikanlah ketabahan dan kekuatan kepada mereka dalam menghadapi kekejaman rejim zionis. Peliharakanlah bumi Baitul Maqdis dan seluruh saudara kami di sana.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2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prstClr val="black"/>
                </a:solidFill>
                <a:effectLst/>
                <a:uLnTx/>
                <a:uFillTx/>
                <a:latin typeface="Calibri"/>
                <a:ea typeface="+mn-ea"/>
                <a:cs typeface="+mn-cs"/>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Calibri"/>
                <a:ea typeface="+mn-ea"/>
                <a:cs typeface="+mn-cs"/>
              </a:rPr>
              <a:t>DOA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solidFill>
            <a:schemeClr val="tx2">
              <a:lumMod val="75000"/>
            </a:schemeClr>
          </a:soli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5E921F-7C2D-4AD7-B745-7743813C9A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65E72EA-84F5-2910-026B-8E63904FCC1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B7BC69F-9B03-4157-74C6-24A4B9C32A62}"/>
              </a:ext>
            </a:extLst>
          </p:cNvPr>
          <p:cNvPicPr>
            <a:picLocks noChangeAspect="1"/>
          </p:cNvPicPr>
          <p:nvPr/>
        </p:nvPicPr>
        <p:blipFill>
          <a:blip r:embed="rId2"/>
          <a:stretch>
            <a:fillRect/>
          </a:stretch>
        </p:blipFill>
        <p:spPr>
          <a:xfrm>
            <a:off x="-31376" y="0"/>
            <a:ext cx="9144000" cy="6858000"/>
          </a:xfrm>
          <a:prstGeom prst="rect">
            <a:avLst/>
          </a:prstGeom>
        </p:spPr>
      </p:pic>
      <p:sp>
        <p:nvSpPr>
          <p:cNvPr id="4" name="Rectangle 3"/>
          <p:cNvSpPr/>
          <p:nvPr/>
        </p:nvSpPr>
        <p:spPr>
          <a:xfrm>
            <a:off x="600578" y="1295400"/>
            <a:ext cx="7942843" cy="1862048"/>
          </a:xfrm>
          <a:prstGeom prst="rect">
            <a:avLst/>
          </a:prstGeom>
          <a:solidFill>
            <a:schemeClr val="accent3">
              <a:lumMod val="50000"/>
              <a:alpha val="51000"/>
            </a:scheme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73684" y="3582293"/>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rgbClr val="00B0F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C272E54-C7A6-17DC-EBA5-7FF6086D4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296E5C9-019D-1927-E18D-2E486BB3B36F}"/>
              </a:ext>
            </a:extLst>
          </p:cNvPr>
          <p:cNvPicPr>
            <a:picLocks noChangeAspect="1"/>
          </p:cNvPicPr>
          <p:nvPr/>
        </p:nvPicPr>
        <p:blipFill>
          <a:blip r:embed="rId2"/>
          <a:stretch>
            <a:fillRect/>
          </a:stretch>
        </p:blipFill>
        <p:spPr>
          <a:xfrm>
            <a:off x="0" y="1"/>
            <a:ext cx="9144000" cy="6396334"/>
          </a:xfrm>
          <a:prstGeom prst="rect">
            <a:avLst/>
          </a:prstGeom>
        </p:spPr>
      </p:pic>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13 RAMADAN 1446H / 14 MAC 2025</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0" y="387230"/>
            <a:ext cx="88392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u="sng" dirty="0">
                <a:ln w="9525">
                  <a:solidFill>
                    <a:schemeClr val="bg1"/>
                  </a:solidFill>
                  <a:prstDash val="solid"/>
                </a:ln>
                <a:solidFill>
                  <a:schemeClr val="accent3">
                    <a:lumMod val="20000"/>
                    <a:lumOff val="8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KHUTBAH HARI INI</a:t>
            </a:r>
            <a:endParaRPr lang="en-MY" sz="4000" b="1" u="sng" dirty="0">
              <a:ln w="9525">
                <a:solidFill>
                  <a:schemeClr val="bg1"/>
                </a:solidFill>
                <a:prstDash val="solid"/>
              </a:ln>
              <a:solidFill>
                <a:schemeClr val="accent3">
                  <a:lumMod val="20000"/>
                  <a:lumOff val="8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5" name="Rectangle 4">
            <a:extLst>
              <a:ext uri="{FF2B5EF4-FFF2-40B4-BE49-F238E27FC236}">
                <a16:creationId xmlns:a16="http://schemas.microsoft.com/office/drawing/2014/main" xmlns="" id="{9190CE06-9893-0C98-9F0E-283F0E0F4D98}"/>
              </a:ext>
            </a:extLst>
          </p:cNvPr>
          <p:cNvSpPr/>
          <p:nvPr/>
        </p:nvSpPr>
        <p:spPr>
          <a:xfrm>
            <a:off x="723900" y="1676400"/>
            <a:ext cx="7696200" cy="4419600"/>
          </a:xfrm>
          <a:prstGeom prst="rect">
            <a:avLst/>
          </a:prstGeom>
        </p:spPr>
        <p:txBody>
          <a:bodyPr wrap="square">
            <a:noAutofit/>
          </a:bodyPr>
          <a:lstStyle/>
          <a:p>
            <a:pPr algn="ctr"/>
            <a:r>
              <a:rPr lang="fi-FI" sz="60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MENGHAYATI </a:t>
            </a:r>
          </a:p>
          <a:p>
            <a:pPr algn="ctr"/>
            <a:r>
              <a:rPr lang="fi-FI" sz="60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PERISTIWA </a:t>
            </a:r>
          </a:p>
          <a:p>
            <a:pPr algn="ctr"/>
            <a:r>
              <a:rPr lang="fi-FI" sz="60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NUZUL AL-QURAN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FD84CAF0-D9C1-70FF-1D2A-30D4CC7BB683}"/>
              </a:ext>
            </a:extLst>
          </p:cNvPr>
          <p:cNvSpPr/>
          <p:nvPr/>
        </p:nvSpPr>
        <p:spPr>
          <a:xfrm>
            <a:off x="247650"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Al-Quran telah diturunkan daripada Luh Mahfuz ke Baitul Izzah di langit dunia pada malam Lailatul Qadar,</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CD35B52-1192-ACA9-DB9B-4BBFF9EA8E8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576082B7-1F7A-6780-D843-C7F66C64DE24}"/>
              </a:ext>
            </a:extLst>
          </p:cNvPr>
          <p:cNvSpPr/>
          <p:nvPr/>
        </p:nvSpPr>
        <p:spPr>
          <a:xfrm>
            <a:off x="247650"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kemudian diturunkan kepada Baginda Rasulullah SAW bermula pada 17 Ramadan secara berperingkat-peringkat selama 23 tahun.</a:t>
            </a:r>
          </a:p>
        </p:txBody>
      </p:sp>
    </p:spTree>
    <p:extLst>
      <p:ext uri="{BB962C8B-B14F-4D97-AF65-F5344CB8AC3E}">
        <p14:creationId xmlns:p14="http://schemas.microsoft.com/office/powerpoint/2010/main" val="314028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69D8E01-35F3-6361-24A5-7E28C47534E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5711AC8A-2555-C1B1-EA31-80721B2744B8}"/>
              </a:ext>
            </a:extLst>
          </p:cNvPr>
          <p:cNvSpPr/>
          <p:nvPr/>
        </p:nvSpPr>
        <p:spPr>
          <a:xfrm>
            <a:off x="247650"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Di dalam al-Quran telah disebutkan secara jelas hikmah penurunan Al-Quran.  Berikut adalah beberapa ayat Al-Quran yang menerangkan antara rahsia dan tujuan ia diturunkan untuk kita sama-sama hayati.</a:t>
            </a:r>
          </a:p>
        </p:txBody>
      </p:sp>
    </p:spTree>
    <p:extLst>
      <p:ext uri="{BB962C8B-B14F-4D97-AF65-F5344CB8AC3E}">
        <p14:creationId xmlns:p14="http://schemas.microsoft.com/office/powerpoint/2010/main" val="4159220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5574</TotalTime>
  <Words>1424</Words>
  <Application>Microsoft Office PowerPoint</Application>
  <PresentationFormat>On-screen Show (4:3)</PresentationFormat>
  <Paragraphs>186</Paragraphs>
  <Slides>50</Slides>
  <Notes>0</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50</vt:i4>
      </vt:variant>
    </vt:vector>
  </HeadingPairs>
  <TitlesOfParts>
    <vt:vector size="69"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2074</cp:revision>
  <dcterms:created xsi:type="dcterms:W3CDTF">2017-12-24T04:47:00Z</dcterms:created>
  <dcterms:modified xsi:type="dcterms:W3CDTF">2025-03-13T15:56:08Z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