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61"/>
  </p:notesMasterIdLst>
  <p:sldIdLst>
    <p:sldId id="898" r:id="rId7"/>
    <p:sldId id="259" r:id="rId8"/>
    <p:sldId id="260" r:id="rId9"/>
    <p:sldId id="261" r:id="rId10"/>
    <p:sldId id="262" r:id="rId11"/>
    <p:sldId id="755" r:id="rId12"/>
    <p:sldId id="1601" r:id="rId13"/>
    <p:sldId id="1705" r:id="rId14"/>
    <p:sldId id="1693" r:id="rId15"/>
    <p:sldId id="1673" r:id="rId16"/>
    <p:sldId id="1717" r:id="rId17"/>
    <p:sldId id="1716" r:id="rId18"/>
    <p:sldId id="1718" r:id="rId19"/>
    <p:sldId id="1637" r:id="rId20"/>
    <p:sldId id="1685" r:id="rId21"/>
    <p:sldId id="1719" r:id="rId22"/>
    <p:sldId id="1706" r:id="rId23"/>
    <p:sldId id="1720" r:id="rId24"/>
    <p:sldId id="1721" r:id="rId25"/>
    <p:sldId id="1661" r:id="rId26"/>
    <p:sldId id="1722" r:id="rId27"/>
    <p:sldId id="1723" r:id="rId28"/>
    <p:sldId id="1724" r:id="rId29"/>
    <p:sldId id="1725" r:id="rId30"/>
    <p:sldId id="1726" r:id="rId31"/>
    <p:sldId id="1727" r:id="rId32"/>
    <p:sldId id="1729" r:id="rId33"/>
    <p:sldId id="1698" r:id="rId34"/>
    <p:sldId id="1730" r:id="rId35"/>
    <p:sldId id="1409" r:id="rId36"/>
    <p:sldId id="407" r:id="rId37"/>
    <p:sldId id="417" r:id="rId38"/>
    <p:sldId id="281" r:id="rId39"/>
    <p:sldId id="950" r:id="rId40"/>
    <p:sldId id="276" r:id="rId41"/>
    <p:sldId id="277" r:id="rId42"/>
    <p:sldId id="278" r:id="rId43"/>
    <p:sldId id="1715" r:id="rId44"/>
    <p:sldId id="1732" r:id="rId45"/>
    <p:sldId id="1733" r:id="rId46"/>
    <p:sldId id="283" r:id="rId47"/>
    <p:sldId id="284" r:id="rId48"/>
    <p:sldId id="1670" r:id="rId49"/>
    <p:sldId id="1671" r:id="rId50"/>
    <p:sldId id="961" r:id="rId51"/>
    <p:sldId id="962" r:id="rId52"/>
    <p:sldId id="1181" r:id="rId53"/>
    <p:sldId id="976" r:id="rId54"/>
    <p:sldId id="977" r:id="rId55"/>
    <p:sldId id="978" r:id="rId56"/>
    <p:sldId id="312" r:id="rId57"/>
    <p:sldId id="313" r:id="rId58"/>
    <p:sldId id="1669"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705"/>
            <p14:sldId id="1693"/>
            <p14:sldId id="1673"/>
            <p14:sldId id="1717"/>
            <p14:sldId id="1716"/>
            <p14:sldId id="1718"/>
            <p14:sldId id="1637"/>
            <p14:sldId id="1685"/>
            <p14:sldId id="1719"/>
            <p14:sldId id="1706"/>
            <p14:sldId id="1720"/>
            <p14:sldId id="1721"/>
            <p14:sldId id="1661"/>
            <p14:sldId id="1722"/>
            <p14:sldId id="1723"/>
            <p14:sldId id="1724"/>
            <p14:sldId id="1725"/>
            <p14:sldId id="1726"/>
            <p14:sldId id="1727"/>
            <p14:sldId id="1729"/>
            <p14:sldId id="1698"/>
            <p14:sldId id="1730"/>
            <p14:sldId id="1409"/>
            <p14:sldId id="407"/>
            <p14:sldId id="417"/>
            <p14:sldId id="281"/>
            <p14:sldId id="950"/>
            <p14:sldId id="276"/>
            <p14:sldId id="277"/>
            <p14:sldId id="278"/>
            <p14:sldId id="1715"/>
            <p14:sldId id="1732"/>
            <p14:sldId id="1733"/>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F84032"/>
    <a:srgbClr val="FF9393"/>
    <a:srgbClr val="009900"/>
    <a:srgbClr val="006600"/>
    <a:srgbClr val="EFF8BA"/>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A3D40FAE-948D-47A8-B0FB-37B6A0C6D3A5}"/>
    <pc:docChg chg="modSld">
      <pc:chgData name="faizul alfalah" userId="b097e28588539e7c" providerId="LiveId" clId="{A3D40FAE-948D-47A8-B0FB-37B6A0C6D3A5}" dt="2025-02-04T01:02:19.057" v="1" actId="20577"/>
      <pc:docMkLst>
        <pc:docMk/>
      </pc:docMkLst>
      <pc:sldChg chg="modSp mod">
        <pc:chgData name="faizul alfalah" userId="b097e28588539e7c" providerId="LiveId" clId="{A3D40FAE-948D-47A8-B0FB-37B6A0C6D3A5}" dt="2025-02-04T01:02:19.057" v="1" actId="20577"/>
        <pc:sldMkLst>
          <pc:docMk/>
          <pc:sldMk cId="0" sldId="898"/>
        </pc:sldMkLst>
        <pc:spChg chg="mod">
          <ac:chgData name="faizul alfalah" userId="b097e28588539e7c" providerId="LiveId" clId="{A3D40FAE-948D-47A8-B0FB-37B6A0C6D3A5}" dt="2025-02-04T01:02:19.057" v="1" actId="20577"/>
          <ac:spMkLst>
            <pc:docMk/>
            <pc:sldMk cId="0" sldId="898"/>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4/02/2025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4/02/2025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00300" y="2053127"/>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tx2">
                    <a:lumMod val="60000"/>
                    <a:lumOff val="4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tx2">
                    <a:lumMod val="60000"/>
                    <a:lumOff val="4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a:t>
            </a:r>
            <a:r>
              <a:rPr lang="ms-MY" sz="1800" b="1" spc="50">
                <a:ln w="11430">
                  <a:solidFill>
                    <a:schemeClr val="tx1"/>
                  </a:solidFill>
                </a:ln>
                <a:solidFill>
                  <a:schemeClr val="tx2">
                    <a:lumMod val="60000"/>
                    <a:lumOff val="4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 6 </a:t>
            </a:r>
            <a:r>
              <a:rPr lang="ms-MY" sz="1800" b="1" spc="50" dirty="0">
                <a:ln w="11430">
                  <a:solidFill>
                    <a:schemeClr val="tx1"/>
                  </a:solidFill>
                </a:ln>
                <a:solidFill>
                  <a:schemeClr val="tx2">
                    <a:lumMod val="60000"/>
                    <a:lumOff val="4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 2025</a:t>
            </a:r>
            <a:endParaRPr lang="en-US" sz="1800" b="1" spc="50" dirty="0">
              <a:ln w="11430">
                <a:solidFill>
                  <a:schemeClr val="tx1"/>
                </a:solidFill>
              </a:ln>
              <a:solidFill>
                <a:schemeClr val="tx2">
                  <a:lumMod val="60000"/>
                  <a:lumOff val="40000"/>
                </a:schemeClr>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569934"/>
            <a:ext cx="7734300" cy="2438400"/>
          </a:xfrm>
          <a:prstGeom prst="rect">
            <a:avLst/>
          </a:prstGeom>
        </p:spPr>
        <p:txBody>
          <a:bodyPr wrap="square">
            <a:noAutofit/>
          </a:bodyPr>
          <a:lstStyle/>
          <a:p>
            <a:pPr algn="ctr"/>
            <a:r>
              <a:rPr lang="fi-FI" sz="4800" b="1" dirty="0">
                <a:ln w="13462">
                  <a:solidFill>
                    <a:schemeClr val="tx2"/>
                  </a:solidFill>
                  <a:prstDash val="solid"/>
                </a:ln>
                <a:solidFill>
                  <a:srgbClr val="FFFF00"/>
                </a:solidFill>
                <a:latin typeface="Arial Black" panose="020B0A04020102020204" pitchFamily="34" charset="0"/>
              </a:rPr>
              <a:t>AMALAN GOLONGAN SEBAIK-BAIK MANUSIA</a:t>
            </a:r>
          </a:p>
        </p:txBody>
      </p:sp>
      <p:sp>
        <p:nvSpPr>
          <p:cNvPr id="4" name="Rectangle 3"/>
          <p:cNvSpPr/>
          <p:nvPr/>
        </p:nvSpPr>
        <p:spPr>
          <a:xfrm>
            <a:off x="1181100" y="2887314"/>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0000"/>
                </a:solidFill>
                <a:effectLst>
                  <a:glow rad="139700">
                    <a:schemeClr val="tx1">
                      <a:alpha val="40000"/>
                    </a:schemeClr>
                  </a:glow>
                  <a:outerShdw dist="38100" dir="2700000" algn="tl">
                    <a:srgbClr val="000000">
                      <a:alpha val="94000"/>
                    </a:srgbClr>
                  </a:outerShdw>
                </a:effectLst>
              </a:rPr>
              <a:t> </a:t>
            </a:r>
            <a:r>
              <a:rPr lang="en-US" sz="2400" b="1" dirty="0">
                <a:solidFill>
                  <a:schemeClr val="bg1"/>
                </a:solidFill>
                <a:effectLst>
                  <a:glow rad="139700">
                    <a:schemeClr val="tx1">
                      <a:alpha val="40000"/>
                    </a:schemeClr>
                  </a:glow>
                  <a:outerShdw dist="38100" dir="2700000" algn="tl">
                    <a:srgbClr val="000000">
                      <a:alpha val="94000"/>
                    </a:srgbClr>
                  </a:outerShdw>
                </a:effectLst>
              </a:rPr>
              <a:t>8 </a:t>
            </a:r>
            <a:r>
              <a:rPr lang="en-US" sz="2400" b="1" dirty="0" err="1">
                <a:solidFill>
                  <a:schemeClr val="bg1"/>
                </a:solidFill>
                <a:effectLst>
                  <a:glow rad="139700">
                    <a:schemeClr val="tx1">
                      <a:alpha val="40000"/>
                    </a:schemeClr>
                  </a:glow>
                  <a:outerShdw dist="38100" dir="2700000" algn="tl">
                    <a:srgbClr val="000000">
                      <a:alpha val="94000"/>
                    </a:srgbClr>
                  </a:outerShdw>
                </a:effectLst>
              </a:rPr>
              <a:t>Syaaban</a:t>
            </a:r>
            <a:r>
              <a:rPr lang="en-US" sz="2400" b="1" dirty="0">
                <a:solidFill>
                  <a:schemeClr val="bg1"/>
                </a:solidFill>
                <a:effectLst>
                  <a:glow rad="139700">
                    <a:schemeClr val="tx1">
                      <a:alpha val="40000"/>
                    </a:schemeClr>
                  </a:glow>
                  <a:outerShdw dist="38100" dir="2700000" algn="tl">
                    <a:srgbClr val="000000">
                      <a:alpha val="94000"/>
                    </a:srgbClr>
                  </a:outerShdw>
                </a:effectLst>
              </a:rPr>
              <a:t> 1446  H  :</a:t>
            </a:r>
            <a:r>
              <a:rPr lang="en-US" sz="2400" b="1" i="1" dirty="0">
                <a:solidFill>
                  <a:schemeClr val="bg1"/>
                </a:solidFill>
                <a:effectLst>
                  <a:glow rad="139700">
                    <a:schemeClr val="tx1">
                      <a:alpha val="40000"/>
                    </a:schemeClr>
                  </a:glow>
                  <a:outerShdw dist="38100" dir="2700000" algn="tl">
                    <a:srgbClr val="000000">
                      <a:alpha val="94000"/>
                    </a:srgbClr>
                  </a:outerShdw>
                </a:effectLst>
              </a:rPr>
              <a:t> </a:t>
            </a:r>
            <a:r>
              <a:rPr lang="en-US" sz="2400" b="1" dirty="0">
                <a:solidFill>
                  <a:schemeClr val="bg1"/>
                </a:solidFill>
                <a:effectLst>
                  <a:glow rad="139700">
                    <a:schemeClr val="tx1">
                      <a:alpha val="40000"/>
                    </a:schemeClr>
                  </a:glow>
                  <a:outerShdw dist="38100" dir="2700000" algn="tl">
                    <a:srgbClr val="000000">
                      <a:alpha val="94000"/>
                    </a:srgbClr>
                  </a:outerShdw>
                </a:effectLst>
              </a:rPr>
              <a:t> </a:t>
            </a:r>
            <a:r>
              <a:rPr lang="ms-MY" sz="2400" b="1" dirty="0">
                <a:solidFill>
                  <a:schemeClr val="bg1"/>
                </a:solidFill>
                <a:effectLst>
                  <a:glow rad="139700">
                    <a:schemeClr val="tx1">
                      <a:alpha val="40000"/>
                    </a:schemeClr>
                  </a:glow>
                  <a:outerShdw dist="38100" dir="2700000" algn="tl">
                    <a:srgbClr val="000000">
                      <a:alpha val="94000"/>
                    </a:srgbClr>
                  </a:outerShdw>
                </a:effectLst>
              </a:rPr>
              <a:t>7 Februari 2025</a:t>
            </a:r>
            <a:endParaRPr lang="en-US" sz="2400" b="1" dirty="0">
              <a:solidFill>
                <a:schemeClr val="bg1"/>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76406" y="6429345"/>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75F9D593-A01F-49A7-22B1-CC14C51CC7B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1A87EBA-42EA-99E2-2B90-8AF697897F64}"/>
              </a:ext>
            </a:extLst>
          </p:cNvPr>
          <p:cNvSpPr/>
          <p:nvPr/>
        </p:nvSpPr>
        <p:spPr>
          <a:xfrm>
            <a:off x="247650" y="1257300"/>
            <a:ext cx="8648700" cy="43434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Tidak cukup dengan penciptaan manusia yang indah dari sudut zahir fizikalnya sahaja, </a:t>
            </a:r>
          </a:p>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manusia turut dititikberatkan tentang keindahan budi pekerti. </a:t>
            </a:r>
          </a:p>
        </p:txBody>
      </p:sp>
    </p:spTree>
    <p:extLst>
      <p:ext uri="{BB962C8B-B14F-4D97-AF65-F5344CB8AC3E}">
        <p14:creationId xmlns:p14="http://schemas.microsoft.com/office/powerpoint/2010/main" val="244665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9A8E0882-428E-C659-F4EA-2FEA8D3F27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31DD17-71D4-95CD-7A44-C97C1D5AC266}"/>
              </a:ext>
            </a:extLst>
          </p:cNvPr>
          <p:cNvSpPr/>
          <p:nvPr/>
        </p:nvSpPr>
        <p:spPr>
          <a:xfrm>
            <a:off x="247650" y="1295400"/>
            <a:ext cx="8648700" cy="38100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Justeru, Islam menjelaskan perihal golongan sebaik-baik manusia sebagai panduan untuk mendidik diri dengan perilaku yang mulia</a:t>
            </a:r>
          </a:p>
        </p:txBody>
      </p:sp>
    </p:spTree>
    <p:extLst>
      <p:ext uri="{BB962C8B-B14F-4D97-AF65-F5344CB8AC3E}">
        <p14:creationId xmlns:p14="http://schemas.microsoft.com/office/powerpoint/2010/main" val="72714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8CE7381F-E99C-30A2-C6E9-5E3EE4B8EDD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72DD729A-1F5E-7582-EE01-90E39ECA40B5}"/>
              </a:ext>
            </a:extLst>
          </p:cNvPr>
          <p:cNvSpPr/>
          <p:nvPr/>
        </p:nvSpPr>
        <p:spPr>
          <a:xfrm>
            <a:off x="0" y="762000"/>
            <a:ext cx="9144000" cy="53340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Terdapat beberapa amalan yang menunjukkan seseorang individu muslim sebagai sebaik-baik manusia. Ini bermaksud ada perkara baik yang menjadi keutamaan agar dilakukan untuk melayakkan diri menjadi insan yang lebih baik daripada orang lain</a:t>
            </a:r>
          </a:p>
        </p:txBody>
      </p:sp>
    </p:spTree>
    <p:extLst>
      <p:ext uri="{BB962C8B-B14F-4D97-AF65-F5344CB8AC3E}">
        <p14:creationId xmlns:p14="http://schemas.microsoft.com/office/powerpoint/2010/main" val="335807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BB40976B-7AD6-F892-3BFC-32BC9CE5D2E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61B2781-655C-200F-D34A-99B59D6F267D}"/>
              </a:ext>
            </a:extLst>
          </p:cNvPr>
          <p:cNvSpPr/>
          <p:nvPr/>
        </p:nvSpPr>
        <p:spPr>
          <a:xfrm>
            <a:off x="247650" y="1676400"/>
            <a:ext cx="8648700" cy="3505200"/>
          </a:xfrm>
          <a:prstGeom prst="roundRect">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Antara amalan yang melayakkan seseorang muslim mendapat kedudukan atau darjat sebaik-baik manusia </a:t>
            </a:r>
          </a:p>
        </p:txBody>
      </p:sp>
    </p:spTree>
    <p:extLst>
      <p:ext uri="{BB962C8B-B14F-4D97-AF65-F5344CB8AC3E}">
        <p14:creationId xmlns:p14="http://schemas.microsoft.com/office/powerpoint/2010/main" val="416233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50" y="1676400"/>
            <a:ext cx="8648700" cy="394895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Insan yang memiliki akhlak terpuji termasuk dalam kalangan sebaik-baik manusia. Inilah golongan yang mewarisi peribadi para nabi dan rasul. Ketahuilah bahawa akhlak yang baik bermula dengan ilmu baik yang diperolehinya. </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417907" y="152400"/>
            <a:ext cx="8308183" cy="9144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1. Orang yang memiliki akhlak terpuji</a:t>
            </a:r>
          </a:p>
        </p:txBody>
      </p:sp>
    </p:spTree>
    <p:extLst>
      <p:ext uri="{BB962C8B-B14F-4D97-AF65-F5344CB8AC3E}">
        <p14:creationId xmlns:p14="http://schemas.microsoft.com/office/powerpoint/2010/main" val="362707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F5C7BBC4-43DD-44BE-70E2-ED1AE45E932C}"/>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83CCA59-73C0-2109-4E53-41DE8B3DDB2E}"/>
              </a:ext>
            </a:extLst>
          </p:cNvPr>
          <p:cNvSpPr/>
          <p:nvPr/>
        </p:nvSpPr>
        <p:spPr>
          <a:xfrm>
            <a:off x="417907" y="152400"/>
            <a:ext cx="8308183" cy="9136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Maksud Sabda Nabi SAW</a:t>
            </a: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a:t>
            </a:r>
          </a:p>
        </p:txBody>
      </p:sp>
      <p:sp>
        <p:nvSpPr>
          <p:cNvPr id="6" name="Rectangle 5">
            <a:extLst>
              <a:ext uri="{FF2B5EF4-FFF2-40B4-BE49-F238E27FC236}">
                <a16:creationId xmlns:a16="http://schemas.microsoft.com/office/drawing/2014/main" xmlns="" id="{0D378ECE-6535-D683-5FEC-A2120FE920DF}"/>
              </a:ext>
            </a:extLst>
          </p:cNvPr>
          <p:cNvSpPr/>
          <p:nvPr/>
        </p:nvSpPr>
        <p:spPr>
          <a:xfrm>
            <a:off x="285153" y="1981200"/>
            <a:ext cx="8573692" cy="36625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4400" b="1" i="0" u="none" strike="noStrike" kern="1200" cap="none" spc="0" normalizeH="0" baseline="0" noProof="0" dirty="0">
                <a:ln>
                  <a:noFill/>
                </a:ln>
                <a:solidFill>
                  <a:srgbClr val="C00000"/>
                </a:solidFill>
                <a:effectLst/>
                <a:uLnTx/>
                <a:uFillTx/>
                <a:latin typeface="Calibri"/>
                <a:ea typeface="+mn-ea"/>
                <a:cs typeface="+mn-cs"/>
              </a:rPr>
              <a:t>“Orang yang paling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baik</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keislamannya</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mereka</a:t>
            </a:r>
            <a:r>
              <a:rPr kumimoji="0" lang="en-MY" sz="4400" b="1" i="0" u="none" strike="noStrike" kern="1200" cap="none" spc="0" normalizeH="0" baseline="0" noProof="0" dirty="0">
                <a:ln>
                  <a:noFill/>
                </a:ln>
                <a:solidFill>
                  <a:srgbClr val="C00000"/>
                </a:solidFill>
                <a:effectLst/>
                <a:uLnTx/>
                <a:uFillTx/>
                <a:latin typeface="Calibri"/>
                <a:ea typeface="+mn-ea"/>
                <a:cs typeface="+mn-cs"/>
              </a:rPr>
              <a:t> yang paling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baik</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akhlaknya</a:t>
            </a:r>
            <a:r>
              <a:rPr kumimoji="0" lang="en-MY" sz="4400" b="1" i="0" u="none" strike="noStrike" kern="1200" cap="none" spc="0" normalizeH="0" baseline="0" noProof="0" dirty="0">
                <a:ln>
                  <a:noFill/>
                </a:ln>
                <a:solidFill>
                  <a:srgbClr val="C00000"/>
                </a:solidFill>
                <a:effectLst/>
                <a:uLnTx/>
                <a:uFillTx/>
                <a:latin typeface="Calibri"/>
                <a:ea typeface="+mn-ea"/>
                <a:cs typeface="+mn-cs"/>
              </a:rPr>
              <a:t> dan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kefahaman</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agamanya</a:t>
            </a:r>
            <a:r>
              <a:rPr kumimoji="0" lang="en-MY" sz="4400" b="1" i="0" u="none" strike="noStrike" kern="1200" cap="none" spc="0" normalizeH="0" baseline="0" noProof="0" dirty="0">
                <a:ln>
                  <a:noFill/>
                </a:ln>
                <a:solidFill>
                  <a:srgbClr val="C00000"/>
                </a:solidFill>
                <a:effectLst/>
                <a:uLnTx/>
                <a:uFillTx/>
                <a:latin typeface="Calibri"/>
                <a:ea typeface="+mn-ea"/>
                <a:cs typeface="+mn-cs"/>
              </a:rPr>
              <a:t>”.</a:t>
            </a:r>
            <a:endParaRPr lang="en-MY" sz="3600" b="1" dirty="0">
              <a:solidFill>
                <a:srgbClr val="C0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Imam Ahmad dan An-</a:t>
            </a:r>
            <a:r>
              <a:rPr kumimoji="0" lang="en-MY" sz="2800" b="1" i="0" u="none" strike="noStrike" kern="1200" cap="none" spc="0" normalizeH="0" baseline="0" noProof="0" dirty="0" err="1">
                <a:ln>
                  <a:noFill/>
                </a:ln>
                <a:solidFill>
                  <a:prstClr val="black"/>
                </a:solidFill>
                <a:effectLst/>
                <a:uLnTx/>
                <a:uFillTx/>
                <a:latin typeface="Calibri"/>
                <a:ea typeface="+mn-ea"/>
                <a:cs typeface="+mn-cs"/>
              </a:rPr>
              <a:t>Nasa'i</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95145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A03E1F2D-E7E6-5EB1-BFDB-5D81B56F7CE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91C2785-D33D-DC10-3703-3BA92B9D60D1}"/>
              </a:ext>
            </a:extLst>
          </p:cNvPr>
          <p:cNvSpPr/>
          <p:nvPr/>
        </p:nvSpPr>
        <p:spPr>
          <a:xfrm>
            <a:off x="247650" y="1524000"/>
            <a:ext cx="8648700" cy="4038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Muslim yang sentiasa menjaga kebajikan ahli keluarganya merupakan sebaik-baik manusia yang dipandang mulia oleh Allah SWT. Setiap ketua keluarga akan ditanya oleh Allah SWT di akhirat nanti tentang setiap orang di bawah tanggungjawabnya. </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0230CA3-6C4F-D33E-DDAD-20FF1D9CCDFF}"/>
              </a:ext>
            </a:extLst>
          </p:cNvPr>
          <p:cNvSpPr/>
          <p:nvPr/>
        </p:nvSpPr>
        <p:spPr>
          <a:xfrm>
            <a:off x="417906" y="136712"/>
            <a:ext cx="8308183" cy="9144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2. Orang yang menyantuni ahli keluarganya</a:t>
            </a:r>
          </a:p>
        </p:txBody>
      </p:sp>
    </p:spTree>
    <p:extLst>
      <p:ext uri="{BB962C8B-B14F-4D97-AF65-F5344CB8AC3E}">
        <p14:creationId xmlns:p14="http://schemas.microsoft.com/office/powerpoint/2010/main" val="159945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6FCD6131-0FD7-138C-0178-15A58FC4BE36}"/>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F955864-23DD-A6E5-1DAD-F94270E84FDF}"/>
              </a:ext>
            </a:extLst>
          </p:cNvPr>
          <p:cNvSpPr/>
          <p:nvPr/>
        </p:nvSpPr>
        <p:spPr>
          <a:xfrm>
            <a:off x="609600" y="76910"/>
            <a:ext cx="8308183" cy="12184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ringatan Dari Rasulullah SAW</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Kepada Ketua Keluarga </a:t>
            </a: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a:t>
            </a:r>
          </a:p>
        </p:txBody>
      </p:sp>
      <p:sp>
        <p:nvSpPr>
          <p:cNvPr id="6" name="Rectangle 5">
            <a:extLst>
              <a:ext uri="{FF2B5EF4-FFF2-40B4-BE49-F238E27FC236}">
                <a16:creationId xmlns:a16="http://schemas.microsoft.com/office/drawing/2014/main" xmlns="" id="{64C569E3-77D4-17EA-5337-2DC6AA849807}"/>
              </a:ext>
            </a:extLst>
          </p:cNvPr>
          <p:cNvSpPr/>
          <p:nvPr/>
        </p:nvSpPr>
        <p:spPr>
          <a:xfrm>
            <a:off x="285154" y="3385608"/>
            <a:ext cx="8573692" cy="338554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3200" b="1" dirty="0" err="1">
                <a:latin typeface="Calibri"/>
              </a:rPr>
              <a:t>Maksudnya</a:t>
            </a:r>
            <a:r>
              <a:rPr lang="en-MY" sz="3200" b="1" dirty="0">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4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C00000"/>
                </a:solidFill>
                <a:effectLst/>
                <a:uLnTx/>
                <a:uFillTx/>
                <a:latin typeface="Calibri"/>
                <a:ea typeface="+mn-ea"/>
                <a:cs typeface="+mn-cs"/>
              </a:rPr>
              <a:t>Sebaik-baik</a:t>
            </a:r>
            <a:r>
              <a:rPr kumimoji="0" lang="en-MY" sz="3200" b="1" i="0" u="none" strike="noStrike" kern="1200" cap="none" spc="0" normalizeH="0" baseline="0" noProof="0" dirty="0">
                <a:ln>
                  <a:noFill/>
                </a:ln>
                <a:solidFill>
                  <a:srgbClr val="C00000"/>
                </a:solidFill>
                <a:effectLst/>
                <a:uLnTx/>
                <a:uFillTx/>
                <a:latin typeface="Calibri"/>
                <a:ea typeface="+mn-ea"/>
                <a:cs typeface="+mn-cs"/>
              </a:rPr>
              <a:t> kalian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suami</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paling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baik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terhadap</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keluarganya</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aku</a:t>
            </a:r>
            <a:r>
              <a:rPr kumimoji="0" lang="en-MY" sz="3200" b="1" i="0" u="none" strike="noStrike" kern="1200" cap="none" spc="0" normalizeH="0" baseline="0" noProof="0" dirty="0">
                <a:ln>
                  <a:noFill/>
                </a:ln>
                <a:solidFill>
                  <a:srgbClr val="C00000"/>
                </a:solidFill>
                <a:effectLst/>
                <a:uLnTx/>
                <a:uFillTx/>
                <a:latin typeface="Calibri"/>
                <a:ea typeface="+mn-ea"/>
                <a:cs typeface="+mn-cs"/>
              </a:rPr>
              <a:t> (Rasulullah)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paling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baik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terhadap</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keluargaku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al-Bukhari dan Muslim)</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xmlns="" id="{45DCDFDF-6041-90E3-4FBF-F17C76CBD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62" y="1981200"/>
            <a:ext cx="7772475" cy="1282943"/>
          </a:xfrm>
          <a:prstGeom prst="rect">
            <a:avLst/>
          </a:prstGeom>
        </p:spPr>
      </p:pic>
    </p:spTree>
    <p:extLst>
      <p:ext uri="{BB962C8B-B14F-4D97-AF65-F5344CB8AC3E}">
        <p14:creationId xmlns:p14="http://schemas.microsoft.com/office/powerpoint/2010/main" val="15081783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98B20FDF-449C-3C12-51E3-E6E01438E8E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939D374-112A-4432-4ABD-6E7AB7E845C9}"/>
              </a:ext>
            </a:extLst>
          </p:cNvPr>
          <p:cNvSpPr/>
          <p:nvPr/>
        </p:nvSpPr>
        <p:spPr>
          <a:xfrm>
            <a:off x="247647" y="1066800"/>
            <a:ext cx="8648700" cy="47244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Sebaik-baik manusia juga merujuk kepada orang yang belajar al-Quran dan mengajar ilmu al-Quran kepada orang lain. Al-Quran merupakan kitab panduan bagi umat Islam. Justeru, orang yang berusaha mendalami ilmu al-Quran dan berusaha mengajarkannya kepada orang lain merupakan sebaik-baik manusia kerana golongan ini cintakan Kalamullah. </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DB50D959-69FC-648F-BE43-65CA65107737}"/>
              </a:ext>
            </a:extLst>
          </p:cNvPr>
          <p:cNvSpPr/>
          <p:nvPr/>
        </p:nvSpPr>
        <p:spPr>
          <a:xfrm>
            <a:off x="417906" y="136712"/>
            <a:ext cx="8308183" cy="9144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3. Orang yang belajar dan mengajar al-Quran</a:t>
            </a:r>
          </a:p>
        </p:txBody>
      </p:sp>
    </p:spTree>
    <p:extLst>
      <p:ext uri="{BB962C8B-B14F-4D97-AF65-F5344CB8AC3E}">
        <p14:creationId xmlns:p14="http://schemas.microsoft.com/office/powerpoint/2010/main" val="256867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6A840B-2B3C-CC59-605C-A638679E2C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A1CD700-58DD-4B9C-135C-E89868AC7AE1}"/>
              </a:ext>
            </a:extLst>
          </p:cNvPr>
          <p:cNvSpPr/>
          <p:nvPr/>
        </p:nvSpPr>
        <p:spPr>
          <a:xfrm>
            <a:off x="417908" y="102956"/>
            <a:ext cx="8308183" cy="871008"/>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CC4DE6EE-A9A4-049A-BF89-3837BB5A6867}"/>
              </a:ext>
            </a:extLst>
          </p:cNvPr>
          <p:cNvSpPr/>
          <p:nvPr/>
        </p:nvSpPr>
        <p:spPr>
          <a:xfrm>
            <a:off x="285153" y="3432243"/>
            <a:ext cx="8573692" cy="32624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3600" b="1" dirty="0" err="1">
                <a:latin typeface="Calibri"/>
              </a:rPr>
              <a:t>Maksudnya</a:t>
            </a:r>
            <a:r>
              <a:rPr lang="en-MY" sz="3600" b="1" dirty="0">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a:noFill/>
                </a:ln>
                <a:solidFill>
                  <a:srgbClr val="C00000"/>
                </a:solidFill>
                <a:effectLst/>
                <a:uLnTx/>
                <a:uFillTx/>
                <a:latin typeface="Calibri"/>
                <a:ea typeface="+mn-ea"/>
                <a:cs typeface="+mn-cs"/>
              </a:rPr>
              <a:t>Sebaik-baik</a:t>
            </a:r>
            <a:r>
              <a:rPr kumimoji="0" lang="en-MY" sz="3600" b="1" i="0" u="none" strike="noStrike" kern="1200" cap="none" spc="0" normalizeH="0" baseline="0" noProof="0" dirty="0">
                <a:ln>
                  <a:noFill/>
                </a:ln>
                <a:solidFill>
                  <a:srgbClr val="C00000"/>
                </a:solidFill>
                <a:effectLst/>
                <a:uLnTx/>
                <a:uFillTx/>
                <a:latin typeface="Calibri"/>
                <a:ea typeface="+mn-ea"/>
                <a:cs typeface="+mn-cs"/>
              </a:rPr>
              <a:t> kalian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36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belajar</a:t>
            </a:r>
            <a:r>
              <a:rPr kumimoji="0" lang="en-MY" sz="3600" b="1" i="0" u="none" strike="noStrike" kern="1200" cap="none" spc="0" normalizeH="0" baseline="0" noProof="0" dirty="0">
                <a:ln>
                  <a:noFill/>
                </a:ln>
                <a:solidFill>
                  <a:srgbClr val="C00000"/>
                </a:solidFill>
                <a:effectLst/>
                <a:uLnTx/>
                <a:uFillTx/>
                <a:latin typeface="Calibri"/>
                <a:ea typeface="+mn-ea"/>
                <a:cs typeface="+mn-cs"/>
              </a:rPr>
              <a:t>        al-Quran dan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mengajarkannya</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endParaRPr lang="en-MY" sz="3600" b="1" dirty="0">
              <a:solidFill>
                <a:srgbClr val="C00000"/>
              </a:solidFill>
              <a:latin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MY" sz="36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al-Bukhari)</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0240DE3A-CFF0-ADA8-D70D-8D9CED56D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783" y="1676400"/>
            <a:ext cx="5450431" cy="1282943"/>
          </a:xfrm>
          <a:prstGeom prst="rect">
            <a:avLst/>
          </a:prstGeom>
        </p:spPr>
      </p:pic>
    </p:spTree>
    <p:extLst>
      <p:ext uri="{BB962C8B-B14F-4D97-AF65-F5344CB8AC3E}">
        <p14:creationId xmlns:p14="http://schemas.microsoft.com/office/powerpoint/2010/main" val="1349228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804810" y="422523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9584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728610"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9457912B-15E6-4243-CF0F-E2299DD3D53F}"/>
            </a:ext>
          </a:extLst>
        </p:cNvPr>
        <p:cNvGrpSpPr/>
        <p:nvPr/>
      </p:nvGrpSpPr>
      <p:grpSpPr>
        <a:xfrm>
          <a:off x="0" y="0"/>
          <a:ext cx="0" cy="0"/>
          <a:chOff x="0" y="0"/>
          <a:chExt cx="0" cy="0"/>
        </a:xfrm>
      </p:grpSpPr>
      <p:sp>
        <p:nvSpPr>
          <p:cNvPr id="9" name="Arrow: Pentagon 8">
            <a:extLst>
              <a:ext uri="{FF2B5EF4-FFF2-40B4-BE49-F238E27FC236}">
                <a16:creationId xmlns:a16="http://schemas.microsoft.com/office/drawing/2014/main" xmlns="" id="{D91F90AF-7A54-9F97-B663-AC902A07BB4F}"/>
              </a:ext>
            </a:extLst>
          </p:cNvPr>
          <p:cNvSpPr/>
          <p:nvPr/>
        </p:nvSpPr>
        <p:spPr>
          <a:xfrm>
            <a:off x="1335742" y="1676400"/>
            <a:ext cx="7541558"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Al-Quran mengandungi nasihat penting daripada Allah SWT untuk dijadikan panduan kehidupan</a:t>
            </a:r>
            <a:endParaRPr lang="en-MY" sz="2800" b="1" dirty="0">
              <a:ln w="12700" cmpd="sng">
                <a:solidFill>
                  <a:schemeClr val="accent4"/>
                </a:solidFill>
                <a:prstDash val="solid"/>
              </a:ln>
              <a:solidFill>
                <a:schemeClr val="tx1">
                  <a:lumMod val="95000"/>
                  <a:lumOff val="5000"/>
                </a:schemeClr>
              </a:solidFill>
            </a:endParaRPr>
          </a:p>
        </p:txBody>
      </p:sp>
      <p:sp>
        <p:nvSpPr>
          <p:cNvPr id="12" name="Arrow: Pentagon 11">
            <a:extLst>
              <a:ext uri="{FF2B5EF4-FFF2-40B4-BE49-F238E27FC236}">
                <a16:creationId xmlns:a16="http://schemas.microsoft.com/office/drawing/2014/main" xmlns="" id="{0AE71F38-77A5-7D10-E08B-F8A4FAB509A3}"/>
              </a:ext>
            </a:extLst>
          </p:cNvPr>
          <p:cNvSpPr/>
          <p:nvPr/>
        </p:nvSpPr>
        <p:spPr>
          <a:xfrm>
            <a:off x="1335742" y="3292288"/>
            <a:ext cx="7541558"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800" b="1" dirty="0">
                <a:ln w="12700" cmpd="sng">
                  <a:solidFill>
                    <a:schemeClr val="accent4"/>
                  </a:solidFill>
                  <a:prstDash val="solid"/>
                </a:ln>
                <a:solidFill>
                  <a:schemeClr val="tx1">
                    <a:lumMod val="95000"/>
                    <a:lumOff val="5000"/>
                  </a:schemeClr>
                </a:solidFill>
              </a:rPr>
              <a:t>Al-</a:t>
            </a:r>
            <a:r>
              <a:rPr lang="es-ES" sz="2800" b="1" dirty="0" err="1">
                <a:ln w="12700" cmpd="sng">
                  <a:solidFill>
                    <a:schemeClr val="accent4"/>
                  </a:solidFill>
                  <a:prstDash val="solid"/>
                </a:ln>
                <a:solidFill>
                  <a:schemeClr val="tx1">
                    <a:lumMod val="95000"/>
                    <a:lumOff val="5000"/>
                  </a:schemeClr>
                </a:solidFill>
              </a:rPr>
              <a:t>Quran</a:t>
            </a:r>
            <a:r>
              <a:rPr lang="es-ES" sz="2800" b="1" dirty="0">
                <a:ln w="12700" cmpd="sng">
                  <a:solidFill>
                    <a:schemeClr val="accent4"/>
                  </a:solidFill>
                  <a:prstDash val="solid"/>
                </a:ln>
                <a:solidFill>
                  <a:schemeClr val="tx1">
                    <a:lumMod val="95000"/>
                    <a:lumOff val="5000"/>
                  </a:schemeClr>
                </a:solidFill>
              </a:rPr>
              <a:t> juga </a:t>
            </a:r>
            <a:r>
              <a:rPr lang="es-ES" sz="2800" b="1" dirty="0" err="1">
                <a:ln w="12700" cmpd="sng">
                  <a:solidFill>
                    <a:schemeClr val="accent4"/>
                  </a:solidFill>
                  <a:prstDash val="solid"/>
                </a:ln>
                <a:solidFill>
                  <a:schemeClr val="tx1">
                    <a:lumMod val="95000"/>
                    <a:lumOff val="5000"/>
                  </a:schemeClr>
                </a:solidFill>
              </a:rPr>
              <a:t>menjadi</a:t>
            </a:r>
            <a:r>
              <a:rPr lang="es-ES" sz="2800" b="1" dirty="0">
                <a:ln w="12700" cmpd="sng">
                  <a:solidFill>
                    <a:schemeClr val="accent4"/>
                  </a:solidFill>
                  <a:prstDash val="solid"/>
                </a:ln>
                <a:solidFill>
                  <a:schemeClr val="tx1">
                    <a:lumMod val="95000"/>
                    <a:lumOff val="5000"/>
                  </a:schemeClr>
                </a:solidFill>
              </a:rPr>
              <a:t> </a:t>
            </a:r>
            <a:r>
              <a:rPr lang="es-ES" sz="2800" b="1" dirty="0" err="1">
                <a:ln w="12700" cmpd="sng">
                  <a:solidFill>
                    <a:schemeClr val="accent4"/>
                  </a:solidFill>
                  <a:prstDash val="solid"/>
                </a:ln>
                <a:solidFill>
                  <a:schemeClr val="tx1">
                    <a:lumMod val="95000"/>
                    <a:lumOff val="5000"/>
                  </a:schemeClr>
                </a:solidFill>
              </a:rPr>
              <a:t>penawar</a:t>
            </a:r>
            <a:r>
              <a:rPr lang="es-ES" sz="2800" b="1" dirty="0">
                <a:ln w="12700" cmpd="sng">
                  <a:solidFill>
                    <a:schemeClr val="accent4"/>
                  </a:solidFill>
                  <a:prstDash val="solid"/>
                </a:ln>
                <a:solidFill>
                  <a:schemeClr val="tx1">
                    <a:lumMod val="95000"/>
                    <a:lumOff val="5000"/>
                  </a:schemeClr>
                </a:solidFill>
              </a:rPr>
              <a:t> </a:t>
            </a:r>
            <a:r>
              <a:rPr lang="es-ES" sz="2800" b="1" dirty="0" err="1">
                <a:ln w="12700" cmpd="sng">
                  <a:solidFill>
                    <a:schemeClr val="accent4"/>
                  </a:solidFill>
                  <a:prstDash val="solid"/>
                </a:ln>
                <a:solidFill>
                  <a:schemeClr val="tx1">
                    <a:lumMod val="95000"/>
                    <a:lumOff val="5000"/>
                  </a:schemeClr>
                </a:solidFill>
              </a:rPr>
              <a:t>bagi</a:t>
            </a:r>
            <a:r>
              <a:rPr lang="es-ES" sz="2800" b="1" dirty="0">
                <a:ln w="12700" cmpd="sng">
                  <a:solidFill>
                    <a:schemeClr val="accent4"/>
                  </a:solidFill>
                  <a:prstDash val="solid"/>
                </a:ln>
                <a:solidFill>
                  <a:schemeClr val="tx1">
                    <a:lumMod val="95000"/>
                    <a:lumOff val="5000"/>
                  </a:schemeClr>
                </a:solidFill>
              </a:rPr>
              <a:t> </a:t>
            </a:r>
            <a:r>
              <a:rPr lang="es-ES" sz="2800" b="1" dirty="0" err="1">
                <a:ln w="12700" cmpd="sng">
                  <a:solidFill>
                    <a:schemeClr val="accent4"/>
                  </a:solidFill>
                  <a:prstDash val="solid"/>
                </a:ln>
                <a:solidFill>
                  <a:schemeClr val="tx1">
                    <a:lumMod val="95000"/>
                    <a:lumOff val="5000"/>
                  </a:schemeClr>
                </a:solidFill>
              </a:rPr>
              <a:t>hati-hati</a:t>
            </a:r>
            <a:r>
              <a:rPr lang="es-ES" sz="2800" b="1" dirty="0">
                <a:ln w="12700" cmpd="sng">
                  <a:solidFill>
                    <a:schemeClr val="accent4"/>
                  </a:solidFill>
                  <a:prstDash val="solid"/>
                </a:ln>
                <a:solidFill>
                  <a:schemeClr val="tx1">
                    <a:lumMod val="95000"/>
                    <a:lumOff val="5000"/>
                  </a:schemeClr>
                </a:solidFill>
              </a:rPr>
              <a:t> </a:t>
            </a:r>
            <a:r>
              <a:rPr lang="es-ES" sz="2800" b="1" dirty="0" err="1">
                <a:ln w="12700" cmpd="sng">
                  <a:solidFill>
                    <a:schemeClr val="accent4"/>
                  </a:solidFill>
                  <a:prstDash val="solid"/>
                </a:ln>
                <a:solidFill>
                  <a:schemeClr val="tx1">
                    <a:lumMod val="95000"/>
                    <a:lumOff val="5000"/>
                  </a:schemeClr>
                </a:solidFill>
              </a:rPr>
              <a:t>manusia</a:t>
            </a:r>
            <a:r>
              <a:rPr lang="es-ES" sz="2800" b="1" dirty="0">
                <a:ln w="12700" cmpd="sng">
                  <a:solidFill>
                    <a:schemeClr val="accent4"/>
                  </a:solidFill>
                  <a:prstDash val="solid"/>
                </a:ln>
                <a:solidFill>
                  <a:schemeClr val="tx1">
                    <a:lumMod val="95000"/>
                    <a:lumOff val="5000"/>
                  </a:schemeClr>
                </a:solidFill>
              </a:rPr>
              <a:t> yang </a:t>
            </a:r>
            <a:r>
              <a:rPr lang="es-ES" sz="2800" b="1" dirty="0" err="1">
                <a:ln w="12700" cmpd="sng">
                  <a:solidFill>
                    <a:schemeClr val="accent4"/>
                  </a:solidFill>
                  <a:prstDash val="solid"/>
                </a:ln>
                <a:solidFill>
                  <a:schemeClr val="tx1">
                    <a:lumMod val="95000"/>
                    <a:lumOff val="5000"/>
                  </a:schemeClr>
                </a:solidFill>
              </a:rPr>
              <a:t>berpenyakit</a:t>
            </a:r>
            <a:endParaRPr lang="en-MY" sz="2800" b="1" dirty="0">
              <a:ln w="12700" cmpd="sng">
                <a:solidFill>
                  <a:schemeClr val="accent4"/>
                </a:solidFill>
                <a:prstDash val="solid"/>
              </a:ln>
              <a:solidFill>
                <a:schemeClr val="tx1">
                  <a:lumMod val="95000"/>
                  <a:lumOff val="5000"/>
                </a:schemeClr>
              </a:solidFill>
            </a:endParaRPr>
          </a:p>
        </p:txBody>
      </p:sp>
      <p:sp>
        <p:nvSpPr>
          <p:cNvPr id="14" name="Arrow: Pentagon 13">
            <a:extLst>
              <a:ext uri="{FF2B5EF4-FFF2-40B4-BE49-F238E27FC236}">
                <a16:creationId xmlns:a16="http://schemas.microsoft.com/office/drawing/2014/main" xmlns="" id="{6B929991-15C2-8BED-B619-CE096CF84E60}"/>
              </a:ext>
            </a:extLst>
          </p:cNvPr>
          <p:cNvSpPr/>
          <p:nvPr/>
        </p:nvSpPr>
        <p:spPr>
          <a:xfrm>
            <a:off x="1333500" y="4908176"/>
            <a:ext cx="75057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800" b="1" dirty="0">
                <a:ln w="12700" cmpd="sng">
                  <a:solidFill>
                    <a:schemeClr val="accent4"/>
                  </a:solidFill>
                  <a:prstDash val="solid"/>
                </a:ln>
                <a:solidFill>
                  <a:schemeClr val="tx1">
                    <a:lumMod val="95000"/>
                    <a:lumOff val="5000"/>
                  </a:schemeClr>
                </a:solidFill>
              </a:rPr>
              <a:t>Al-Quran turut membawa petunjuk dan rahmat Ilahi bagi kehidupan seseorang muslim. </a:t>
            </a:r>
            <a:endParaRPr lang="en-MY" sz="2800" b="1" dirty="0">
              <a:ln w="12700" cmpd="sng">
                <a:solidFill>
                  <a:schemeClr val="accent4"/>
                </a:solidFill>
                <a:prstDash val="solid"/>
              </a:ln>
              <a:solidFill>
                <a:schemeClr val="tx1">
                  <a:lumMod val="95000"/>
                  <a:lumOff val="5000"/>
                </a:schemeClr>
              </a:solidFill>
            </a:endParaRPr>
          </a:p>
        </p:txBody>
      </p:sp>
      <p:sp>
        <p:nvSpPr>
          <p:cNvPr id="5" name="Rectangle: Rounded Corners 4">
            <a:extLst>
              <a:ext uri="{FF2B5EF4-FFF2-40B4-BE49-F238E27FC236}">
                <a16:creationId xmlns:a16="http://schemas.microsoft.com/office/drawing/2014/main" xmlns="" id="{ADF145B1-7E6C-0DF3-EB1B-8D979C48736C}"/>
              </a:ext>
            </a:extLst>
          </p:cNvPr>
          <p:cNvSpPr/>
          <p:nvPr/>
        </p:nvSpPr>
        <p:spPr>
          <a:xfrm>
            <a:off x="647700" y="226286"/>
            <a:ext cx="7848600" cy="111050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b="1" dirty="0"/>
              <a:t>AL QURAN </a:t>
            </a:r>
            <a:endParaRPr lang="en-MY" sz="4400" b="1" dirty="0"/>
          </a:p>
        </p:txBody>
      </p:sp>
      <p:sp>
        <p:nvSpPr>
          <p:cNvPr id="4" name="Flowchart: Connector 3">
            <a:extLst>
              <a:ext uri="{FF2B5EF4-FFF2-40B4-BE49-F238E27FC236}">
                <a16:creationId xmlns:a16="http://schemas.microsoft.com/office/drawing/2014/main" xmlns="" id="{4679686D-19C2-AD1C-E3CE-97A08EEF0ACE}"/>
              </a:ext>
            </a:extLst>
          </p:cNvPr>
          <p:cNvSpPr/>
          <p:nvPr/>
        </p:nvSpPr>
        <p:spPr>
          <a:xfrm>
            <a:off x="129989" y="1912844"/>
            <a:ext cx="1066800" cy="914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5400" b="1" dirty="0"/>
              <a:t>1</a:t>
            </a:r>
          </a:p>
        </p:txBody>
      </p:sp>
      <p:sp>
        <p:nvSpPr>
          <p:cNvPr id="6" name="Flowchart: Connector 5">
            <a:extLst>
              <a:ext uri="{FF2B5EF4-FFF2-40B4-BE49-F238E27FC236}">
                <a16:creationId xmlns:a16="http://schemas.microsoft.com/office/drawing/2014/main" xmlns="" id="{3C8FE847-F54C-23DE-5EA4-FE4205058D2E}"/>
              </a:ext>
            </a:extLst>
          </p:cNvPr>
          <p:cNvSpPr/>
          <p:nvPr/>
        </p:nvSpPr>
        <p:spPr>
          <a:xfrm>
            <a:off x="143436" y="3518645"/>
            <a:ext cx="1066800" cy="914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5400" b="1" dirty="0"/>
              <a:t>2</a:t>
            </a:r>
          </a:p>
        </p:txBody>
      </p:sp>
      <p:sp>
        <p:nvSpPr>
          <p:cNvPr id="7" name="Flowchart: Connector 6">
            <a:extLst>
              <a:ext uri="{FF2B5EF4-FFF2-40B4-BE49-F238E27FC236}">
                <a16:creationId xmlns:a16="http://schemas.microsoft.com/office/drawing/2014/main" xmlns="" id="{97832529-F80E-FD21-88A4-A9887FFCFC60}"/>
              </a:ext>
            </a:extLst>
          </p:cNvPr>
          <p:cNvSpPr/>
          <p:nvPr/>
        </p:nvSpPr>
        <p:spPr>
          <a:xfrm>
            <a:off x="152400" y="5086347"/>
            <a:ext cx="1066800" cy="914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5400" b="1" dirty="0"/>
              <a:t>3</a:t>
            </a:r>
          </a:p>
        </p:txBody>
      </p:sp>
    </p:spTree>
    <p:extLst>
      <p:ext uri="{BB962C8B-B14F-4D97-AF65-F5344CB8AC3E}">
        <p14:creationId xmlns:p14="http://schemas.microsoft.com/office/powerpoint/2010/main" val="303805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38892C40-743E-04DF-0C38-E671C32EBE1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5EFBFB5-A7C1-C3AA-2C24-990ECF78ACC0}"/>
              </a:ext>
            </a:extLst>
          </p:cNvPr>
          <p:cNvSpPr/>
          <p:nvPr/>
        </p:nvSpPr>
        <p:spPr>
          <a:xfrm>
            <a:off x="247650" y="1257300"/>
            <a:ext cx="8648700" cy="43434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Hutang adalah perkara yang diharuskan oleh syarak. Ini membuktikan Islam mengambil cakna ujian kehidupan golongan yang berada dalam kesempitan, lalu membenarkan golongan yang berkemampuan untuk menghulurkan bantuan.</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2" name="Snip Diagonal Corner Rectangle 7">
            <a:extLst>
              <a:ext uri="{FF2B5EF4-FFF2-40B4-BE49-F238E27FC236}">
                <a16:creationId xmlns:a16="http://schemas.microsoft.com/office/drawing/2014/main" xmlns="" id="{40BBB76F-B069-3565-4227-5ADF74727475}"/>
              </a:ext>
            </a:extLst>
          </p:cNvPr>
          <p:cNvSpPr/>
          <p:nvPr/>
        </p:nvSpPr>
        <p:spPr>
          <a:xfrm>
            <a:off x="417906" y="131514"/>
            <a:ext cx="8308183" cy="9144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4. Orang yang mudah membayar hutang</a:t>
            </a:r>
          </a:p>
        </p:txBody>
      </p:sp>
    </p:spTree>
    <p:extLst>
      <p:ext uri="{BB962C8B-B14F-4D97-AF65-F5344CB8AC3E}">
        <p14:creationId xmlns:p14="http://schemas.microsoft.com/office/powerpoint/2010/main" val="330355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E5D37EC4-523A-BD8A-3AF0-56CA986E6EF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0036632-9CC7-974C-501B-7B6D3C371E58}"/>
              </a:ext>
            </a:extLst>
          </p:cNvPr>
          <p:cNvSpPr/>
          <p:nvPr/>
        </p:nvSpPr>
        <p:spPr>
          <a:xfrm>
            <a:off x="247650" y="1295400"/>
            <a:ext cx="8648700" cy="383465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Orang yang berusaha untuk melepaskan bebanan hutang yang ditanggung oleh saudara muslimnya akan mendapat pertolongan daripada Allah SWT di dunia dan akhirat.</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7514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76E4B4F6-ADC8-62F4-958C-CC2F3D2CF0E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9322D6F-3FD7-D911-0322-2902108A07D6}"/>
              </a:ext>
            </a:extLst>
          </p:cNvPr>
          <p:cNvSpPr/>
          <p:nvPr/>
        </p:nvSpPr>
        <p:spPr>
          <a:xfrm>
            <a:off x="247650" y="1321173"/>
            <a:ext cx="8648700" cy="421565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Walau bagaimanapun, hutang wajib dilunaskan oleh orang yang berhutang. Orang yang mudah membayar hutang termasuk dalam kalangan sebaik-baik manusia.</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42770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33A0ECEC-71F1-2BD9-5188-837FD3049C4E}"/>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2D055922-23BF-4155-1590-26D925341465}"/>
              </a:ext>
            </a:extLst>
          </p:cNvPr>
          <p:cNvSpPr/>
          <p:nvPr/>
        </p:nvSpPr>
        <p:spPr>
          <a:xfrm>
            <a:off x="417908" y="106698"/>
            <a:ext cx="8308183" cy="871008"/>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C2A04632-93A8-3CE9-D1AF-1BFD2827CEB7}"/>
              </a:ext>
            </a:extLst>
          </p:cNvPr>
          <p:cNvSpPr/>
          <p:nvPr/>
        </p:nvSpPr>
        <p:spPr>
          <a:xfrm>
            <a:off x="285154" y="3810000"/>
            <a:ext cx="8573692" cy="25853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3600" b="1" dirty="0" err="1">
                <a:latin typeface="Calibri"/>
              </a:rPr>
              <a:t>Maksudnya</a:t>
            </a:r>
            <a:r>
              <a:rPr lang="en-MY" sz="3600" b="1" dirty="0">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6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a:noFill/>
                </a:ln>
                <a:solidFill>
                  <a:srgbClr val="C00000"/>
                </a:solidFill>
                <a:effectLst/>
                <a:uLnTx/>
                <a:uFillTx/>
                <a:latin typeface="Calibri"/>
                <a:ea typeface="+mn-ea"/>
                <a:cs typeface="+mn-cs"/>
              </a:rPr>
              <a:t>Sebaik-baik</a:t>
            </a:r>
            <a:r>
              <a:rPr kumimoji="0" lang="en-MY" sz="3600" b="1" i="0" u="none" strike="noStrike" kern="1200" cap="none" spc="0" normalizeH="0" baseline="0" noProof="0" dirty="0">
                <a:ln>
                  <a:noFill/>
                </a:ln>
                <a:solidFill>
                  <a:srgbClr val="C00000"/>
                </a:solidFill>
                <a:effectLst/>
                <a:uLnTx/>
                <a:uFillTx/>
                <a:latin typeface="Calibri"/>
                <a:ea typeface="+mn-ea"/>
                <a:cs typeface="+mn-cs"/>
              </a:rPr>
              <a:t> kalian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3600" b="1" i="0" u="none" strike="noStrike" kern="1200" cap="none" spc="0" normalizeH="0" baseline="0" noProof="0" dirty="0">
                <a:ln>
                  <a:noFill/>
                </a:ln>
                <a:solidFill>
                  <a:srgbClr val="C00000"/>
                </a:solidFill>
                <a:effectLst/>
                <a:uLnTx/>
                <a:uFillTx/>
                <a:latin typeface="Calibri"/>
                <a:ea typeface="+mn-ea"/>
                <a:cs typeface="+mn-cs"/>
              </a:rPr>
              <a:t> yang paling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baik</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membayar</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hutang</a:t>
            </a:r>
            <a:r>
              <a:rPr kumimoji="0" lang="en-MY" sz="3600" b="1" i="0" u="none" strike="noStrike" kern="1200" cap="none" spc="0" normalizeH="0" baseline="0" noProof="0" dirty="0">
                <a:ln>
                  <a:noFill/>
                </a:ln>
                <a:solidFill>
                  <a:srgbClr val="C00000"/>
                </a:solidFill>
                <a:effectLst/>
                <a:uLnTx/>
                <a:uFillTx/>
                <a:latin typeface="Calibri"/>
                <a:ea typeface="+mn-ea"/>
                <a:cs typeface="+mn-cs"/>
              </a:rPr>
              <a:t>. .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a:t>
            </a:r>
            <a:r>
              <a:rPr kumimoji="0" lang="en-MY" sz="2800" b="1" i="0" u="none" strike="noStrike" kern="1200" cap="none" spc="0" normalizeH="0" baseline="0" noProof="0" dirty="0" err="1">
                <a:ln>
                  <a:noFill/>
                </a:ln>
                <a:solidFill>
                  <a:prstClr val="black"/>
                </a:solidFill>
                <a:effectLst/>
                <a:uLnTx/>
                <a:uFillTx/>
                <a:latin typeface="Calibri"/>
                <a:ea typeface="+mn-ea"/>
                <a:cs typeface="+mn-cs"/>
              </a:rPr>
              <a:t>Muttafaq</a:t>
            </a:r>
            <a:r>
              <a:rPr kumimoji="0" lang="en-MY" sz="2800" b="1" i="0" u="none" strike="noStrike" kern="1200" cap="none" spc="0" normalizeH="0" baseline="0" noProof="0" dirty="0">
                <a:ln>
                  <a:noFill/>
                </a:ln>
                <a:solidFill>
                  <a:prstClr val="black"/>
                </a:solidFill>
                <a:effectLst/>
                <a:uLnTx/>
                <a:uFillTx/>
                <a:latin typeface="Calibri"/>
                <a:ea typeface="+mn-ea"/>
                <a:cs typeface="+mn-cs"/>
              </a:rPr>
              <a:t> ‘</a:t>
            </a:r>
            <a:r>
              <a:rPr kumimoji="0" lang="en-MY" sz="2800" b="1" i="0" u="none" strike="noStrike" kern="1200" cap="none" spc="0" normalizeH="0" baseline="0" noProof="0" dirty="0" err="1">
                <a:ln>
                  <a:noFill/>
                </a:ln>
                <a:solidFill>
                  <a:prstClr val="black"/>
                </a:solidFill>
                <a:effectLst/>
                <a:uLnTx/>
                <a:uFillTx/>
                <a:latin typeface="Calibri"/>
                <a:ea typeface="+mn-ea"/>
                <a:cs typeface="+mn-cs"/>
              </a:rPr>
              <a:t>Alaih</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CE3D5505-9650-EA4F-C60B-11E02C7F9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25" y="1981200"/>
            <a:ext cx="8307266" cy="1282943"/>
          </a:xfrm>
          <a:prstGeom prst="rect">
            <a:avLst/>
          </a:prstGeom>
        </p:spPr>
      </p:pic>
    </p:spTree>
    <p:extLst>
      <p:ext uri="{BB962C8B-B14F-4D97-AF65-F5344CB8AC3E}">
        <p14:creationId xmlns:p14="http://schemas.microsoft.com/office/powerpoint/2010/main" val="1203847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FA737D3A-4F3C-5283-55A1-BA82B4B3669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7365218-8DF8-15F1-1C35-EEF6A45B6AE8}"/>
              </a:ext>
            </a:extLst>
          </p:cNvPr>
          <p:cNvSpPr/>
          <p:nvPr/>
        </p:nvSpPr>
        <p:spPr>
          <a:xfrm>
            <a:off x="247650" y="1549773"/>
            <a:ext cx="8648700" cy="375845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Justeru, membayar hutang merupakan perkara yang penting dalam kehidupan di dunia dan tidak boleh diambil mudah. </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Perbuatan melunaskan hutang adalah perkara yang dapat menjaga hubungan baik sesama insan.</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289789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22AFD2BD-37B7-3472-0256-257C213F489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C60E9F1-1727-6937-B395-027C81F7DAB6}"/>
              </a:ext>
            </a:extLst>
          </p:cNvPr>
          <p:cNvSpPr/>
          <p:nvPr/>
        </p:nvSpPr>
        <p:spPr>
          <a:xfrm>
            <a:off x="247647" y="1676400"/>
            <a:ext cx="8648700" cy="38862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Orang yang memberi manfaat kepada orang lain disebut juga sebagai antara golongan sebaik-baik manusia. </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Setiap muslim perlu menanam keazaman dalam diri untuk sentiasa berusaha memberi manfaat kepada orang lain. </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5" name="Snip Diagonal Corner Rectangle 7">
            <a:extLst>
              <a:ext uri="{FF2B5EF4-FFF2-40B4-BE49-F238E27FC236}">
                <a16:creationId xmlns:a16="http://schemas.microsoft.com/office/drawing/2014/main" xmlns="" id="{FC4AA6B8-9B75-BE7D-0085-A4C7E1BF6E6B}"/>
              </a:ext>
            </a:extLst>
          </p:cNvPr>
          <p:cNvSpPr/>
          <p:nvPr/>
        </p:nvSpPr>
        <p:spPr>
          <a:xfrm>
            <a:off x="417906" y="131514"/>
            <a:ext cx="8308183" cy="9144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5. Orang yang dapat membawa manfaat untuk orang lain.</a:t>
            </a:r>
          </a:p>
        </p:txBody>
      </p:sp>
    </p:spTree>
    <p:extLst>
      <p:ext uri="{BB962C8B-B14F-4D97-AF65-F5344CB8AC3E}">
        <p14:creationId xmlns:p14="http://schemas.microsoft.com/office/powerpoint/2010/main" val="8888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BDCB42C7-3798-2553-1AA3-35C3E8702515}"/>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CEF080B8-A206-8305-F8BE-6E93AE103563}"/>
              </a:ext>
            </a:extLst>
          </p:cNvPr>
          <p:cNvSpPr/>
          <p:nvPr/>
        </p:nvSpPr>
        <p:spPr>
          <a:xfrm>
            <a:off x="417908" y="152400"/>
            <a:ext cx="8308183" cy="871008"/>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Maksud Sabda Nabi SAW :</a:t>
            </a:r>
          </a:p>
        </p:txBody>
      </p:sp>
      <p:sp>
        <p:nvSpPr>
          <p:cNvPr id="6" name="Rectangle 5">
            <a:extLst>
              <a:ext uri="{FF2B5EF4-FFF2-40B4-BE49-F238E27FC236}">
                <a16:creationId xmlns:a16="http://schemas.microsoft.com/office/drawing/2014/main" xmlns="" id="{D9A6D32C-5B68-84B5-74F3-C15BFC040449}"/>
              </a:ext>
            </a:extLst>
          </p:cNvPr>
          <p:cNvSpPr/>
          <p:nvPr/>
        </p:nvSpPr>
        <p:spPr>
          <a:xfrm>
            <a:off x="285153" y="2133600"/>
            <a:ext cx="8573692" cy="33316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4400" b="1" i="0" u="none" strike="noStrike" kern="1200" cap="none" spc="0" normalizeH="0" baseline="0" noProof="0" dirty="0">
                <a:ln>
                  <a:noFill/>
                </a:ln>
                <a:solidFill>
                  <a:srgbClr val="C00000"/>
                </a:solidFill>
                <a:effectLst/>
                <a:uLnTx/>
                <a:uFillTx/>
                <a:latin typeface="Calibri"/>
                <a:ea typeface="+mn-ea"/>
                <a:cs typeface="+mn-cs"/>
              </a:rPr>
              <a:t>“</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Sebaik-baik</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4400" b="1" i="0" u="none" strike="noStrike" kern="1200" cap="none" spc="0" normalizeH="0" baseline="0" noProof="0" dirty="0">
                <a:ln>
                  <a:noFill/>
                </a:ln>
                <a:solidFill>
                  <a:srgbClr val="C00000"/>
                </a:solidFill>
                <a:effectLst/>
                <a:uLnTx/>
                <a:uFillTx/>
                <a:latin typeface="Calibri"/>
                <a:ea typeface="+mn-ea"/>
                <a:cs typeface="+mn-cs"/>
              </a:rPr>
              <a:t> yang paling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bermanfaat</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44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4400" b="1" i="0" u="none" strike="noStrike" kern="1200" cap="none" spc="0" normalizeH="0" baseline="0" noProof="0" dirty="0">
                <a:ln>
                  <a:noFill/>
                </a:ln>
                <a:solidFill>
                  <a:srgbClr val="C00000"/>
                </a:solidFill>
                <a:effectLst/>
                <a:uLnTx/>
                <a:uFillTx/>
                <a:latin typeface="Calibri"/>
                <a:ea typeface="+mn-ea"/>
                <a:cs typeface="+mn-cs"/>
              </a:rPr>
              <a:t> lain.”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MY" sz="4000" b="1" dirty="0">
              <a:solidFill>
                <a:srgbClr val="C0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(Hadis </a:t>
            </a:r>
            <a:r>
              <a:rPr kumimoji="0" lang="en-MY" sz="2800" b="1" i="0" u="none" strike="noStrike" kern="1200" cap="none" spc="0" normalizeH="0" baseline="0" noProof="0" dirty="0" err="1">
                <a:ln>
                  <a:noFill/>
                </a:ln>
                <a:solidFill>
                  <a:prstClr val="black"/>
                </a:solidFill>
                <a:effectLst/>
                <a:uLnTx/>
                <a:uFillTx/>
                <a:latin typeface="Calibri"/>
                <a:ea typeface="+mn-ea"/>
                <a:cs typeface="+mn-cs"/>
              </a:rPr>
              <a:t>riwayat</a:t>
            </a:r>
            <a:r>
              <a:rPr kumimoji="0" lang="en-MY" sz="2800" b="1" i="0" u="none" strike="noStrike" kern="1200" cap="none" spc="0" normalizeH="0" baseline="0" noProof="0" dirty="0">
                <a:ln>
                  <a:noFill/>
                </a:ln>
                <a:solidFill>
                  <a:prstClr val="black"/>
                </a:solidFill>
                <a:effectLst/>
                <a:uLnTx/>
                <a:uFillTx/>
                <a:latin typeface="Calibri"/>
                <a:ea typeface="+mn-ea"/>
                <a:cs typeface="+mn-cs"/>
              </a:rPr>
              <a:t> at-</a:t>
            </a:r>
            <a:r>
              <a:rPr kumimoji="0" lang="en-MY" sz="2800" b="1" i="0" u="none" strike="noStrike" kern="1200" cap="none" spc="0" normalizeH="0" baseline="0" noProof="0" dirty="0" err="1">
                <a:ln>
                  <a:noFill/>
                </a:ln>
                <a:solidFill>
                  <a:prstClr val="black"/>
                </a:solidFill>
                <a:effectLst/>
                <a:uLnTx/>
                <a:uFillTx/>
                <a:latin typeface="Calibri"/>
                <a:ea typeface="+mn-ea"/>
                <a:cs typeface="+mn-cs"/>
              </a:rPr>
              <a:t>Thobarani</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7721814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0000"/>
                <a:lumOff val="60000"/>
              </a:schemeClr>
            </a:gs>
            <a:gs pos="29000">
              <a:schemeClr val="tx2">
                <a:lumMod val="75000"/>
              </a:schemeClr>
            </a:gs>
            <a:gs pos="100000">
              <a:schemeClr val="accent1">
                <a:lumMod val="40000"/>
                <a:lumOff val="60000"/>
              </a:schemeClr>
            </a:gs>
          </a:gsLst>
          <a:lin ang="5400000" scaled="1"/>
        </a:gradFill>
        <a:effectLst/>
      </p:bgPr>
    </p:bg>
    <p:spTree>
      <p:nvGrpSpPr>
        <p:cNvPr id="1" name="">
          <a:extLst>
            <a:ext uri="{FF2B5EF4-FFF2-40B4-BE49-F238E27FC236}">
              <a16:creationId xmlns:a16="http://schemas.microsoft.com/office/drawing/2014/main" xmlns="" id="{8E66AFF7-68AA-5391-8A26-9FE1C89CC73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60B8A6A-61DD-079E-3CFC-E45AC1CAD2AC}"/>
              </a:ext>
            </a:extLst>
          </p:cNvPr>
          <p:cNvSpPr/>
          <p:nvPr/>
        </p:nvSpPr>
        <p:spPr>
          <a:xfrm>
            <a:off x="289112" y="1219200"/>
            <a:ext cx="8648700" cy="5448300"/>
          </a:xfrm>
          <a:prstGeom prst="roundRect">
            <a:avLst/>
          </a:prstGeom>
          <a:solidFill>
            <a:schemeClr val="bg1">
              <a:alpha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5 perkara yang dijelaskan tadi merupakan antara petunjuk untuk seseorang muslim tergolong dalam kalangan sebaik-baik manusia. Berusahalah untuk melakukan perkara-perkara tersebut agar kita berjaya menjadi sebahagian daripada kelompok manusia yang terbaik</a:t>
            </a:r>
          </a:p>
        </p:txBody>
      </p:sp>
      <p:sp>
        <p:nvSpPr>
          <p:cNvPr id="2" name="Rectangle 1">
            <a:extLst>
              <a:ext uri="{FF2B5EF4-FFF2-40B4-BE49-F238E27FC236}">
                <a16:creationId xmlns:a16="http://schemas.microsoft.com/office/drawing/2014/main" xmlns="" id="{90A39316-6012-68E2-C623-54D86CBEE57F}"/>
              </a:ext>
            </a:extLst>
          </p:cNvPr>
          <p:cNvSpPr/>
          <p:nvPr/>
        </p:nvSpPr>
        <p:spPr>
          <a:xfrm>
            <a:off x="762000" y="194982"/>
            <a:ext cx="7620000" cy="914400"/>
          </a:xfrm>
          <a:prstGeom prst="rect">
            <a:avLst/>
          </a:prstGeom>
          <a:solidFill>
            <a:schemeClr val="accent1">
              <a:lumMod val="40000"/>
              <a:lumOff val="6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4000" b="1" dirty="0">
                <a:ln w="12700">
                  <a:solidFill>
                    <a:schemeClr val="accent1"/>
                  </a:solidFill>
                  <a:prstDash val="solid"/>
                </a:ln>
                <a:solidFill>
                  <a:schemeClr val="tx2"/>
                </a:solidFill>
                <a:effectLst>
                  <a:outerShdw dist="38100" dir="2640000" algn="bl" rotWithShape="0">
                    <a:schemeClr val="accent1"/>
                  </a:outerShdw>
                </a:effectLst>
              </a:rPr>
              <a:t>KESIMPULAN</a:t>
            </a:r>
          </a:p>
        </p:txBody>
      </p:sp>
    </p:spTree>
    <p:extLst>
      <p:ext uri="{BB962C8B-B14F-4D97-AF65-F5344CB8AC3E}">
        <p14:creationId xmlns:p14="http://schemas.microsoft.com/office/powerpoint/2010/main" val="340192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0000"/>
                <a:lumOff val="60000"/>
              </a:schemeClr>
            </a:gs>
            <a:gs pos="29000">
              <a:schemeClr val="tx2">
                <a:lumMod val="75000"/>
              </a:schemeClr>
            </a:gs>
            <a:gs pos="100000">
              <a:schemeClr val="accent1">
                <a:lumMod val="40000"/>
                <a:lumOff val="60000"/>
              </a:schemeClr>
            </a:gs>
          </a:gsLst>
          <a:lin ang="5400000" scaled="1"/>
        </a:gradFill>
        <a:effectLst/>
      </p:bgPr>
    </p:bg>
    <p:spTree>
      <p:nvGrpSpPr>
        <p:cNvPr id="1" name="">
          <a:extLst>
            <a:ext uri="{FF2B5EF4-FFF2-40B4-BE49-F238E27FC236}">
              <a16:creationId xmlns:a16="http://schemas.microsoft.com/office/drawing/2014/main" xmlns="" id="{5BFAA96F-45FB-E367-E027-C87C32C91D4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4EA12031-27F6-8ABC-7D48-9770FEFCFA80}"/>
              </a:ext>
            </a:extLst>
          </p:cNvPr>
          <p:cNvSpPr/>
          <p:nvPr/>
        </p:nvSpPr>
        <p:spPr>
          <a:xfrm>
            <a:off x="289112" y="1219200"/>
            <a:ext cx="8648700" cy="5448300"/>
          </a:xfrm>
          <a:prstGeom prst="roundRect">
            <a:avLst/>
          </a:prstGeom>
          <a:solidFill>
            <a:schemeClr val="bg1">
              <a:alpha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Kita merupakan makhluk istimewa yang dicipta oleh Allah SWT, maka ayuhlah berusaha untuk menjadi insan terbaik dengan memiliki budi pekerti yang mulia sepertimana yang dituntut oleh Islam. </a:t>
            </a:r>
          </a:p>
        </p:txBody>
      </p:sp>
      <p:sp>
        <p:nvSpPr>
          <p:cNvPr id="2" name="Rectangle 1">
            <a:extLst>
              <a:ext uri="{FF2B5EF4-FFF2-40B4-BE49-F238E27FC236}">
                <a16:creationId xmlns:a16="http://schemas.microsoft.com/office/drawing/2014/main" xmlns="" id="{15BD6742-8A6E-D533-9A3C-7E82351C6642}"/>
              </a:ext>
            </a:extLst>
          </p:cNvPr>
          <p:cNvSpPr/>
          <p:nvPr/>
        </p:nvSpPr>
        <p:spPr>
          <a:xfrm>
            <a:off x="762000" y="194982"/>
            <a:ext cx="7620000" cy="914400"/>
          </a:xfrm>
          <a:prstGeom prst="rect">
            <a:avLst/>
          </a:prstGeom>
          <a:solidFill>
            <a:schemeClr val="accent1">
              <a:lumMod val="40000"/>
              <a:lumOff val="6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4000" b="1" dirty="0">
                <a:ln w="12700">
                  <a:solidFill>
                    <a:schemeClr val="accent1"/>
                  </a:solidFill>
                  <a:prstDash val="solid"/>
                </a:ln>
                <a:solidFill>
                  <a:schemeClr val="tx2"/>
                </a:solidFill>
                <a:effectLst>
                  <a:outerShdw dist="38100" dir="2640000" algn="bl" rotWithShape="0">
                    <a:schemeClr val="accent1"/>
                  </a:outerShdw>
                </a:effectLst>
              </a:rPr>
              <a:t>KESIMPULAN</a:t>
            </a:r>
          </a:p>
        </p:txBody>
      </p:sp>
    </p:spTree>
    <p:extLst>
      <p:ext uri="{BB962C8B-B14F-4D97-AF65-F5344CB8AC3E}">
        <p14:creationId xmlns:p14="http://schemas.microsoft.com/office/powerpoint/2010/main" val="34612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126756" y="110946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a:t>
            </a:r>
            <a:endParaRPr lang="en-US"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وَأَشْهَدُ أَنَّ مُحَمَّدًا عَبْدُهُ وَرَسُوْلُهُ</a:t>
            </a:r>
          </a:p>
        </p:txBody>
      </p:sp>
      <p:sp>
        <p:nvSpPr>
          <p:cNvPr id="5" name="TextBox 4"/>
          <p:cNvSpPr txBox="1"/>
          <p:nvPr/>
        </p:nvSpPr>
        <p:spPr>
          <a:xfrm>
            <a:off x="135721" y="341107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Rasul-Nya..</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1" y="21441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xmlns="" id="{EA4D1394-2609-3B54-FAA2-76E3D2883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2224364"/>
          </a:xfrm>
          <a:prstGeom prst="rect">
            <a:avLst/>
          </a:prstGeom>
        </p:spPr>
      </p:pic>
      <p:sp>
        <p:nvSpPr>
          <p:cNvPr id="5" name="Rectangle 4">
            <a:extLst>
              <a:ext uri="{FF2B5EF4-FFF2-40B4-BE49-F238E27FC236}">
                <a16:creationId xmlns:a16="http://schemas.microsoft.com/office/drawing/2014/main" xmlns="" id="{F4504E3A-0BA7-6EF0-E66C-07BCB8CA6916}"/>
              </a:ext>
            </a:extLst>
          </p:cNvPr>
          <p:cNvSpPr/>
          <p:nvPr/>
        </p:nvSpPr>
        <p:spPr>
          <a:xfrm>
            <a:off x="380998" y="3246755"/>
            <a:ext cx="8382000" cy="3611245"/>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a:solidFill>
                  <a:srgbClr val="C00000"/>
                </a:solidFill>
                <a:ea typeface="Calibri" panose="020F0502020204030204" pitchFamily="34" charset="0"/>
                <a:cs typeface="Arial" panose="020B0604020202020204" pitchFamily="34" charset="0"/>
              </a:rPr>
              <a:t>Maha </a:t>
            </a:r>
            <a:r>
              <a:rPr lang="en-US" sz="2800" b="1" dirty="0" err="1">
                <a:solidFill>
                  <a:srgbClr val="C00000"/>
                </a:solidFill>
                <a:ea typeface="Calibri" panose="020F0502020204030204" pitchFamily="34" charset="0"/>
                <a:cs typeface="Arial" panose="020B0604020202020204" pitchFamily="34" charset="0"/>
              </a:rPr>
              <a:t>Berkat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serta</a:t>
            </a:r>
            <a:r>
              <a:rPr lang="en-US" sz="2800" b="1" dirty="0">
                <a:solidFill>
                  <a:srgbClr val="C00000"/>
                </a:solidFill>
                <a:ea typeface="Calibri" panose="020F0502020204030204" pitchFamily="34" charset="0"/>
                <a:cs typeface="Arial" panose="020B0604020202020204" pitchFamily="34" charset="0"/>
              </a:rPr>
              <a:t> Maha </a:t>
            </a:r>
            <a:r>
              <a:rPr lang="en-US" sz="2800" b="1" dirty="0" err="1">
                <a:solidFill>
                  <a:srgbClr val="C00000"/>
                </a:solidFill>
                <a:ea typeface="Calibri" panose="020F0502020204030204" pitchFamily="34" charset="0"/>
                <a:cs typeface="Arial" panose="020B0604020202020204" pitchFamily="34" charset="0"/>
              </a:rPr>
              <a:t>Tinggilah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kelebihan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Tuhan</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menguasai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pemerintahan</a:t>
            </a:r>
            <a:r>
              <a:rPr lang="en-US" sz="2800" b="1" dirty="0">
                <a:solidFill>
                  <a:srgbClr val="C00000"/>
                </a:solidFill>
                <a:ea typeface="Calibri" panose="020F0502020204030204" pitchFamily="34" charset="0"/>
                <a:cs typeface="Arial" panose="020B0604020202020204" pitchFamily="34" charset="0"/>
              </a:rPr>
              <a:t> (dunia dan </a:t>
            </a:r>
            <a:r>
              <a:rPr lang="en-US" sz="2800" b="1" dirty="0" err="1">
                <a:solidFill>
                  <a:srgbClr val="C00000"/>
                </a:solidFill>
                <a:ea typeface="Calibri" panose="020F0502020204030204" pitchFamily="34" charset="0"/>
                <a:cs typeface="Arial" panose="020B0604020202020204" pitchFamily="34" charset="0"/>
              </a:rPr>
              <a:t>akhirat</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memanglah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Ia</a:t>
            </a:r>
            <a:r>
              <a:rPr lang="en-US" sz="2800" b="1" dirty="0">
                <a:solidFill>
                  <a:srgbClr val="C00000"/>
                </a:solidFill>
                <a:ea typeface="Calibri" panose="020F0502020204030204" pitchFamily="34" charset="0"/>
                <a:cs typeface="Arial" panose="020B0604020202020204" pitchFamily="34" charset="0"/>
              </a:rPr>
              <a:t> Maha Kuasa </a:t>
            </a:r>
            <a:r>
              <a:rPr lang="en-US" sz="2800" b="1" dirty="0" err="1">
                <a:solidFill>
                  <a:srgbClr val="C00000"/>
                </a:solidFill>
                <a:ea typeface="Calibri" panose="020F0502020204030204" pitchFamily="34" charset="0"/>
                <a:cs typeface="Arial" panose="020B0604020202020204" pitchFamily="34" charset="0"/>
              </a:rPr>
              <a:t>atas</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tiap-tiap</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sesuatu</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menciptakan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mati</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hidup</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untuk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menguji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siapakah</a:t>
            </a:r>
            <a:r>
              <a:rPr lang="en-US" sz="2800" b="1" dirty="0">
                <a:solidFill>
                  <a:srgbClr val="C00000"/>
                </a:solidFill>
                <a:ea typeface="Calibri" panose="020F0502020204030204" pitchFamily="34" charset="0"/>
                <a:cs typeface="Arial" panose="020B0604020202020204" pitchFamily="34" charset="0"/>
              </a:rPr>
              <a:t> di </a:t>
            </a:r>
            <a:r>
              <a:rPr lang="en-US" sz="2800" b="1" dirty="0" err="1">
                <a:solidFill>
                  <a:srgbClr val="C00000"/>
                </a:solidFill>
                <a:ea typeface="Calibri" panose="020F0502020204030204" pitchFamily="34" charset="0"/>
                <a:cs typeface="Arial" panose="020B0604020202020204" pitchFamily="34" charset="0"/>
              </a:rPr>
              <a:t>antara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lebih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baik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amalnya</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Ia</a:t>
            </a:r>
            <a:r>
              <a:rPr lang="en-US" sz="2800" b="1" dirty="0">
                <a:solidFill>
                  <a:srgbClr val="C00000"/>
                </a:solidFill>
                <a:ea typeface="Calibri" panose="020F0502020204030204" pitchFamily="34" charset="0"/>
                <a:cs typeface="Arial" panose="020B0604020202020204" pitchFamily="34" charset="0"/>
              </a:rPr>
              <a:t> Maha Kuasa </a:t>
            </a:r>
            <a:r>
              <a:rPr lang="en-US" sz="2800" b="1" dirty="0" err="1">
                <a:solidFill>
                  <a:srgbClr val="C00000"/>
                </a:solidFill>
                <a:ea typeface="Calibri" panose="020F0502020204030204" pitchFamily="34" charset="0"/>
                <a:cs typeface="Arial" panose="020B0604020202020204" pitchFamily="34" charset="0"/>
              </a:rPr>
              <a:t>lagi</a:t>
            </a:r>
            <a:r>
              <a:rPr lang="en-US" sz="2800" b="1" dirty="0">
                <a:solidFill>
                  <a:srgbClr val="C00000"/>
                </a:solidFill>
                <a:ea typeface="Calibri" panose="020F0502020204030204" pitchFamily="34" charset="0"/>
                <a:cs typeface="Arial" panose="020B0604020202020204" pitchFamily="34" charset="0"/>
              </a:rPr>
              <a:t> Maha </a:t>
            </a:r>
            <a:r>
              <a:rPr lang="en-US" sz="2800" b="1" dirty="0" err="1">
                <a:solidFill>
                  <a:srgbClr val="C00000"/>
                </a:solidFill>
                <a:ea typeface="Calibri" panose="020F0502020204030204" pitchFamily="34" charset="0"/>
                <a:cs typeface="Arial" panose="020B0604020202020204" pitchFamily="34" charset="0"/>
              </a:rPr>
              <a:t>Pengampun</a:t>
            </a:r>
            <a:r>
              <a:rPr lang="en-US" sz="2800" b="1" dirty="0">
                <a:solidFill>
                  <a:srgbClr val="C00000"/>
                </a:solidFill>
                <a:ea typeface="Calibri" panose="020F0502020204030204" pitchFamily="34" charset="0"/>
                <a:cs typeface="Arial" panose="020B0604020202020204" pitchFamily="34" charset="0"/>
              </a:rPr>
              <a:t>..</a:t>
            </a:r>
            <a:r>
              <a:rPr lang="en-US" sz="2400" b="1" dirty="0">
                <a:solidFill>
                  <a:srgbClr val="C00000"/>
                </a:solidFill>
                <a:ea typeface="Calibri" panose="020F0502020204030204" pitchFamily="34" charset="0"/>
                <a:cs typeface="Arial" panose="020B0604020202020204" pitchFamily="34" charset="0"/>
              </a:rPr>
              <a:t> </a:t>
            </a:r>
          </a:p>
          <a:p>
            <a:pPr algn="r">
              <a:spcAft>
                <a:spcPts val="800"/>
              </a:spcAft>
            </a:pPr>
            <a:r>
              <a:rPr lang="en-US" sz="2400" b="1" dirty="0">
                <a:ea typeface="Calibri" panose="020F0502020204030204" pitchFamily="34" charset="0"/>
                <a:cs typeface="Arial" panose="020B0604020202020204" pitchFamily="34" charset="0"/>
              </a:rPr>
              <a:t>(</a:t>
            </a:r>
            <a:r>
              <a:rPr lang="es-ES" sz="2600" b="1" dirty="0" err="1">
                <a:ea typeface="Calibri" panose="020F0502020204030204" pitchFamily="34" charset="0"/>
                <a:cs typeface="Arial" panose="020B0604020202020204" pitchFamily="34" charset="0"/>
              </a:rPr>
              <a:t>Surah</a:t>
            </a:r>
            <a:r>
              <a:rPr lang="es-ES" sz="2600" b="1" dirty="0">
                <a:ea typeface="Calibri" panose="020F0502020204030204" pitchFamily="34" charset="0"/>
                <a:cs typeface="Arial" panose="020B0604020202020204" pitchFamily="34" charset="0"/>
              </a:rPr>
              <a:t> al-</a:t>
            </a:r>
            <a:r>
              <a:rPr lang="es-ES" sz="2600" b="1" dirty="0" err="1">
                <a:ea typeface="Calibri" panose="020F0502020204030204" pitchFamily="34" charset="0"/>
                <a:cs typeface="Arial" panose="020B0604020202020204" pitchFamily="34" charset="0"/>
              </a:rPr>
              <a:t>Mulk</a:t>
            </a:r>
            <a:r>
              <a:rPr lang="es-ES" sz="2600" b="1" dirty="0">
                <a:ea typeface="Calibri" panose="020F0502020204030204" pitchFamily="34" charset="0"/>
                <a:cs typeface="Arial" panose="020B0604020202020204" pitchFamily="34" charset="0"/>
              </a:rPr>
              <a:t>: </a:t>
            </a:r>
            <a:r>
              <a:rPr lang="es-ES" sz="2600" b="1" dirty="0" err="1">
                <a:ea typeface="Calibri" panose="020F0502020204030204" pitchFamily="34" charset="0"/>
                <a:cs typeface="Arial" panose="020B0604020202020204" pitchFamily="34" charset="0"/>
              </a:rPr>
              <a:t>Ayat</a:t>
            </a:r>
            <a:r>
              <a:rPr lang="es-ES" sz="2600" b="1" dirty="0">
                <a:ea typeface="Calibri" panose="020F0502020204030204" pitchFamily="34" charset="0"/>
                <a:cs typeface="Arial" panose="020B0604020202020204" pitchFamily="34" charset="0"/>
              </a:rPr>
              <a:t> 1 – 2</a:t>
            </a:r>
            <a:r>
              <a:rPr lang="en-US" sz="2400" b="1" dirty="0">
                <a:ea typeface="Calibri" panose="020F050202020403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noFill/>
        </p:spPr>
        <p:txBody>
          <a:bodyPr wrap="square">
            <a:prstTxWarp prst="textPlain">
              <a:avLst/>
            </a:prstTxWarp>
            <a:spAutoFit/>
          </a:bodyPr>
          <a:lstStyle/>
          <a:p>
            <a:pPr algn="ctr" rtl="1">
              <a:lnSpc>
                <a:spcPct val="115000"/>
              </a:lnSpc>
              <a:spcAft>
                <a:spcPts val="800"/>
              </a:spcAft>
            </a:pP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وَاِيَّاكُمْ</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تِلاوَتَهُ اِنَّهُ هُوَ السَّمِيْعُ الْعَلِيْمُ.</a:t>
            </a:r>
          </a:p>
          <a:p>
            <a:pPr algn="ctr" rtl="1">
              <a:lnSpc>
                <a:spcPct val="115000"/>
              </a:lnSpc>
              <a:spcAft>
                <a:spcPts val="800"/>
              </a:spcAft>
            </a:pP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bg1"/>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6336872-2C6C-F42B-611E-64A580B9B221}"/>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5F11DCE5-BB02-6F11-5D55-AE7E00520AD1}"/>
              </a:ext>
            </a:extLst>
          </p:cNvPr>
          <p:cNvSpPr/>
          <p:nvPr/>
        </p:nvSpPr>
        <p:spPr>
          <a:xfrm>
            <a:off x="0" y="1371600"/>
            <a:ext cx="9144000" cy="5105400"/>
          </a:xfrm>
          <a:prstGeom prst="flowChartAlternateProcess">
            <a:avLst/>
          </a:prstGeom>
          <a:solidFill>
            <a:schemeClr val="accent1">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0" algn="ctr">
              <a:defRPr/>
            </a:pPr>
            <a:r>
              <a:rPr lang="sv-SE" sz="3600" dirty="0">
                <a:ln>
                  <a:solidFill>
                    <a:sysClr val="windowText" lastClr="000000"/>
                  </a:solidFill>
                </a:ln>
                <a:solidFill>
                  <a:prstClr val="white"/>
                </a:solidFill>
                <a:effectLst>
                  <a:outerShdw blurRad="38100" dist="38100" dir="2700000" algn="tl">
                    <a:srgbClr val="000000">
                      <a:alpha val="43137"/>
                    </a:srgbClr>
                  </a:outerShdw>
                </a:effectLst>
                <a:latin typeface="Arial Black" panose="020B0A04020102020204" pitchFamily="34" charset="0"/>
              </a:rPr>
              <a:t>Khatib menyeru kepada sidang jumaat sekalian, marilah sama-sama kita imarahkan masjid ini dengan menunaikan solat berjemaah. Sesungguhnya solat berjemaah mempunyai banyak fadhilat dan hikmahnya.</a:t>
            </a:r>
            <a:endParaRPr lang="sv-SE" sz="3600" dirty="0">
              <a:ln>
                <a:solidFill>
                  <a:sysClr val="windowText" lastClr="000000"/>
                </a:solidFill>
              </a:ln>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DBC246FB-DE19-718E-414E-3F3FD47EEAD1}"/>
              </a:ext>
            </a:extLst>
          </p:cNvPr>
          <p:cNvSpPr/>
          <p:nvPr/>
        </p:nvSpPr>
        <p:spPr>
          <a:xfrm>
            <a:off x="280259" y="76200"/>
            <a:ext cx="8583482" cy="914400"/>
          </a:xfrm>
          <a:prstGeom prst="snip2DiagRect">
            <a:avLst>
              <a:gd name="adj1" fmla="val 50000"/>
              <a:gd name="adj2" fmla="val 50000"/>
            </a:avLst>
          </a:prstGeom>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2011491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04F9AC5-82A1-BBA5-5120-0805303E791F}"/>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C11BABD8-2267-5697-F067-BA20C590671D}"/>
              </a:ext>
            </a:extLst>
          </p:cNvPr>
          <p:cNvSpPr/>
          <p:nvPr/>
        </p:nvSpPr>
        <p:spPr>
          <a:xfrm>
            <a:off x="0" y="1447800"/>
            <a:ext cx="9144000" cy="5105400"/>
          </a:xfrm>
          <a:prstGeom prst="flowChartAlternateProcess">
            <a:avLst/>
          </a:prstGeom>
          <a:solidFill>
            <a:schemeClr val="accent1">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0" algn="ctr">
              <a:defRPr/>
            </a:pPr>
            <a:r>
              <a:rPr lang="sv-SE" sz="3600" dirty="0">
                <a:ln>
                  <a:solidFill>
                    <a:sysClr val="windowText" lastClr="000000"/>
                  </a:solidFill>
                </a:ln>
                <a:solidFill>
                  <a:prstClr val="white"/>
                </a:solidFill>
                <a:effectLst>
                  <a:outerShdw blurRad="38100" dist="38100" dir="2700000" algn="tl">
                    <a:srgbClr val="000000">
                      <a:alpha val="43137"/>
                    </a:srgbClr>
                  </a:outerShdw>
                </a:effectLst>
                <a:latin typeface="Arial Black" panose="020B0A04020102020204" pitchFamily="34" charset="0"/>
              </a:rPr>
              <a:t>Janganlah tuan-tuan menangguh-nangguhkan untuk datang ke masjid. Bawalah anak-anak kita, ajaklah jiran tetangga dan ahli qaryah kita untuk sama-sama mengimarahkan masjid ini</a:t>
            </a:r>
            <a:endParaRPr lang="sv-SE" sz="3600" dirty="0">
              <a:ln>
                <a:solidFill>
                  <a:sysClr val="windowText" lastClr="000000"/>
                </a:solidFill>
              </a:ln>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2" name="Snip Diagonal Corner Rectangle 5">
            <a:extLst>
              <a:ext uri="{FF2B5EF4-FFF2-40B4-BE49-F238E27FC236}">
                <a16:creationId xmlns:a16="http://schemas.microsoft.com/office/drawing/2014/main" xmlns="" id="{EBDF16A6-117C-1A41-BCFB-1BFC1E86FE4D}"/>
              </a:ext>
            </a:extLst>
          </p:cNvPr>
          <p:cNvSpPr/>
          <p:nvPr/>
        </p:nvSpPr>
        <p:spPr>
          <a:xfrm>
            <a:off x="280259" y="76200"/>
            <a:ext cx="8583482" cy="914400"/>
          </a:xfrm>
          <a:prstGeom prst="snip2DiagRect">
            <a:avLst>
              <a:gd name="adj1" fmla="val 50000"/>
              <a:gd name="adj2" fmla="val 50000"/>
            </a:avLst>
          </a:prstGeom>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74327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عَلَى سَيِّدِنَا مُحَمَّدٍ عَبْدِكَ وَرَسُولِكَ النَّبِيِّ الْكَرِيمِ، وَعَلَى آلِهِ وَصَحْبِهِ وَبَارِكْ وَسَلِّمْ تَسْلِيمًا كَثِيرًا</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p>
        </p:txBody>
      </p:sp>
      <p:sp>
        <p:nvSpPr>
          <p:cNvPr id="4" name="TextBox 3"/>
          <p:cNvSpPr txBox="1"/>
          <p:nvPr/>
        </p:nvSpPr>
        <p:spPr>
          <a:xfrm>
            <a:off x="223335" y="3318570"/>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 rahmat kepada junjungan kami Muhammad, hamba dan Rasul-Mu, Nabi yang mulia, dan keluarga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serta para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 dan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berkati serta sampaikan sebanyak salam kepada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mereka.</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E1CDF96-3B1A-517B-7167-6BF19481B424}"/>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9B3860ED-1995-3C00-4E82-EF82C3DF50DF}"/>
              </a:ext>
            </a:extLst>
          </p:cNvPr>
          <p:cNvSpPr/>
          <p:nvPr/>
        </p:nvSpPr>
        <p:spPr>
          <a:xfrm>
            <a:off x="0" y="1371600"/>
            <a:ext cx="9144000" cy="5105400"/>
          </a:xfrm>
          <a:prstGeom prst="flowChartAlternateProcess">
            <a:avLst/>
          </a:prstGeom>
          <a:solidFill>
            <a:schemeClr val="accent1">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0" algn="ctr">
              <a:defRPr/>
            </a:pPr>
            <a:r>
              <a:rPr lang="sv-SE" sz="3600" dirty="0">
                <a:ln>
                  <a:solidFill>
                    <a:sysClr val="windowText" lastClr="000000"/>
                  </a:solidFill>
                </a:ln>
                <a:solidFill>
                  <a:prstClr val="white"/>
                </a:solidFill>
                <a:effectLst>
                  <a:outerShdw blurRad="38100" dist="38100" dir="2700000" algn="tl">
                    <a:srgbClr val="000000">
                      <a:alpha val="43137"/>
                    </a:srgbClr>
                  </a:outerShdw>
                </a:effectLst>
                <a:latin typeface="Arial Black" panose="020B0A04020102020204" pitchFamily="34" charset="0"/>
              </a:rPr>
              <a:t>Mudah-mudahan usaha kita ini mendapat rahmat, keampunan dan keredhaan daripada Allah di dunia dan akhirat.</a:t>
            </a:r>
            <a:endParaRPr kumimoji="0" lang="fi-FI"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2" name="Snip Diagonal Corner Rectangle 5">
            <a:extLst>
              <a:ext uri="{FF2B5EF4-FFF2-40B4-BE49-F238E27FC236}">
                <a16:creationId xmlns:a16="http://schemas.microsoft.com/office/drawing/2014/main" xmlns="" id="{E5A3D674-C606-81A5-D27D-9831D200C2A5}"/>
              </a:ext>
            </a:extLst>
          </p:cNvPr>
          <p:cNvSpPr/>
          <p:nvPr/>
        </p:nvSpPr>
        <p:spPr>
          <a:xfrm>
            <a:off x="280259" y="76200"/>
            <a:ext cx="8583482" cy="914400"/>
          </a:xfrm>
          <a:prstGeom prst="snip2DiagRect">
            <a:avLst>
              <a:gd name="adj1" fmla="val 50000"/>
              <a:gd name="adj2" fmla="val 50000"/>
            </a:avLst>
          </a:prstGeom>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1771726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AE006-47FB-92B5-7B5C-7952CB0B82E8}"/>
              </a:ext>
            </a:extLst>
          </p:cNvPr>
          <p:cNvPicPr>
            <a:picLocks noChangeAspect="1"/>
          </p:cNvPicPr>
          <p:nvPr/>
        </p:nvPicPr>
        <p:blipFill>
          <a:blip r:embed="rId2"/>
          <a:stretch>
            <a:fillRect/>
          </a:stretch>
        </p:blipFill>
        <p:spPr>
          <a:xfrm>
            <a:off x="0" y="11430"/>
            <a:ext cx="9144000" cy="6835140"/>
          </a:xfrm>
          <a:prstGeom prst="rect">
            <a:avLst/>
          </a:prstGeom>
        </p:spPr>
      </p:pic>
      <p:sp>
        <p:nvSpPr>
          <p:cNvPr id="4" name="Rectangle 3"/>
          <p:cNvSpPr/>
          <p:nvPr/>
        </p:nvSpPr>
        <p:spPr>
          <a:xfrm>
            <a:off x="472044" y="914400"/>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8EB2EA-C491-9B6C-0885-98D8B0448318}"/>
              </a:ext>
            </a:extLst>
          </p:cNvPr>
          <p:cNvPicPr>
            <a:picLocks noChangeAspect="1"/>
          </p:cNvPicPr>
          <p:nvPr/>
        </p:nvPicPr>
        <p:blipFill>
          <a:blip r:embed="rId2"/>
          <a:stretch>
            <a:fillRect/>
          </a:stretch>
        </p:blipFill>
        <p:spPr>
          <a:xfrm>
            <a:off x="0" y="0"/>
            <a:ext cx="9144000" cy="6846570"/>
          </a:xfrm>
          <a:prstGeom prst="rect">
            <a:avLst/>
          </a:prstGeom>
        </p:spPr>
      </p:pic>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1938992"/>
          </a:xfrm>
          <a:prstGeom prst="rect">
            <a:avLst/>
          </a:prstGeom>
          <a:noFill/>
          <a:ln w="9525">
            <a:noFill/>
          </a:ln>
        </p:spPr>
        <p:txBody>
          <a:bodyPr wrap="square">
            <a:spAutoFit/>
          </a:bodyPr>
          <a:lstStyle/>
          <a:p>
            <a:pPr algn="ctr" fontAlgn="auto">
              <a:spcBef>
                <a:spcPts val="0"/>
              </a:spcBef>
              <a:spcAft>
                <a:spcPts val="0"/>
              </a:spcAft>
              <a:defRPr/>
            </a:pPr>
            <a:r>
              <a:rPr lang="es-ES" sz="6000" b="1" dirty="0">
                <a:ln w="1905">
                  <a:solidFill>
                    <a:sysClr val="windowText" lastClr="000000"/>
                  </a:solidFill>
                </a:ln>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ysClr val="windowText" lastClr="000000"/>
                  </a:solidFill>
                </a:ln>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ysClr val="windowText" lastClr="000000"/>
                  </a:solidFill>
                </a:ln>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ysClr val="windowText" lastClr="000000"/>
                  </a:solidFill>
                </a:ln>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ysClr val="windowText" lastClr="000000"/>
                  </a:solidFill>
                </a:ln>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Allah”</a:t>
            </a:r>
            <a:endParaRPr lang="en-US" sz="6000" b="1" dirty="0">
              <a:ln w="1905">
                <a:solidFill>
                  <a:sysClr val="windowText" lastClr="000000"/>
                </a:solidFill>
              </a:ln>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44AFFE-0476-B853-49B2-CEE61E08AB6D}"/>
              </a:ext>
            </a:extLst>
          </p:cNvPr>
          <p:cNvPicPr>
            <a:picLocks noChangeAspect="1"/>
          </p:cNvPicPr>
          <p:nvPr/>
        </p:nvPicPr>
        <p:blipFill>
          <a:blip r:embed="rId2"/>
          <a:stretch>
            <a:fillRect/>
          </a:stretch>
        </p:blipFill>
        <p:spPr>
          <a:xfrm>
            <a:off x="0" y="11430"/>
            <a:ext cx="9144000" cy="684657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8 SYAABAN 1446H / 7 FEBRUARI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380999"/>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accent5">
                    <a:lumMod val="40000"/>
                    <a:lumOff val="6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accent5">
                    <a:lumMod val="40000"/>
                    <a:lumOff val="6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accent5">
                    <a:lumMod val="40000"/>
                    <a:lumOff val="6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accent5">
                  <a:lumMod val="40000"/>
                  <a:lumOff val="6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5" name="Rectangle 4">
            <a:extLst>
              <a:ext uri="{FF2B5EF4-FFF2-40B4-BE49-F238E27FC236}">
                <a16:creationId xmlns:a16="http://schemas.microsoft.com/office/drawing/2014/main" xmlns="" id="{9B54DCB9-B9A1-D843-B0E2-E66842113D97}"/>
              </a:ext>
            </a:extLst>
          </p:cNvPr>
          <p:cNvSpPr/>
          <p:nvPr/>
        </p:nvSpPr>
        <p:spPr>
          <a:xfrm>
            <a:off x="704850" y="3323629"/>
            <a:ext cx="7734300" cy="2438400"/>
          </a:xfrm>
          <a:prstGeom prst="rect">
            <a:avLst/>
          </a:prstGeom>
        </p:spPr>
        <p:txBody>
          <a:bodyPr wrap="square">
            <a:noAutofit/>
          </a:bodyPr>
          <a:lstStyle/>
          <a:p>
            <a:pPr algn="ctr"/>
            <a:r>
              <a:rPr lang="fi-FI" sz="4800" b="1" dirty="0">
                <a:ln w="13462">
                  <a:solidFill>
                    <a:schemeClr val="tx2"/>
                  </a:solidFill>
                  <a:prstDash val="solid"/>
                </a:ln>
                <a:solidFill>
                  <a:srgbClr val="FFFF00"/>
                </a:solidFill>
                <a:latin typeface="Arial Black" panose="020B0A04020102020204" pitchFamily="34" charset="0"/>
              </a:rPr>
              <a:t>AMALAN GOLONGAN SEBAIK-BAIK MANUSIA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247650" y="1104900"/>
            <a:ext cx="8648700" cy="46482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Allah SWT telah mencipta manusia dan mengiktiraf penciptaan manusia sebagai sebaik-baik ciptaan.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49" y="1328737"/>
            <a:ext cx="8648700" cy="420052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Manusia dicipta dengan rupa paras yang indah serta dikurniakan akal fikiran yang dapat memandu mereka menjalani kehidupan di dunia</a:t>
            </a:r>
            <a:r>
              <a:rPr lang="sv-SE" sz="36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8799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417908"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At-Tin ayat : 4</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AA2E7498-E838-540B-D4A0-D864EF71D1C2}"/>
              </a:ext>
            </a:extLst>
          </p:cNvPr>
          <p:cNvSpPr/>
          <p:nvPr/>
        </p:nvSpPr>
        <p:spPr>
          <a:xfrm>
            <a:off x="285153" y="3882029"/>
            <a:ext cx="8573692" cy="247760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1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3600" b="1" i="0" u="none" strike="noStrike" kern="1200" cap="none" spc="0" normalizeH="0" baseline="0" noProof="0" dirty="0">
                <a:ln>
                  <a:noFill/>
                </a:ln>
                <a:solidFill>
                  <a:srgbClr val="C00000"/>
                </a:solidFill>
                <a:effectLst/>
                <a:uLnTx/>
                <a:uFillTx/>
                <a:latin typeface="Calibri"/>
                <a:ea typeface="+mn-ea"/>
                <a:cs typeface="+mn-cs"/>
              </a:rPr>
              <a:t> Kami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telah</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menciptakan</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bentuk</a:t>
            </a:r>
            <a:r>
              <a:rPr kumimoji="0" lang="en-MY" sz="36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600" b="1" i="0" u="none" strike="noStrike" kern="1200" cap="none" spc="0" normalizeH="0" baseline="0" noProof="0" dirty="0" err="1">
                <a:ln>
                  <a:noFill/>
                </a:ln>
                <a:solidFill>
                  <a:srgbClr val="C00000"/>
                </a:solidFill>
                <a:effectLst/>
                <a:uLnTx/>
                <a:uFillTx/>
                <a:latin typeface="Calibri"/>
                <a:ea typeface="+mn-ea"/>
                <a:cs typeface="+mn-cs"/>
              </a:rPr>
              <a:t>sebaik-baiknya</a:t>
            </a:r>
            <a:r>
              <a:rPr kumimoji="0" lang="en-MY" sz="3600" b="1" i="0" u="none" strike="noStrike" kern="1200" cap="none" spc="0" normalizeH="0" baseline="0" noProof="0" dirty="0">
                <a:ln>
                  <a:noFill/>
                </a:ln>
                <a:solidFill>
                  <a:srgbClr val="C00000"/>
                </a:solidFill>
                <a:effectLst/>
                <a:uLnTx/>
                <a:uFillTx/>
                <a:latin typeface="Calibri"/>
                <a:ea typeface="+mn-ea"/>
                <a:cs typeface="+mn-cs"/>
              </a:rPr>
              <a:t>.</a:t>
            </a:r>
            <a:endParaRPr lang="en-MY" sz="3600" b="1" dirty="0">
              <a:solidFill>
                <a:srgbClr val="C00000"/>
              </a:solidFill>
              <a:latin typeface="Calibri"/>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0FDB85B8-4F7B-B4E0-9580-1A0944E90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02" y="1672228"/>
            <a:ext cx="8307266" cy="1604372"/>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5039</TotalTime>
  <Words>1572</Words>
  <Application>Microsoft Office PowerPoint</Application>
  <PresentationFormat>On-screen Show (4:3)</PresentationFormat>
  <Paragraphs>195</Paragraphs>
  <Slides>54</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54</vt:i4>
      </vt:variant>
    </vt:vector>
  </HeadingPairs>
  <TitlesOfParts>
    <vt:vector size="74"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2034</cp:revision>
  <dcterms:created xsi:type="dcterms:W3CDTF">2017-12-24T04:47:00Z</dcterms:created>
  <dcterms:modified xsi:type="dcterms:W3CDTF">2025-02-04T07:32:58Z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