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63"/>
  </p:notesMasterIdLst>
  <p:sldIdLst>
    <p:sldId id="898" r:id="rId7"/>
    <p:sldId id="259" r:id="rId8"/>
    <p:sldId id="260" r:id="rId9"/>
    <p:sldId id="261" r:id="rId10"/>
    <p:sldId id="262" r:id="rId11"/>
    <p:sldId id="755" r:id="rId12"/>
    <p:sldId id="1601" r:id="rId13"/>
    <p:sldId id="1705" r:id="rId14"/>
    <p:sldId id="1735" r:id="rId15"/>
    <p:sldId id="1736" r:id="rId16"/>
    <p:sldId id="1673" r:id="rId17"/>
    <p:sldId id="1717" r:id="rId18"/>
    <p:sldId id="1750" r:id="rId19"/>
    <p:sldId id="1737" r:id="rId20"/>
    <p:sldId id="1738" r:id="rId21"/>
    <p:sldId id="1740" r:id="rId22"/>
    <p:sldId id="1739" r:id="rId23"/>
    <p:sldId id="1723" r:id="rId24"/>
    <p:sldId id="1741" r:id="rId25"/>
    <p:sldId id="1728" r:id="rId26"/>
    <p:sldId id="1742" r:id="rId27"/>
    <p:sldId id="1743" r:id="rId28"/>
    <p:sldId id="1744" r:id="rId29"/>
    <p:sldId id="1693" r:id="rId30"/>
    <p:sldId id="1721" r:id="rId31"/>
    <p:sldId id="1745" r:id="rId32"/>
    <p:sldId id="1746" r:id="rId33"/>
    <p:sldId id="1747" r:id="rId34"/>
    <p:sldId id="1748" r:id="rId35"/>
    <p:sldId id="1637" r:id="rId36"/>
    <p:sldId id="1749" r:id="rId37"/>
    <p:sldId id="1409" r:id="rId38"/>
    <p:sldId id="407" r:id="rId39"/>
    <p:sldId id="417" r:id="rId40"/>
    <p:sldId id="281" r:id="rId41"/>
    <p:sldId id="950" r:id="rId42"/>
    <p:sldId id="276" r:id="rId43"/>
    <p:sldId id="277" r:id="rId44"/>
    <p:sldId id="278" r:id="rId45"/>
    <p:sldId id="1732" r:id="rId46"/>
    <p:sldId id="1715" r:id="rId47"/>
    <p:sldId id="1733" r:id="rId48"/>
    <p:sldId id="283" r:id="rId49"/>
    <p:sldId id="284" r:id="rId50"/>
    <p:sldId id="1670" r:id="rId51"/>
    <p:sldId id="1671" r:id="rId52"/>
    <p:sldId id="961" r:id="rId53"/>
    <p:sldId id="962" r:id="rId54"/>
    <p:sldId id="1181" r:id="rId55"/>
    <p:sldId id="976" r:id="rId56"/>
    <p:sldId id="977" r:id="rId57"/>
    <p:sldId id="978" r:id="rId58"/>
    <p:sldId id="312" r:id="rId59"/>
    <p:sldId id="313" r:id="rId60"/>
    <p:sldId id="1669" r:id="rId61"/>
    <p:sldId id="31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05"/>
            <p14:sldId id="1735"/>
            <p14:sldId id="1736"/>
            <p14:sldId id="1673"/>
            <p14:sldId id="1717"/>
            <p14:sldId id="1750"/>
            <p14:sldId id="1737"/>
            <p14:sldId id="1738"/>
            <p14:sldId id="1740"/>
            <p14:sldId id="1739"/>
            <p14:sldId id="1723"/>
            <p14:sldId id="1741"/>
            <p14:sldId id="1728"/>
            <p14:sldId id="1742"/>
            <p14:sldId id="1743"/>
            <p14:sldId id="1744"/>
            <p14:sldId id="1693"/>
            <p14:sldId id="1721"/>
            <p14:sldId id="1745"/>
            <p14:sldId id="1746"/>
            <p14:sldId id="1747"/>
            <p14:sldId id="1748"/>
            <p14:sldId id="1637"/>
            <p14:sldId id="1749"/>
            <p14:sldId id="1409"/>
            <p14:sldId id="407"/>
            <p14:sldId id="417"/>
            <p14:sldId id="281"/>
            <p14:sldId id="950"/>
            <p14:sldId id="276"/>
            <p14:sldId id="277"/>
            <p14:sldId id="278"/>
            <p14:sldId id="1732"/>
            <p14:sldId id="1715"/>
            <p14:sldId id="1733"/>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F9393"/>
    <a:srgbClr val="20431D"/>
    <a:srgbClr val="F84032"/>
    <a:srgbClr val="009900"/>
    <a:srgbClr val="0066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8975" autoAdjust="0"/>
  </p:normalViewPr>
  <p:slideViewPr>
    <p:cSldViewPr showGuides="1">
      <p:cViewPr varScale="1">
        <p:scale>
          <a:sx n="74" d="100"/>
          <a:sy n="74" d="100"/>
        </p:scale>
        <p:origin x="1200"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12/02/2025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12/02/2025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606" y="122247"/>
            <a:ext cx="1371600" cy="15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0282" y="1833716"/>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chemeClr val="accent5"/>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chemeClr val="accent5"/>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76706" y="2264893"/>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7 / 2025</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81255" y="3797768"/>
            <a:ext cx="7734300" cy="2622951"/>
          </a:xfrm>
          <a:prstGeom prst="rect">
            <a:avLst/>
          </a:prstGeom>
        </p:spPr>
        <p:txBody>
          <a:bodyPr wrap="square">
            <a:noAutofit/>
          </a:bodyPr>
          <a:lstStyle/>
          <a:p>
            <a:pPr algn="ctr"/>
            <a:r>
              <a:rPr lang="fi-FI" sz="4400" b="1" dirty="0">
                <a:ln w="13462">
                  <a:solidFill>
                    <a:schemeClr val="tx2"/>
                  </a:solidFill>
                  <a:prstDash val="solid"/>
                </a:ln>
                <a:solidFill>
                  <a:srgbClr val="FF9393"/>
                </a:solidFill>
                <a:effectLst>
                  <a:outerShdw dist="38100" dir="2700000" algn="bl" rotWithShape="0">
                    <a:schemeClr val="accent5"/>
                  </a:outerShdw>
                </a:effectLst>
                <a:latin typeface="Cooper Black" panose="0208090404030B020404" pitchFamily="18" charset="0"/>
              </a:rPr>
              <a:t>VAPE MEMUDARATKAN KESIHATAN DAN KESEJAHTERAAN HIDUP</a:t>
            </a:r>
          </a:p>
        </p:txBody>
      </p:sp>
      <p:sp>
        <p:nvSpPr>
          <p:cNvPr id="4" name="Rectangle 3"/>
          <p:cNvSpPr/>
          <p:nvPr/>
        </p:nvSpPr>
        <p:spPr>
          <a:xfrm>
            <a:off x="1257506" y="2881165"/>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chemeClr val="accent6"/>
                </a:solidFill>
                <a:effectLst>
                  <a:glow rad="139700">
                    <a:schemeClr val="tx1">
                      <a:alpha val="40000"/>
                    </a:schemeClr>
                  </a:glow>
                  <a:outerShdw dist="38100" dir="2700000" algn="tl">
                    <a:srgbClr val="000000">
                      <a:alpha val="94000"/>
                    </a:srgbClr>
                  </a:outerShdw>
                </a:effectLst>
              </a:rPr>
              <a:t> 15 </a:t>
            </a:r>
            <a:r>
              <a:rPr lang="en-US" sz="2400" b="1" dirty="0" err="1">
                <a:solidFill>
                  <a:schemeClr val="accent6"/>
                </a:solidFill>
                <a:effectLst>
                  <a:glow rad="139700">
                    <a:schemeClr val="tx1">
                      <a:alpha val="40000"/>
                    </a:schemeClr>
                  </a:glow>
                  <a:outerShdw dist="38100" dir="2700000" algn="tl">
                    <a:srgbClr val="000000">
                      <a:alpha val="94000"/>
                    </a:srgbClr>
                  </a:outerShdw>
                </a:effectLst>
              </a:rPr>
              <a:t>Syaaban</a:t>
            </a:r>
            <a:r>
              <a:rPr lang="en-US" sz="2400" b="1" dirty="0">
                <a:solidFill>
                  <a:schemeClr val="accent6"/>
                </a:solidFill>
                <a:effectLst>
                  <a:glow rad="139700">
                    <a:schemeClr val="tx1">
                      <a:alpha val="40000"/>
                    </a:schemeClr>
                  </a:glow>
                  <a:outerShdw dist="38100" dir="2700000" algn="tl">
                    <a:srgbClr val="000000">
                      <a:alpha val="94000"/>
                    </a:srgbClr>
                  </a:outerShdw>
                </a:effectLst>
              </a:rPr>
              <a:t> 1446  H  :</a:t>
            </a:r>
            <a:r>
              <a:rPr lang="en-US" sz="2400" b="1" i="1" dirty="0">
                <a:solidFill>
                  <a:schemeClr val="accent6"/>
                </a:solidFill>
                <a:effectLst>
                  <a:glow rad="139700">
                    <a:schemeClr val="tx1">
                      <a:alpha val="40000"/>
                    </a:schemeClr>
                  </a:glow>
                  <a:outerShdw dist="38100" dir="2700000" algn="tl">
                    <a:srgbClr val="000000">
                      <a:alpha val="94000"/>
                    </a:srgbClr>
                  </a:outerShdw>
                </a:effectLst>
              </a:rPr>
              <a:t> </a:t>
            </a:r>
            <a:r>
              <a:rPr lang="en-US" sz="2400" b="1" dirty="0">
                <a:solidFill>
                  <a:schemeClr val="accent6"/>
                </a:solidFill>
                <a:effectLst>
                  <a:glow rad="139700">
                    <a:schemeClr val="tx1">
                      <a:alpha val="40000"/>
                    </a:schemeClr>
                  </a:glow>
                  <a:outerShdw dist="38100" dir="2700000" algn="tl">
                    <a:srgbClr val="000000">
                      <a:alpha val="94000"/>
                    </a:srgbClr>
                  </a:outerShdw>
                </a:effectLst>
              </a:rPr>
              <a:t> </a:t>
            </a:r>
            <a:r>
              <a:rPr lang="ms-MY" sz="2400" b="1" dirty="0">
                <a:solidFill>
                  <a:schemeClr val="accent6"/>
                </a:solidFill>
                <a:effectLst>
                  <a:glow rad="139700">
                    <a:schemeClr val="tx1">
                      <a:alpha val="40000"/>
                    </a:schemeClr>
                  </a:glow>
                  <a:outerShdw dist="38100" dir="2700000" algn="tl">
                    <a:srgbClr val="000000">
                      <a:alpha val="94000"/>
                    </a:srgbClr>
                  </a:outerShdw>
                </a:effectLst>
              </a:rPr>
              <a:t>14 Februari 2025</a:t>
            </a:r>
            <a:endParaRPr lang="en-US" sz="2400" b="1" dirty="0">
              <a:solidFill>
                <a:schemeClr val="accent6"/>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76406" y="62292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55CBF978-2B59-A106-DB43-A861B2A0AFC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652BCBB-FE60-3D45-4874-14C8F9EA677F}"/>
              </a:ext>
            </a:extLst>
          </p:cNvPr>
          <p:cNvSpPr/>
          <p:nvPr/>
        </p:nvSpPr>
        <p:spPr>
          <a:xfrm>
            <a:off x="247649" y="514350"/>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Apa yang membimbangkan,  kesan vape bukan lah sedikit, malah boleh membawa kepada masalah kesihatan, kecelaruan mental, gangguan emosi dan juga fikiran. </a:t>
            </a:r>
            <a:endParaRPr lang="sv-SE" sz="36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1141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5F9D593-A01F-49A7-22B1-CC14C51CC7B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1A87EBA-42EA-99E2-2B90-8AF697897F64}"/>
              </a:ext>
            </a:extLst>
          </p:cNvPr>
          <p:cNvSpPr/>
          <p:nvPr/>
        </p:nvSpPr>
        <p:spPr>
          <a:xfrm>
            <a:off x="304800" y="1295400"/>
            <a:ext cx="8648700" cy="3581400"/>
          </a:xfrm>
          <a:prstGeom prst="roundRect">
            <a:avLst/>
          </a:prstGeom>
          <a:solidFill>
            <a:schemeClr val="bg1">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6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APA ITU </a:t>
            </a:r>
          </a:p>
          <a:p>
            <a:pPr algn="ctr">
              <a:defRPr/>
            </a:pPr>
            <a:r>
              <a:rPr lang="sv-SE" sz="6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VAPE ?????????</a:t>
            </a: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244665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66700" y="152400"/>
            <a:ext cx="8648700" cy="6324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Vape adalah alat yang digunakan untuk merokok secara elektronik, juga dikenali sebagai rokok elektronik atau e-cigarette. </a:t>
            </a:r>
          </a:p>
        </p:txBody>
      </p:sp>
    </p:spTree>
    <p:extLst>
      <p:ext uri="{BB962C8B-B14F-4D97-AF65-F5344CB8AC3E}">
        <p14:creationId xmlns:p14="http://schemas.microsoft.com/office/powerpoint/2010/main" val="72714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66700" y="152400"/>
            <a:ext cx="8648700" cy="6324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Alat ini berfungsi dengan memanaskan cecair di dalamnya lalu menghasilkan wap yang dihirup pengguna. Cecair ini biasanya mengandungi nikotin, perisa (flavor) dan bahan-bahan berbahaya</a:t>
            </a:r>
          </a:p>
        </p:txBody>
      </p:sp>
    </p:spTree>
    <p:extLst>
      <p:ext uri="{BB962C8B-B14F-4D97-AF65-F5344CB8AC3E}">
        <p14:creationId xmlns:p14="http://schemas.microsoft.com/office/powerpoint/2010/main" val="252954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D6FDE763-54FF-E6E4-27B7-3281E755261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418DD157-E169-6803-1663-43BAC24B89E4}"/>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Vape mengandungi pelbagai perisa antaranya perisa buahan, gula-gula, dan juga bahan-bahan seperti mushroom atau cendawan halusinogenik</a:t>
            </a:r>
          </a:p>
        </p:txBody>
      </p:sp>
    </p:spTree>
    <p:extLst>
      <p:ext uri="{BB962C8B-B14F-4D97-AF65-F5344CB8AC3E}">
        <p14:creationId xmlns:p14="http://schemas.microsoft.com/office/powerpoint/2010/main" val="19565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FA7966A3-365E-C9AE-F1B6-CE5AA86FEB4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538CC79-701C-EE31-6052-D9EEC134E671}"/>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Cendawan ini mengandungi bahan kimia yang mempengaruhi otak, menyebabkan halusinasi atau khayalan dan menghilangkan kewarasan akal penggunanya. </a:t>
            </a:r>
          </a:p>
        </p:txBody>
      </p:sp>
    </p:spTree>
    <p:extLst>
      <p:ext uri="{BB962C8B-B14F-4D97-AF65-F5344CB8AC3E}">
        <p14:creationId xmlns:p14="http://schemas.microsoft.com/office/powerpoint/2010/main" val="259443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F0C0FFF0-5A63-12A4-F679-1459253014C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583ABEF-01AA-CC84-73C3-0254D4F72FF7}"/>
              </a:ext>
            </a:extLst>
          </p:cNvPr>
          <p:cNvSpPr/>
          <p:nvPr/>
        </p:nvSpPr>
        <p:spPr>
          <a:xfrm>
            <a:off x="247650" y="0"/>
            <a:ext cx="8648700" cy="6858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Bahaya dan pengaruh penggunaan vape ini telah terbukti wujud apabila terdapat kes-kes berlaku di beberapa negeri. Terdapat satu kes di mana enam pelajar sekolah menengah didapati muntah selepas berkongsi menggunakan vape.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73683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1E77C437-C0E8-DE75-0A64-86DC2F6C73D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87C4AF8-6049-110D-6AC3-2152BFCA5534}"/>
              </a:ext>
            </a:extLst>
          </p:cNvPr>
          <p:cNvSpPr/>
          <p:nvPr/>
        </p:nvSpPr>
        <p:spPr>
          <a:xfrm>
            <a:off x="247650" y="838200"/>
            <a:ext cx="8648700" cy="5715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Seorang lagi pelajar dilihat dalam keadaan khayal dengan mata merah dan tidak dapat berdiri atau berjalan dengan betul. Hal ini turut dikaitkan dengan penggunaan vape perisa cendawan yang dicampurkan dan dijual kepada pelajar-pelajar sekolah.</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212929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E5D37EC4-523A-BD8A-3AF0-56CA986E6EF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0036632-9CC7-974C-501B-7B6D3C371E58}"/>
              </a:ext>
            </a:extLst>
          </p:cNvPr>
          <p:cNvSpPr/>
          <p:nvPr/>
        </p:nvSpPr>
        <p:spPr>
          <a:xfrm>
            <a:off x="247650" y="584947"/>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Kes lain pula melibatkan penemuan bahan kimia dalam cecair perisa yang mana kandungannya hampir 75% boleh menyebabkan gangguan pernafasan serius yang mampu membinasakan tubuh serta otak</a:t>
            </a:r>
            <a:r>
              <a:rPr lang="sv-SE" sz="28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7514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A0678D2B-31AD-E851-7772-04382E027CE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135AF08-772E-0257-C0CD-9F7A13F5D7D1}"/>
              </a:ext>
            </a:extLst>
          </p:cNvPr>
          <p:cNvSpPr/>
          <p:nvPr/>
        </p:nvSpPr>
        <p:spPr>
          <a:xfrm>
            <a:off x="247650" y="419100"/>
            <a:ext cx="8648700" cy="6019799"/>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Malangnya perisa ini kerap digunakan para remaja sebagai perisa vape mereka.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Lebih membimbangkan, pengguna tidak mengetahui apakah kandungan dalam perisa vape mereka, siapa pembuatnya, status halalnya, apakah pula bahan yang dicampurkan dalamnya samada bahan berbahaya seperti dadah, syabu atau sebagainya. </a:t>
            </a:r>
            <a:endPar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05003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8596" y="4811493"/>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324923"/>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52396" y="2022065"/>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chemeClr val="bg1"/>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4A2F0EBA-7219-E010-C67A-E747A62E13B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AE3BF19-08A3-BF20-2D51-EDED6DB09D28}"/>
              </a:ext>
            </a:extLst>
          </p:cNvPr>
          <p:cNvSpPr/>
          <p:nvPr/>
        </p:nvSpPr>
        <p:spPr>
          <a:xfrm>
            <a:off x="247650" y="4572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Negeri Terengganu turut mencatatkan rekod kes rampasan vape dalam kalangan pelajar sekolah  melibatkan vape perisa cendawan ini dan dijual secara meluas kepada pelajar sekolah</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50247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230C8836-652A-DF62-C6A4-8839266E2B4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41AB8D7-2E98-F17B-176E-DAED8C893592}"/>
              </a:ext>
            </a:extLst>
          </p:cNvPr>
          <p:cNvSpPr/>
          <p:nvPr/>
        </p:nvSpPr>
        <p:spPr>
          <a:xfrm>
            <a:off x="247650" y="584947"/>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Data analisa kesalahan vape dan rokok dalam kalangan pelajar sekolah menengah pada tahun 2024 menunjukkan bahawa kesalahan melibatkan vape adalah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hampir 70%. </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103755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79EC121A-F6A1-CB1C-C1E2-F2A4668EC44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6051924-3E3B-8664-B70E-73D1E333B625}"/>
              </a:ext>
            </a:extLst>
          </p:cNvPr>
          <p:cNvSpPr/>
          <p:nvPr/>
        </p:nvSpPr>
        <p:spPr>
          <a:xfrm>
            <a:off x="247650" y="584947"/>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Terdapat kes pelajar yang menerima jahitan di bibir kerana alat vape digunakan meletup sewaktu disedut. Kesemua kes ini menunjukkan bahawa gejala vape ini sangat membahayakan kesihatan serta memudaratkan</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53370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5F3F4FD5-C574-5656-BA13-B98F1A47C0B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B795485-39D9-1768-57B1-DF4709FF94C7}"/>
              </a:ext>
            </a:extLst>
          </p:cNvPr>
          <p:cNvSpPr/>
          <p:nvPr/>
        </p:nvSpPr>
        <p:spPr>
          <a:xfrm>
            <a:off x="247647" y="1088091"/>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Pada 21 Disember 2015 telah memutuskan bahawa penggunaan vape adalah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HARAM</a:t>
            </a: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Pengharaman ini bersandarkan beberapa dasar hukum dalam kaedah fiqh iaitu membahayakan kesihatan, membazir dan tidak terbukti berupaya membantu rawatan penagihan rokok dan sebagainya.</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123CB62D-E1DD-084C-1A88-90837C7FAB1C}"/>
              </a:ext>
            </a:extLst>
          </p:cNvPr>
          <p:cNvSpPr/>
          <p:nvPr/>
        </p:nvSpPr>
        <p:spPr>
          <a:xfrm>
            <a:off x="417906" y="136712"/>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MAJLIS FATWA KEBANGSAAN</a:t>
            </a:r>
          </a:p>
        </p:txBody>
      </p:sp>
    </p:spTree>
    <p:extLst>
      <p:ext uri="{BB962C8B-B14F-4D97-AF65-F5344CB8AC3E}">
        <p14:creationId xmlns:p14="http://schemas.microsoft.com/office/powerpoint/2010/main" val="155076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417908" y="76200"/>
            <a:ext cx="8308183" cy="9136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195:</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AA2E7498-E838-540B-D4A0-D864EF71D1C2}"/>
              </a:ext>
            </a:extLst>
          </p:cNvPr>
          <p:cNvSpPr/>
          <p:nvPr/>
        </p:nvSpPr>
        <p:spPr>
          <a:xfrm>
            <a:off x="285151" y="4038600"/>
            <a:ext cx="8573692" cy="17312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janganlah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sengaja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mencampakkan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diri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bahaya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kebinasaan</a:t>
            </a:r>
            <a:r>
              <a:rPr kumimoji="0" lang="en-MY" sz="3200" b="1" i="0" u="none" strike="noStrike" kern="1200" cap="none" spc="0" normalizeH="0" baseline="0" noProof="0" dirty="0">
                <a:ln>
                  <a:noFill/>
                </a:ln>
                <a:solidFill>
                  <a:srgbClr val="C00000"/>
                </a:solidFill>
                <a:effectLst/>
                <a:uLnTx/>
                <a:uFillTx/>
                <a:latin typeface="Calibri"/>
                <a:ea typeface="+mn-ea"/>
                <a:cs typeface="+mn-cs"/>
              </a:rPr>
              <a:t>.</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ECE3199D-E7FF-48EC-92F7-59CB96DAA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552" y="1907923"/>
            <a:ext cx="5108891" cy="1444877"/>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138377"/>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CC4DE6EE-A9A4-049A-BF89-3837BB5A6867}"/>
              </a:ext>
            </a:extLst>
          </p:cNvPr>
          <p:cNvSpPr/>
          <p:nvPr/>
        </p:nvSpPr>
        <p:spPr>
          <a:xfrm>
            <a:off x="285153" y="2816477"/>
            <a:ext cx="8573692" cy="32624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err="1">
                <a:latin typeface="Calibri"/>
              </a:rPr>
              <a:t>Maksudnya</a:t>
            </a:r>
            <a:r>
              <a:rPr lang="en-MY" sz="28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C00000"/>
                </a:solidFill>
                <a:effectLst/>
                <a:uLnTx/>
                <a:uFillTx/>
                <a:latin typeface="Calibri"/>
                <a:ea typeface="+mn-ea"/>
                <a:cs typeface="+mn-cs"/>
              </a:rPr>
              <a:t>“Tiada kemudaratan (dalam Syariat Islam) dan tidak boleh mengenakan kemudaratan (tanpa hak)”</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Ahmad dan Ibn </a:t>
            </a:r>
            <a:r>
              <a:rPr kumimoji="0" lang="en-MY" sz="2800" b="1" i="0" u="none" strike="noStrike" kern="1200" cap="none" spc="0" normalizeH="0" baseline="0" noProof="0" dirty="0" err="1">
                <a:ln>
                  <a:noFill/>
                </a:ln>
                <a:solidFill>
                  <a:prstClr val="black"/>
                </a:solidFill>
                <a:effectLst/>
                <a:uLnTx/>
                <a:uFillTx/>
                <a:latin typeface="Calibri"/>
                <a:ea typeface="+mn-ea"/>
                <a:cs typeface="+mn-cs"/>
              </a:rPr>
              <a:t>Majah</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4">
            <a:extLst>
              <a:ext uri="{FF2B5EF4-FFF2-40B4-BE49-F238E27FC236}">
                <a16:creationId xmlns:a16="http://schemas.microsoft.com/office/drawing/2014/main" xmlns="" id="{6EDD6FC1-D9B9-4EE5-9164-9CF0B7373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801" y="1371600"/>
            <a:ext cx="4572396" cy="1444877"/>
          </a:xfrm>
          <a:prstGeom prst="rect">
            <a:avLst/>
          </a:prstGeom>
        </p:spPr>
      </p:pic>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2FBC7FA8-036C-BB8E-7B83-9CA6252E60D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E4723E1-48E8-0E01-819D-C3447F98E369}"/>
              </a:ext>
            </a:extLst>
          </p:cNvPr>
          <p:cNvSpPr/>
          <p:nvPr/>
        </p:nvSpPr>
        <p:spPr>
          <a:xfrm>
            <a:off x="289112" y="15240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Dalam isu vape ini, walaupun terdapat sebahagian masyarakat yang berpendapat bahawa ia adalah salah satu cara untuk menolong penghisap rokok tegar agar berhenti daripada merokok. Lalu rokok elektronik digunakan sebagai alternatif kepada cara berhenti merokok</a:t>
            </a:r>
          </a:p>
        </p:txBody>
      </p:sp>
    </p:spTree>
    <p:extLst>
      <p:ext uri="{BB962C8B-B14F-4D97-AF65-F5344CB8AC3E}">
        <p14:creationId xmlns:p14="http://schemas.microsoft.com/office/powerpoint/2010/main" val="253042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5F26C761-C32A-6315-6211-76E7346E9A8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411FF57-392C-0BE5-3DF0-681AA7802751}"/>
              </a:ext>
            </a:extLst>
          </p:cNvPr>
          <p:cNvSpPr/>
          <p:nvPr/>
        </p:nvSpPr>
        <p:spPr>
          <a:xfrm>
            <a:off x="304800" y="365904"/>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Namun perlu diingat, anggapan ini adalah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menyimpang daripada asas kerana terdapat bahan dalam cerair vape turut boleh menyebabkan ketagihan dan mudarat kepada kesihatan manusia</a:t>
            </a:r>
            <a:r>
              <a:rPr lang="sv-SE" sz="36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326857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E293D613-88E6-545D-C103-C0C24211FFC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B06E239-10B4-DA6A-2697-1C3976CF6095}"/>
              </a:ext>
            </a:extLst>
          </p:cNvPr>
          <p:cNvSpPr/>
          <p:nvPr/>
        </p:nvSpPr>
        <p:spPr>
          <a:xfrm>
            <a:off x="289112" y="15240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Penggunaan vape, terutamanya yang mengandungi bahan-bahan psikoaktif seperti cendawan halusinogenik, boleh mendatangkan kesan buruk yang serius kepada pelajar, baik dari segi kesihatan mental, fizikal dan juga prestasi akademik. </a:t>
            </a:r>
          </a:p>
        </p:txBody>
      </p:sp>
    </p:spTree>
    <p:extLst>
      <p:ext uri="{BB962C8B-B14F-4D97-AF65-F5344CB8AC3E}">
        <p14:creationId xmlns:p14="http://schemas.microsoft.com/office/powerpoint/2010/main" val="319298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369419C8-DE94-372B-6DC9-97A3F28FB14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9894E5E-5592-3E84-B4D8-637B7B3A5534}"/>
              </a:ext>
            </a:extLst>
          </p:cNvPr>
          <p:cNvSpPr/>
          <p:nvPr/>
        </p:nvSpPr>
        <p:spPr>
          <a:xfrm>
            <a:off x="289112" y="15240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Pengambilan bahan ini boleh menyebabkan ketagihan, kerosakan otak dan risiko kesihatan yang lebih luas, serta menjejaskan kehidupan sosial dan masa depan pelajar, bahkan masyarakat seluruhnya.</a:t>
            </a:r>
          </a:p>
        </p:txBody>
      </p:sp>
    </p:spTree>
    <p:extLst>
      <p:ext uri="{BB962C8B-B14F-4D97-AF65-F5344CB8AC3E}">
        <p14:creationId xmlns:p14="http://schemas.microsoft.com/office/powerpoint/2010/main" val="227877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2308324"/>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اَنْ لَا اِلٰهَ اِلَّا اللهُ السَّمِيْعُ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الْبَدِيْعُ</a:t>
            </a:r>
            <a:endParaRPr lang="en-MY"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اَنَّ سَيِّدَنَا وَحَبِيْبَنَا مُحَمَّدًا عَبْدُ اللهِ وَرَسُوْلُهُ الْمُطِيعُ.</a:t>
            </a:r>
            <a:endPar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49168" y="3786663"/>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selain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Maha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Mendengar</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lagi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P</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erekacipta</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Saya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kekasih</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kita</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 Allah dan Rasul-Nya yang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taat</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solidFill>
            <a:schemeClr val="bg1">
              <a:lumMod val="95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KHATIB MENYERU KEPADA KHALAYAK UMAT ISLAM UNTUK </a:t>
            </a:r>
          </a:p>
          <a:p>
            <a:pPr algn="ctr">
              <a:defRPr/>
            </a:pP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MENINGGALKAN PENGGUNAAN ROKOK ELEKTRONIK, VAPE, ATAU APA JUA BAHAN YANG MEMUDARATKAN</a:t>
            </a: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00853"/>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3627076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F4B4CEC4-14A0-CFB6-1544-C592755DE8B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B3C66F6-B8D3-BD99-9141-69EB0503455D}"/>
              </a:ext>
            </a:extLst>
          </p:cNvPr>
          <p:cNvSpPr/>
          <p:nvPr/>
        </p:nvSpPr>
        <p:spPr>
          <a:xfrm>
            <a:off x="247650" y="255494"/>
            <a:ext cx="8648700" cy="66025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Alangkah baiknya duit yang kita gunakan untuk membeli rokok atau cecair vape, kita masukkan ke tabung masjid, menyantuni anak-anak yatim, memberi makan kepada fakir miskin serta membantu keperluan mereka.</a:t>
            </a:r>
          </a:p>
          <a:p>
            <a:pPr algn="ctr">
              <a:defRPr/>
            </a:pPr>
            <a:endParaRPr lang="sv-SE" sz="28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28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 Semoga Allah kurniakan kepada kita taufiq dan hidayah dan berikan kepada kita kesihatan yang baik. Amin ya Rabbal Alamin</a:t>
            </a:r>
            <a:endParaRPr lang="sv-SE" sz="36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41142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1" y="21441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B0400028-6EB3-4D5C-8D6A-297CC05C2B8E}"/>
              </a:ext>
            </a:extLst>
          </p:cNvPr>
          <p:cNvSpPr/>
          <p:nvPr/>
        </p:nvSpPr>
        <p:spPr>
          <a:xfrm>
            <a:off x="190497" y="3986907"/>
            <a:ext cx="8762999" cy="2718693"/>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err="1">
                <a:solidFill>
                  <a:srgbClr val="C00000"/>
                </a:solidFill>
                <a:ea typeface="Calibri" panose="020F0502020204030204" pitchFamily="34" charset="0"/>
                <a:cs typeface="Arial" panose="020B0604020202020204" pitchFamily="34" charset="0"/>
              </a:rPr>
              <a:t>Jangan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membunuh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diri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sentiasa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mengasihani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sesiapa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demikian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dengan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menceroboh</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aniaya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maka</a:t>
            </a:r>
            <a:r>
              <a:rPr lang="en-US" sz="2800" b="1" dirty="0">
                <a:solidFill>
                  <a:srgbClr val="C00000"/>
                </a:solidFill>
                <a:ea typeface="Calibri" panose="020F0502020204030204" pitchFamily="34" charset="0"/>
                <a:cs typeface="Arial" panose="020B0604020202020204" pitchFamily="34" charset="0"/>
              </a:rPr>
              <a:t> Kami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masukkan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dia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dalam</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neraka</a:t>
            </a:r>
            <a:r>
              <a:rPr lang="en-US" sz="2800" b="1" dirty="0">
                <a:solidFill>
                  <a:srgbClr val="C00000"/>
                </a:solidFill>
                <a:ea typeface="Calibri" panose="020F0502020204030204" pitchFamily="34" charset="0"/>
                <a:cs typeface="Arial" panose="020B0604020202020204" pitchFamily="34" charset="0"/>
              </a:rPr>
              <a:t>,  dan yang </a:t>
            </a:r>
            <a:r>
              <a:rPr lang="en-US" sz="2800" b="1" dirty="0" err="1">
                <a:solidFill>
                  <a:srgbClr val="C00000"/>
                </a:solidFill>
                <a:ea typeface="Calibri" panose="020F0502020204030204" pitchFamily="34" charset="0"/>
                <a:cs typeface="Arial" panose="020B0604020202020204" pitchFamily="34" charset="0"/>
              </a:rPr>
              <a:t>sedemikian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itu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adalah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mudah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Allah.</a:t>
            </a:r>
            <a:r>
              <a:rPr lang="en-US" sz="2400" b="1" dirty="0">
                <a:solidFill>
                  <a:srgbClr val="C00000"/>
                </a:solidFill>
                <a:ea typeface="Calibri" panose="020F0502020204030204" pitchFamily="34" charset="0"/>
                <a:cs typeface="Arial" panose="020B0604020202020204" pitchFamily="34" charset="0"/>
              </a:rPr>
              <a:t> </a:t>
            </a:r>
          </a:p>
          <a:p>
            <a:pPr algn="r">
              <a:spcAft>
                <a:spcPts val="800"/>
              </a:spcAft>
            </a:pPr>
            <a:r>
              <a:rPr lang="en-US" sz="2400" b="1" dirty="0">
                <a:ea typeface="Calibri" panose="020F0502020204030204" pitchFamily="34" charset="0"/>
                <a:cs typeface="Arial" panose="020B0604020202020204" pitchFamily="34" charset="0"/>
              </a:rPr>
              <a:t>(</a:t>
            </a:r>
            <a:r>
              <a:rPr lang="ms-MY" sz="2400" b="1" dirty="0">
                <a:solidFill>
                  <a:srgbClr val="191E1E"/>
                </a:solidFill>
                <a:effectLst/>
                <a:latin typeface="Arial" panose="020B0604020202020204" pitchFamily="34" charset="0"/>
                <a:ea typeface="Times New Roman" panose="02020603050405020304" pitchFamily="18" charset="0"/>
              </a:rPr>
              <a:t>Surah al-Nisa’, Ayat: 29-30</a:t>
            </a:r>
            <a:r>
              <a:rPr lang="en-US" sz="2400" b="1" dirty="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61A77B01-5808-48CB-A843-F8A4EFD24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22763"/>
            <a:ext cx="8102286" cy="3340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وَاِيَّاكُمْ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تِلاوَتَهُ اِنَّهُ هُوَ السَّمِيْعُ الْعَلِيْمُ.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صَلِّ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وَسَلِّمْ وَبَارِكْ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سَيِّدِنَا مُحَمَّدٍ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وَأَصْحَابِهِ أَجْمَعِينَ</a:t>
            </a:r>
            <a:r>
              <a:rPr lang="en-MY"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4" name="TextBox 3"/>
          <p:cNvSpPr txBox="1"/>
          <p:nvPr/>
        </p:nvSpPr>
        <p:spPr>
          <a:xfrm>
            <a:off x="223335" y="331857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 kesejahteraan dan keberkatan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kepada junjungan kami Muhammad</a:t>
            </a:r>
            <a:r>
              <a:rPr lang="sv-SE" sz="320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kaum keluarga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 </a:t>
            </a:r>
            <a:r>
              <a:rPr lang="sv-SE" sz="320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para Sahabatnya.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C11BABD8-2267-5697-F067-BA20C590671D}"/>
              </a:ext>
            </a:extLst>
          </p:cNvPr>
          <p:cNvSpPr/>
          <p:nvPr/>
        </p:nvSpPr>
        <p:spPr>
          <a:xfrm>
            <a:off x="0" y="1524000"/>
            <a:ext cx="9144000" cy="4876800"/>
          </a:xfrm>
          <a:prstGeom prst="flowChartAlternateProcess">
            <a:avLst/>
          </a:prstGeom>
          <a:solidFill>
            <a:schemeClr val="bg2">
              <a:lumMod val="2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Wahai hamba-hamba Allah, berbaktilah kepada Allah SWT dan jagalah setiap gerak geri dan tutur kata. Setiap tindakan yang dilakukan dan setiap perkataan  yang diucapkan pasti akan dicatat oleh malaikat.</a:t>
            </a:r>
            <a:endPar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9CDFC43-E814-71F8-E8D3-0EF2EAD7EA2B}"/>
              </a:ext>
            </a:extLst>
          </p:cNvPr>
          <p:cNvSpPr/>
          <p:nvPr/>
        </p:nvSpPr>
        <p:spPr>
          <a:xfrm>
            <a:off x="280259" y="228600"/>
            <a:ext cx="8583482" cy="914400"/>
          </a:xfrm>
          <a:prstGeom prst="snip2DiagRect">
            <a:avLst>
              <a:gd name="adj1" fmla="val 50000"/>
              <a:gd name="adj2" fmla="val 50000"/>
            </a:avLst>
          </a:prstGeom>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6336872-2C6C-F42B-611E-64A580B9B221}"/>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5F11DCE5-BB02-6F11-5D55-AE7E00520AD1}"/>
              </a:ext>
            </a:extLst>
          </p:cNvPr>
          <p:cNvSpPr/>
          <p:nvPr/>
        </p:nvSpPr>
        <p:spPr>
          <a:xfrm>
            <a:off x="0" y="1600200"/>
            <a:ext cx="9144000" cy="4724400"/>
          </a:xfrm>
          <a:prstGeom prst="flowChartAlternateProcess">
            <a:avLst/>
          </a:prstGeom>
          <a:solidFill>
            <a:schemeClr val="bg2">
              <a:lumMod val="2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Sesungguhnya setiap manusia akan diserahkan buku amalan masing-masing pada hari Akhirat nanti, dan ketika itu setiap yang tercatat dalam buku amalan tidak dapat diubah dan tak dapat dipinda lagi.</a:t>
            </a:r>
            <a:endPar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Snip Diagonal Corner Rectangle 5">
            <a:extLst>
              <a:ext uri="{FF2B5EF4-FFF2-40B4-BE49-F238E27FC236}">
                <a16:creationId xmlns:a16="http://schemas.microsoft.com/office/drawing/2014/main" xmlns="" id="{8B163057-7097-41CB-839E-FF0BFEC04F8B}"/>
              </a:ext>
            </a:extLst>
          </p:cNvPr>
          <p:cNvSpPr/>
          <p:nvPr/>
        </p:nvSpPr>
        <p:spPr>
          <a:xfrm>
            <a:off x="280259" y="228600"/>
            <a:ext cx="8583482" cy="914400"/>
          </a:xfrm>
          <a:prstGeom prst="snip2DiagRect">
            <a:avLst>
              <a:gd name="adj1" fmla="val 50000"/>
              <a:gd name="adj2" fmla="val 50000"/>
            </a:avLst>
          </a:prstGeom>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2011491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E1CDF96-3B1A-517B-7167-6BF19481B424}"/>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9B3860ED-1995-3C00-4E82-EF82C3DF50DF}"/>
              </a:ext>
            </a:extLst>
          </p:cNvPr>
          <p:cNvSpPr/>
          <p:nvPr/>
        </p:nvSpPr>
        <p:spPr>
          <a:xfrm>
            <a:off x="0" y="1447800"/>
            <a:ext cx="9144000" cy="5334000"/>
          </a:xfrm>
          <a:prstGeom prst="flowChartAlternateProcess">
            <a:avLst/>
          </a:prstGeom>
          <a:solidFill>
            <a:schemeClr val="bg2">
              <a:lumMod val="2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dengan peringatan ini, kita akan menjadi hamba Allah yang mendapat rahmat serta keampunan-Nya dan dimasukkan ke dalam syurga bersama kekasih kita Nabi Muhammad SAW.</a:t>
            </a: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Snip Diagonal Corner Rectangle 5">
            <a:extLst>
              <a:ext uri="{FF2B5EF4-FFF2-40B4-BE49-F238E27FC236}">
                <a16:creationId xmlns:a16="http://schemas.microsoft.com/office/drawing/2014/main" xmlns="" id="{F1BA11E6-FD8D-47AB-B059-4493647CD599}"/>
              </a:ext>
            </a:extLst>
          </p:cNvPr>
          <p:cNvSpPr/>
          <p:nvPr/>
        </p:nvSpPr>
        <p:spPr>
          <a:xfrm>
            <a:off x="280259" y="228600"/>
            <a:ext cx="8583482" cy="914400"/>
          </a:xfrm>
          <a:prstGeom prst="snip2DiagRect">
            <a:avLst>
              <a:gd name="adj1" fmla="val 50000"/>
              <a:gd name="adj2" fmla="val 50000"/>
            </a:avLst>
          </a:prstGeom>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771726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A9A6655-238F-3E8B-FA20-9FB533E1C1F7}"/>
              </a:ext>
            </a:extLst>
          </p:cNvPr>
          <p:cNvPicPr>
            <a:picLocks noChangeAspect="1"/>
          </p:cNvPicPr>
          <p:nvPr/>
        </p:nvPicPr>
        <p:blipFill>
          <a:blip r:embed="rId2"/>
          <a:stretch>
            <a:fillRect/>
          </a:stretch>
        </p:blipFill>
        <p:spPr>
          <a:xfrm>
            <a:off x="0" y="0"/>
            <a:ext cx="9144000" cy="684657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918FFE-A74E-6B8F-17AB-185EC61191F8}"/>
              </a:ext>
            </a:extLst>
          </p:cNvPr>
          <p:cNvPicPr>
            <a:picLocks noChangeAspect="1"/>
          </p:cNvPicPr>
          <p:nvPr/>
        </p:nvPicPr>
        <p:blipFill>
          <a:blip r:embed="rId2"/>
          <a:stretch>
            <a:fillRect/>
          </a:stretch>
        </p:blipFill>
        <p:spPr>
          <a:xfrm>
            <a:off x="0" y="11430"/>
            <a:ext cx="9143999" cy="6846569"/>
          </a:xfrm>
          <a:prstGeom prst="rect">
            <a:avLst/>
          </a:prstGeom>
        </p:spPr>
      </p:pic>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15 SYAABAN 1446H / 14 FEBRUARI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52400" y="260716"/>
            <a:ext cx="88392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8" name="Rectangle 7">
            <a:extLst>
              <a:ext uri="{FF2B5EF4-FFF2-40B4-BE49-F238E27FC236}">
                <a16:creationId xmlns:a16="http://schemas.microsoft.com/office/drawing/2014/main" xmlns="" id="{5569683D-FEE2-4A38-BDB6-44F89E23BDA1}"/>
              </a:ext>
            </a:extLst>
          </p:cNvPr>
          <p:cNvSpPr/>
          <p:nvPr/>
        </p:nvSpPr>
        <p:spPr>
          <a:xfrm>
            <a:off x="704850" y="3429000"/>
            <a:ext cx="7734300" cy="2622951"/>
          </a:xfrm>
          <a:prstGeom prst="rect">
            <a:avLst/>
          </a:prstGeom>
        </p:spPr>
        <p:txBody>
          <a:bodyPr wrap="square">
            <a:noAutofit/>
          </a:bodyPr>
          <a:lstStyle/>
          <a:p>
            <a:pPr algn="ctr"/>
            <a:r>
              <a:rPr lang="fi-FI" sz="4400" b="1" dirty="0">
                <a:ln w="13462">
                  <a:solidFill>
                    <a:schemeClr val="tx2"/>
                  </a:solidFill>
                  <a:prstDash val="solid"/>
                </a:ln>
                <a:solidFill>
                  <a:srgbClr val="FF9393"/>
                </a:solidFill>
                <a:effectLst>
                  <a:outerShdw dist="38100" dir="2700000" algn="bl" rotWithShape="0">
                    <a:schemeClr val="accent5"/>
                  </a:outerShdw>
                </a:effectLst>
                <a:latin typeface="Cooper Black" panose="0208090404030B020404" pitchFamily="18" charset="0"/>
              </a:rPr>
              <a:t>VAPE MEMUDARATKAN KESIHATAN DAN KESEJAHTERAAN HIDUP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152400" y="209550"/>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Akhir-akhir ini, gejala hisap vape menjadi satu trend dan telah merebak dengan begitu cepat.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Samada golongan dewasa, pelajar hatta kanak-kanak telah mula mengenali dan menghisap vape sebagai alternatif kepada rokok</a:t>
            </a:r>
            <a:r>
              <a:rPr lang="sv-SE" sz="36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8799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76E81E51-070E-97C5-A695-0A172F01EF3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0611B4D-6909-0B39-BC0D-FBD2B497F4B3}"/>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Hal ini terjadi kononnya atas sebab menjauhi amalan merokok dan gejala hisap dadah. </a:t>
            </a:r>
            <a:endParaRPr lang="sv-SE" sz="36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3927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5231</TotalTime>
  <Words>1596</Words>
  <Application>Microsoft Office PowerPoint</Application>
  <PresentationFormat>On-screen Show (4:3)</PresentationFormat>
  <Paragraphs>172</Paragraphs>
  <Slides>56</Slides>
  <Notes>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56</vt:i4>
      </vt:variant>
    </vt:vector>
  </HeadingPairs>
  <TitlesOfParts>
    <vt:vector size="77"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Cooper Black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2037</cp:revision>
  <dcterms:created xsi:type="dcterms:W3CDTF">2017-12-24T04:47:00Z</dcterms:created>
  <dcterms:modified xsi:type="dcterms:W3CDTF">2025-02-12T08:15:25Z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