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55"/>
  </p:notesMasterIdLst>
  <p:sldIdLst>
    <p:sldId id="898" r:id="rId7"/>
    <p:sldId id="259" r:id="rId8"/>
    <p:sldId id="260" r:id="rId9"/>
    <p:sldId id="261" r:id="rId10"/>
    <p:sldId id="262" r:id="rId11"/>
    <p:sldId id="755" r:id="rId12"/>
    <p:sldId id="1601" r:id="rId13"/>
    <p:sldId id="1705" r:id="rId14"/>
    <p:sldId id="1673" r:id="rId15"/>
    <p:sldId id="1685" r:id="rId16"/>
    <p:sldId id="1637" r:id="rId17"/>
    <p:sldId id="1706" r:id="rId18"/>
    <p:sldId id="1694" r:id="rId19"/>
    <p:sldId id="1709" r:id="rId20"/>
    <p:sldId id="1710" r:id="rId21"/>
    <p:sldId id="1687" r:id="rId22"/>
    <p:sldId id="1661" r:id="rId23"/>
    <p:sldId id="1711" r:id="rId24"/>
    <p:sldId id="1712" r:id="rId25"/>
    <p:sldId id="1693" r:id="rId26"/>
    <p:sldId id="1686" r:id="rId27"/>
    <p:sldId id="1698" r:id="rId28"/>
    <p:sldId id="1713" r:id="rId29"/>
    <p:sldId id="1409" r:id="rId30"/>
    <p:sldId id="407" r:id="rId31"/>
    <p:sldId id="417" r:id="rId32"/>
    <p:sldId id="281" r:id="rId33"/>
    <p:sldId id="950" r:id="rId34"/>
    <p:sldId id="276" r:id="rId35"/>
    <p:sldId id="277" r:id="rId36"/>
    <p:sldId id="278" r:id="rId37"/>
    <p:sldId id="1645" r:id="rId38"/>
    <p:sldId id="1714" r:id="rId39"/>
    <p:sldId id="1715" r:id="rId40"/>
    <p:sldId id="283" r:id="rId41"/>
    <p:sldId id="284" r:id="rId42"/>
    <p:sldId id="1670" r:id="rId43"/>
    <p:sldId id="1671" r:id="rId44"/>
    <p:sldId id="961" r:id="rId45"/>
    <p:sldId id="962" r:id="rId46"/>
    <p:sldId id="1181" r:id="rId47"/>
    <p:sldId id="976" r:id="rId48"/>
    <p:sldId id="977" r:id="rId49"/>
    <p:sldId id="978" r:id="rId50"/>
    <p:sldId id="312" r:id="rId51"/>
    <p:sldId id="313" r:id="rId52"/>
    <p:sldId id="1669"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05"/>
            <p14:sldId id="1673"/>
            <p14:sldId id="1685"/>
            <p14:sldId id="1637"/>
            <p14:sldId id="1706"/>
            <p14:sldId id="1694"/>
            <p14:sldId id="1709"/>
            <p14:sldId id="1710"/>
            <p14:sldId id="1687"/>
            <p14:sldId id="1661"/>
            <p14:sldId id="1711"/>
            <p14:sldId id="1712"/>
            <p14:sldId id="1693"/>
            <p14:sldId id="1686"/>
            <p14:sldId id="1698"/>
            <p14:sldId id="1713"/>
            <p14:sldId id="1409"/>
            <p14:sldId id="407"/>
            <p14:sldId id="417"/>
            <p14:sldId id="281"/>
            <p14:sldId id="950"/>
            <p14:sldId id="276"/>
            <p14:sldId id="277"/>
            <p14:sldId id="278"/>
            <p14:sldId id="1645"/>
            <p14:sldId id="1714"/>
            <p14:sldId id="1715"/>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F84032"/>
    <a:srgbClr val="FF9393"/>
    <a:srgbClr val="009900"/>
    <a:srgbClr val="006600"/>
    <a:srgbClr val="EFF8BA"/>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30/01/2025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30/01/2025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1/30/2025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00300" y="2053127"/>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rgbClr val="FFFF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rgbClr val="FFFF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5 / 2025</a:t>
            </a:r>
            <a:endParaRPr lang="en-US" sz="1800" b="1" spc="50" dirty="0">
              <a:ln w="11430">
                <a:solidFill>
                  <a:schemeClr val="tx1"/>
                </a:solidFill>
              </a:ln>
              <a:solidFill>
                <a:srgbClr val="FFFF00"/>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838200" y="3657600"/>
            <a:ext cx="7734300" cy="2438400"/>
          </a:xfrm>
          <a:prstGeom prst="rect">
            <a:avLst/>
          </a:prstGeom>
        </p:spPr>
        <p:txBody>
          <a:bodyPr wrap="square">
            <a:noAutofit/>
          </a:bodyPr>
          <a:lstStyle/>
          <a:p>
            <a:pPr algn="ctr"/>
            <a:r>
              <a:rPr lang="fi-FI" sz="4800" b="1" dirty="0">
                <a:ln w="13462">
                  <a:solidFill>
                    <a:schemeClr val="tx2"/>
                  </a:solidFill>
                  <a:prstDash val="solid"/>
                </a:ln>
                <a:solidFill>
                  <a:schemeClr val="accent5">
                    <a:lumMod val="20000"/>
                    <a:lumOff val="80000"/>
                  </a:schemeClr>
                </a:solidFill>
                <a:effectLst>
                  <a:outerShdw dist="38100" dir="2700000" algn="bl" rotWithShape="0">
                    <a:schemeClr val="accent5"/>
                  </a:outerShdw>
                </a:effectLst>
                <a:latin typeface="Cooper Black" panose="0208090404030B020404" pitchFamily="18" charset="0"/>
              </a:rPr>
              <a:t>REBUTLAH PELUANG BERAMAL DI BULAN</a:t>
            </a:r>
          </a:p>
          <a:p>
            <a:pPr algn="ctr"/>
            <a:r>
              <a:rPr lang="fi-FI" sz="4800" b="1" dirty="0">
                <a:ln w="13462">
                  <a:solidFill>
                    <a:schemeClr val="tx2"/>
                  </a:solidFill>
                  <a:prstDash val="solid"/>
                </a:ln>
                <a:solidFill>
                  <a:schemeClr val="accent5">
                    <a:lumMod val="20000"/>
                    <a:lumOff val="80000"/>
                  </a:schemeClr>
                </a:solidFill>
                <a:effectLst>
                  <a:outerShdw dist="38100" dir="2700000" algn="bl" rotWithShape="0">
                    <a:schemeClr val="accent5"/>
                  </a:outerShdw>
                </a:effectLst>
                <a:latin typeface="Cooper Black" panose="0208090404030B020404" pitchFamily="18" charset="0"/>
              </a:rPr>
              <a:t>SYAABAN</a:t>
            </a:r>
          </a:p>
        </p:txBody>
      </p:sp>
      <p:sp>
        <p:nvSpPr>
          <p:cNvPr id="4" name="Rectangle 3"/>
          <p:cNvSpPr/>
          <p:nvPr/>
        </p:nvSpPr>
        <p:spPr>
          <a:xfrm>
            <a:off x="1181100" y="2887314"/>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0000"/>
                </a:solidFill>
                <a:effectLst>
                  <a:glow rad="139700">
                    <a:schemeClr val="tx1">
                      <a:alpha val="40000"/>
                    </a:schemeClr>
                  </a:glow>
                  <a:outerShdw dist="38100" dir="2700000" algn="tl">
                    <a:srgbClr val="000000">
                      <a:alpha val="94000"/>
                    </a:srgbClr>
                  </a:outerShdw>
                </a:effectLst>
              </a:rPr>
              <a:t> 1 </a:t>
            </a:r>
            <a:r>
              <a:rPr lang="en-US" sz="2400" b="1" dirty="0" err="1">
                <a:solidFill>
                  <a:srgbClr val="FF0000"/>
                </a:solidFill>
                <a:effectLst>
                  <a:glow rad="139700">
                    <a:schemeClr val="tx1">
                      <a:alpha val="40000"/>
                    </a:schemeClr>
                  </a:glow>
                  <a:outerShdw dist="38100" dir="2700000" algn="tl">
                    <a:srgbClr val="000000">
                      <a:alpha val="94000"/>
                    </a:srgbClr>
                  </a:outerShdw>
                </a:effectLst>
              </a:rPr>
              <a:t>Syaaban</a:t>
            </a:r>
            <a:r>
              <a:rPr lang="en-US" sz="2400" b="1" dirty="0">
                <a:solidFill>
                  <a:srgbClr val="FF00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0000"/>
                </a:solidFill>
                <a:effectLst>
                  <a:glow rad="139700">
                    <a:schemeClr val="tx1">
                      <a:alpha val="40000"/>
                    </a:schemeClr>
                  </a:glow>
                  <a:outerShdw dist="38100" dir="2700000" algn="tl">
                    <a:srgbClr val="000000">
                      <a:alpha val="94000"/>
                    </a:srgbClr>
                  </a:outerShdw>
                </a:effectLst>
              </a:rPr>
              <a:t> </a:t>
            </a:r>
            <a:r>
              <a:rPr lang="en-US" sz="2400" b="1" dirty="0">
                <a:solidFill>
                  <a:srgbClr val="FF0000"/>
                </a:solidFill>
                <a:effectLst>
                  <a:glow rad="139700">
                    <a:schemeClr val="tx1">
                      <a:alpha val="40000"/>
                    </a:schemeClr>
                  </a:glow>
                  <a:outerShdw dist="38100" dir="2700000" algn="tl">
                    <a:srgbClr val="000000">
                      <a:alpha val="94000"/>
                    </a:srgbClr>
                  </a:outerShdw>
                </a:effectLst>
              </a:rPr>
              <a:t> </a:t>
            </a:r>
            <a:r>
              <a:rPr lang="ms-MY" sz="2400" b="1" dirty="0">
                <a:solidFill>
                  <a:srgbClr val="FF0000"/>
                </a:solidFill>
                <a:effectLst>
                  <a:glow rad="139700">
                    <a:schemeClr val="tx1">
                      <a:alpha val="40000"/>
                    </a:schemeClr>
                  </a:glow>
                  <a:outerShdw dist="38100" dir="2700000" algn="tl">
                    <a:srgbClr val="000000">
                      <a:alpha val="94000"/>
                    </a:srgbClr>
                  </a:outerShdw>
                </a:effectLst>
              </a:rPr>
              <a:t>31 Januari 2025</a:t>
            </a:r>
            <a:endParaRPr lang="en-US" sz="2400" b="1" dirty="0">
              <a:solidFill>
                <a:srgbClr val="FF00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76406" y="62292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F5C7BBC4-43DD-44BE-70E2-ED1AE45E932C}"/>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83CCA59-73C0-2109-4E53-41DE8B3DDB2E}"/>
              </a:ext>
            </a:extLst>
          </p:cNvPr>
          <p:cNvSpPr/>
          <p:nvPr/>
        </p:nvSpPr>
        <p:spPr>
          <a:xfrm>
            <a:off x="417908" y="152400"/>
            <a:ext cx="8308183" cy="9136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a:t>
            </a: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a:t>
            </a:r>
          </a:p>
        </p:txBody>
      </p:sp>
      <p:sp>
        <p:nvSpPr>
          <p:cNvPr id="6" name="Rectangle 5">
            <a:extLst>
              <a:ext uri="{FF2B5EF4-FFF2-40B4-BE49-F238E27FC236}">
                <a16:creationId xmlns:a16="http://schemas.microsoft.com/office/drawing/2014/main" xmlns="" id="{0D378ECE-6535-D683-5FEC-A2120FE920DF}"/>
              </a:ext>
            </a:extLst>
          </p:cNvPr>
          <p:cNvSpPr/>
          <p:nvPr/>
        </p:nvSpPr>
        <p:spPr>
          <a:xfrm>
            <a:off x="285154" y="1371600"/>
            <a:ext cx="8573692" cy="498598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C00000"/>
                </a:solidFill>
                <a:effectLst/>
                <a:uLnTx/>
                <a:uFillTx/>
                <a:latin typeface="Calibri"/>
                <a:ea typeface="+mn-ea"/>
                <a:cs typeface="+mn-cs"/>
              </a:rPr>
              <a:t>Usamah</a:t>
            </a:r>
            <a:r>
              <a:rPr kumimoji="0" lang="en-MY" sz="2800" b="1" i="0" u="none" strike="noStrike" kern="1200" cap="none" spc="0" normalizeH="0" baseline="0" noProof="0" dirty="0">
                <a:ln>
                  <a:noFill/>
                </a:ln>
                <a:solidFill>
                  <a:srgbClr val="C00000"/>
                </a:solidFill>
                <a:effectLst/>
                <a:uLnTx/>
                <a:uFillTx/>
                <a:latin typeface="Calibri"/>
                <a:ea typeface="+mn-ea"/>
                <a:cs typeface="+mn-cs"/>
              </a:rPr>
              <a:t> bin Zaid RA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berkata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Wahai</a:t>
            </a:r>
            <a:r>
              <a:rPr kumimoji="0" lang="en-MY" sz="2800" b="1" i="0" u="none" strike="noStrike" kern="1200" cap="none" spc="0" normalizeH="0" baseline="0" noProof="0" dirty="0">
                <a:ln>
                  <a:noFill/>
                </a:ln>
                <a:solidFill>
                  <a:srgbClr val="C00000"/>
                </a:solidFill>
                <a:effectLst/>
                <a:uLnTx/>
                <a:uFillTx/>
                <a:latin typeface="Calibri"/>
                <a:ea typeface="+mn-ea"/>
                <a:cs typeface="+mn-cs"/>
              </a:rPr>
              <a:t> Rasulullah,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saya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tidak</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pernah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melihat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engkau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2800" b="1" i="0" u="none" strike="noStrike" kern="1200" cap="none" spc="0" normalizeH="0" baseline="0" noProof="0" dirty="0">
                <a:ln>
                  <a:noFill/>
                </a:ln>
                <a:solidFill>
                  <a:srgbClr val="C00000"/>
                </a:solidFill>
                <a:effectLst/>
                <a:uLnTx/>
                <a:uFillTx/>
                <a:latin typeface="Calibri"/>
                <a:ea typeface="+mn-ea"/>
                <a:cs typeface="+mn-cs"/>
              </a:rPr>
              <a:t> pada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2800" b="1" i="0" u="none" strike="noStrike" kern="1200" cap="none" spc="0" normalizeH="0" baseline="0" noProof="0" dirty="0">
                <a:ln>
                  <a:noFill/>
                </a:ln>
                <a:solidFill>
                  <a:srgbClr val="C00000"/>
                </a:solidFill>
                <a:effectLst/>
                <a:uLnTx/>
                <a:uFillTx/>
                <a:latin typeface="Calibri"/>
                <a:ea typeface="+mn-ea"/>
                <a:cs typeface="+mn-cs"/>
              </a:rPr>
              <a:t> mana pun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seperti</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engkau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2800" b="1" i="0" u="none" strike="noStrike" kern="1200" cap="none" spc="0" normalizeH="0" baseline="0" noProof="0" dirty="0">
                <a:ln>
                  <a:noFill/>
                </a:ln>
                <a:solidFill>
                  <a:srgbClr val="C00000"/>
                </a:solidFill>
                <a:effectLst/>
                <a:uLnTx/>
                <a:uFillTx/>
                <a:latin typeface="Calibri"/>
                <a:ea typeface="+mn-ea"/>
                <a:cs typeface="+mn-cs"/>
              </a:rPr>
              <a:t> pada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Syaaban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Baginda</a:t>
            </a:r>
            <a:r>
              <a:rPr kumimoji="0" lang="en-MY" sz="2800" b="1" i="0" u="none" strike="noStrike" kern="1200" cap="none" spc="0" normalizeH="0" baseline="0" noProof="0" dirty="0">
                <a:ln>
                  <a:noFill/>
                </a:ln>
                <a:solidFill>
                  <a:srgbClr val="C00000"/>
                </a:solidFill>
                <a:effectLst/>
                <a:uLnTx/>
                <a:uFillTx/>
                <a:latin typeface="Calibri"/>
                <a:ea typeface="+mn-ea"/>
                <a:cs typeface="+mn-cs"/>
              </a:rPr>
              <a:t> SAW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menjawab</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adalah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2800" b="1" i="0" u="none" strike="noStrike" kern="1200" cap="none" spc="0" normalizeH="0" baseline="0" noProof="0" dirty="0">
                <a:ln>
                  <a:noFill/>
                </a:ln>
                <a:solidFill>
                  <a:srgbClr val="C00000"/>
                </a:solidFill>
                <a:effectLst/>
                <a:uLnTx/>
                <a:uFillTx/>
                <a:latin typeface="Calibri"/>
                <a:ea typeface="+mn-ea"/>
                <a:cs typeface="+mn-cs"/>
              </a:rPr>
              <a:t> yang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sering</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dilupakan</a:t>
            </a:r>
            <a:r>
              <a:rPr kumimoji="0" lang="en-MY" sz="2800" b="1" i="0" u="none" strike="noStrike" kern="1200" cap="none" spc="0" normalizeH="0" baseline="0" noProof="0" dirty="0">
                <a:ln>
                  <a:noFill/>
                </a:ln>
                <a:solidFill>
                  <a:srgbClr val="C00000"/>
                </a:solidFill>
                <a:effectLst/>
                <a:uLnTx/>
                <a:uFillTx/>
                <a:latin typeface="Calibri"/>
                <a:ea typeface="+mn-ea"/>
                <a:cs typeface="+mn-cs"/>
              </a:rPr>
              <a:t> oleh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umat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2800" b="1" i="0" u="none" strike="noStrike" kern="1200" cap="none" spc="0" normalizeH="0" baseline="0" noProof="0" dirty="0">
                <a:ln>
                  <a:noFill/>
                </a:ln>
                <a:solidFill>
                  <a:srgbClr val="C00000"/>
                </a:solidFill>
                <a:effectLst/>
                <a:uLnTx/>
                <a:uFillTx/>
                <a:latin typeface="Calibri"/>
                <a:ea typeface="+mn-ea"/>
                <a:cs typeface="+mn-cs"/>
              </a:rPr>
              <a:t> - di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antara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Rejab</a:t>
            </a:r>
            <a:r>
              <a:rPr kumimoji="0" lang="en-MY" sz="2800" b="1" i="0" u="none" strike="noStrike" kern="1200" cap="none" spc="0" normalizeH="0" baseline="0" noProof="0" dirty="0">
                <a:ln>
                  <a:noFill/>
                </a:ln>
                <a:solidFill>
                  <a:srgbClr val="C00000"/>
                </a:solidFill>
                <a:effectLst/>
                <a:uLnTx/>
                <a:uFillTx/>
                <a:latin typeface="Calibri"/>
                <a:ea typeface="+mn-ea"/>
                <a:cs typeface="+mn-cs"/>
              </a:rPr>
              <a:t> dan Ramadan.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Padahal</a:t>
            </a:r>
            <a:r>
              <a:rPr kumimoji="0" lang="en-MY" sz="2800" b="1" i="0" u="none" strike="noStrike" kern="1200" cap="none" spc="0" normalizeH="0" baseline="0" noProof="0" dirty="0">
                <a:ln>
                  <a:noFill/>
                </a:ln>
                <a:solidFill>
                  <a:srgbClr val="C00000"/>
                </a:solidFill>
                <a:effectLst/>
                <a:uLnTx/>
                <a:uFillTx/>
                <a:latin typeface="Calibri"/>
                <a:ea typeface="+mn-ea"/>
                <a:cs typeface="+mn-cs"/>
              </a:rPr>
              <a:t>, pada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inilah</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amal</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perbuatan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diangkat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kepada</a:t>
            </a:r>
            <a:r>
              <a:rPr kumimoji="0" lang="en-MY" sz="2800" b="1" i="0" u="none" strike="noStrike" kern="1200" cap="none" spc="0" normalizeH="0" baseline="0" noProof="0" dirty="0">
                <a:ln>
                  <a:noFill/>
                </a:ln>
                <a:solidFill>
                  <a:srgbClr val="C00000"/>
                </a:solidFill>
                <a:effectLst/>
                <a:uLnTx/>
                <a:uFillTx/>
                <a:latin typeface="Calibri"/>
                <a:ea typeface="+mn-ea"/>
                <a:cs typeface="+mn-cs"/>
              </a:rPr>
              <a:t> Allah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Rabbul</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Alamin</a:t>
            </a:r>
            <a:r>
              <a:rPr kumimoji="0" lang="en-MY" sz="2800" b="1" i="0" u="none" strike="noStrike" kern="1200" cap="none" spc="0" normalizeH="0" baseline="0" noProof="0" dirty="0">
                <a:ln>
                  <a:noFill/>
                </a:ln>
                <a:solidFill>
                  <a:srgbClr val="C00000"/>
                </a:solidFill>
                <a:effectLst/>
                <a:uLnTx/>
                <a:uFillTx/>
                <a:latin typeface="Calibri"/>
                <a:ea typeface="+mn-ea"/>
                <a:cs typeface="+mn-cs"/>
              </a:rPr>
              <a:t>. Maka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aku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suka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jika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amalku</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diangkat</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dalam</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keadaan</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sedang</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Imam Ahmad dan An-</a:t>
            </a:r>
            <a:r>
              <a:rPr kumimoji="0" lang="en-MY" sz="2800" b="1" i="0" u="none" strike="noStrike" kern="1200" cap="none" spc="0" normalizeH="0" baseline="0" noProof="0" dirty="0" err="1">
                <a:ln>
                  <a:noFill/>
                </a:ln>
                <a:solidFill>
                  <a:prstClr val="black"/>
                </a:solidFill>
                <a:effectLst/>
                <a:uLnTx/>
                <a:uFillTx/>
                <a:latin typeface="Calibri"/>
                <a:ea typeface="+mn-ea"/>
                <a:cs typeface="+mn-cs"/>
              </a:rPr>
              <a:t>Nasa'i</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95145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50" y="4572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Lantaran Syaaban adalah bulan terakhir sebelum Ramadan, diingatkan kepada kaum wanita dan mereka yang belum lagi menyelesaikan qada (mengganti) puasa Ramadan yang lalu, inilah masanya untuk mengqadha’ puasa tersebut.</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2707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6FCD6131-0FD7-138C-0178-15A58FC4BE36}"/>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F955864-23DD-A6E5-1DAD-F94270E84FDF}"/>
              </a:ext>
            </a:extLst>
          </p:cNvPr>
          <p:cNvSpPr/>
          <p:nvPr/>
        </p:nvSpPr>
        <p:spPr>
          <a:xfrm>
            <a:off x="417908" y="152400"/>
            <a:ext cx="8308183" cy="10660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Maksud Sabda Nabi Saw</a:t>
            </a: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a:t>
            </a:r>
          </a:p>
        </p:txBody>
      </p:sp>
      <p:sp>
        <p:nvSpPr>
          <p:cNvPr id="6" name="Rectangle 5">
            <a:extLst>
              <a:ext uri="{FF2B5EF4-FFF2-40B4-BE49-F238E27FC236}">
                <a16:creationId xmlns:a16="http://schemas.microsoft.com/office/drawing/2014/main" xmlns="" id="{64C569E3-77D4-17EA-5337-2DC6AA849807}"/>
              </a:ext>
            </a:extLst>
          </p:cNvPr>
          <p:cNvSpPr/>
          <p:nvPr/>
        </p:nvSpPr>
        <p:spPr>
          <a:xfrm>
            <a:off x="285153" y="1752600"/>
            <a:ext cx="8573692" cy="418576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err="1">
                <a:ln>
                  <a:noFill/>
                </a:ln>
                <a:solidFill>
                  <a:srgbClr val="C00000"/>
                </a:solidFill>
                <a:effectLst/>
                <a:uLnTx/>
                <a:uFillTx/>
                <a:latin typeface="Calibri"/>
                <a:ea typeface="+mn-ea"/>
                <a:cs typeface="+mn-cs"/>
              </a:rPr>
              <a:t>Saidatina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Aisyah</a:t>
            </a:r>
            <a:r>
              <a:rPr kumimoji="0" lang="en-MY" sz="4000" b="1" i="0" u="none" strike="noStrike" kern="1200" cap="none" spc="0" normalizeH="0" baseline="0" noProof="0" dirty="0">
                <a:ln>
                  <a:noFill/>
                </a:ln>
                <a:solidFill>
                  <a:srgbClr val="C00000"/>
                </a:solidFill>
                <a:effectLst/>
                <a:uLnTx/>
                <a:uFillTx/>
                <a:latin typeface="Calibri"/>
                <a:ea typeface="+mn-ea"/>
                <a:cs typeface="+mn-cs"/>
              </a:rPr>
              <a:t> RA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pernah</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meriwayatkan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bahawa</a:t>
            </a:r>
            <a:r>
              <a:rPr kumimoji="0" lang="en-MY" sz="4000" b="1" i="0" u="none" strike="noStrike" kern="1200" cap="none" spc="0" normalizeH="0" baseline="0" noProof="0" dirty="0">
                <a:ln>
                  <a:noFill/>
                </a:ln>
                <a:solidFill>
                  <a:srgbClr val="C00000"/>
                </a:solidFill>
                <a:effectLst/>
                <a:uLnTx/>
                <a:uFillTx/>
                <a:latin typeface="Calibri"/>
                <a:ea typeface="+mn-ea"/>
                <a:cs typeface="+mn-cs"/>
              </a:rPr>
              <a:t>, Rasulullah SAW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lebih</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banyak</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sunat</a:t>
            </a:r>
            <a:r>
              <a:rPr kumimoji="0" lang="en-MY" sz="4000" b="1" i="0" u="none" strike="noStrike" kern="1200" cap="none" spc="0" normalizeH="0" baseline="0" noProof="0" dirty="0">
                <a:ln>
                  <a:noFill/>
                </a:ln>
                <a:solidFill>
                  <a:srgbClr val="C00000"/>
                </a:solidFill>
                <a:effectLst/>
                <a:uLnTx/>
                <a:uFillTx/>
                <a:latin typeface="Calibri"/>
                <a:ea typeface="+mn-ea"/>
                <a:cs typeface="+mn-cs"/>
              </a:rPr>
              <a:t> pada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Syaaban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berbanding</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bulan-bulan</a:t>
            </a:r>
            <a:r>
              <a:rPr kumimoji="0" lang="en-MY" sz="4000" b="1" i="0" u="none" strike="noStrike" kern="1200" cap="none" spc="0" normalizeH="0" baseline="0" noProof="0" dirty="0">
                <a:ln>
                  <a:noFill/>
                </a:ln>
                <a:solidFill>
                  <a:srgbClr val="C00000"/>
                </a:solidFill>
                <a:effectLst/>
                <a:uLnTx/>
                <a:uFillTx/>
                <a:latin typeface="Calibri"/>
                <a:ea typeface="+mn-ea"/>
                <a:cs typeface="+mn-cs"/>
              </a:rPr>
              <a:t> lain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al-Bukhari dan Muslim)</a:t>
            </a:r>
          </a:p>
        </p:txBody>
      </p:sp>
    </p:spTree>
    <p:extLst>
      <p:ext uri="{BB962C8B-B14F-4D97-AF65-F5344CB8AC3E}">
        <p14:creationId xmlns:p14="http://schemas.microsoft.com/office/powerpoint/2010/main" val="15081783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389733E-5381-7149-A3B2-7AAF0B01CC6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1E21900-26ED-1D1E-DD62-B32ADE9755A0}"/>
              </a:ext>
            </a:extLst>
          </p:cNvPr>
          <p:cNvSpPr/>
          <p:nvPr/>
        </p:nvSpPr>
        <p:spPr>
          <a:xfrm>
            <a:off x="247650" y="1447800"/>
            <a:ext cx="8648700" cy="4773706"/>
          </a:xfrm>
          <a:prstGeom prst="roundRect">
            <a:avLst/>
          </a:prstGeom>
          <a:solidFill>
            <a:schemeClr val="accent3">
              <a:lumMod val="20000"/>
              <a:lumOff val="80000"/>
              <a:alpha val="88000"/>
            </a:schemeClr>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Berdasarkan kelebihan yang dinyatakan, khatib mengajak muslimin sekalian agar memperbanyakkan amalan di bulan Syaaban ini dengan pelbagai ketaatan dan ibadah terutamanya berpuasa</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F584253B-BE62-5BA7-7C3E-3B092D3489CA}"/>
              </a:ext>
            </a:extLst>
          </p:cNvPr>
          <p:cNvSpPr/>
          <p:nvPr/>
        </p:nvSpPr>
        <p:spPr>
          <a:xfrm>
            <a:off x="417906" y="152400"/>
            <a:ext cx="8308183" cy="914400"/>
          </a:xfrm>
          <a:prstGeom prst="snip2DiagRect">
            <a:avLst>
              <a:gd name="adj1" fmla="val 50000"/>
              <a:gd name="adj2" fmla="val 50000"/>
            </a:avLst>
          </a:prstGeom>
          <a:solidFill>
            <a:schemeClr val="accent3">
              <a:lumMod val="60000"/>
              <a:lumOff val="40000"/>
            </a:schemeClr>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66589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2CBBCA3-AF4E-87D2-CA1B-B518FECF774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A7C6521-10C4-9B19-2B7D-D9F399F645EF}"/>
              </a:ext>
            </a:extLst>
          </p:cNvPr>
          <p:cNvSpPr/>
          <p:nvPr/>
        </p:nvSpPr>
        <p:spPr>
          <a:xfrm>
            <a:off x="247650" y="1447800"/>
            <a:ext cx="8648700" cy="4926106"/>
          </a:xfrm>
          <a:prstGeom prst="roundRect">
            <a:avLst/>
          </a:prstGeom>
          <a:solidFill>
            <a:schemeClr val="accent3">
              <a:lumMod val="20000"/>
              <a:lumOff val="80000"/>
              <a:alpha val="88000"/>
            </a:schemeClr>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Bagi sesiapa yang tidak mampu berpuasa atau membanyakkan amalan baik yang lain, hendaklah berusaha untuk meninggalkan perkara maksiat di bulan ini, sebagai penghormatan terhadap bulan yang mulia ini. Mudah-mudahan kita sentiasa diredai oleh Allah SWT</a:t>
            </a:r>
          </a:p>
        </p:txBody>
      </p:sp>
      <p:sp>
        <p:nvSpPr>
          <p:cNvPr id="3" name="Snip Diagonal Corner Rectangle 7">
            <a:extLst>
              <a:ext uri="{FF2B5EF4-FFF2-40B4-BE49-F238E27FC236}">
                <a16:creationId xmlns:a16="http://schemas.microsoft.com/office/drawing/2014/main" xmlns="" id="{1F33038B-E118-C0AB-75D1-D228CA0AED6C}"/>
              </a:ext>
            </a:extLst>
          </p:cNvPr>
          <p:cNvSpPr/>
          <p:nvPr/>
        </p:nvSpPr>
        <p:spPr>
          <a:xfrm>
            <a:off x="417907" y="152400"/>
            <a:ext cx="8308183" cy="914400"/>
          </a:xfrm>
          <a:prstGeom prst="snip2DiagRect">
            <a:avLst>
              <a:gd name="adj1" fmla="val 50000"/>
              <a:gd name="adj2" fmla="val 50000"/>
            </a:avLst>
          </a:prstGeom>
          <a:solidFill>
            <a:schemeClr val="accent3">
              <a:lumMod val="60000"/>
              <a:lumOff val="40000"/>
            </a:schemeClr>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232518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3185DC1-DF07-D905-A717-E4E4A564F5B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60CE2C-D031-D428-2ED1-81A0B40C401D}"/>
              </a:ext>
            </a:extLst>
          </p:cNvPr>
          <p:cNvSpPr/>
          <p:nvPr/>
        </p:nvSpPr>
        <p:spPr>
          <a:xfrm>
            <a:off x="247650" y="1447800"/>
            <a:ext cx="8648700" cy="5105400"/>
          </a:xfrm>
          <a:prstGeom prst="roundRect">
            <a:avLst/>
          </a:prstGeom>
          <a:solidFill>
            <a:schemeClr val="accent3">
              <a:lumMod val="20000"/>
              <a:lumOff val="80000"/>
              <a:alpha val="88000"/>
            </a:schemeClr>
          </a:solidFill>
          <a:ln>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Bersama-samalah kita bertekad dan usahakan untuk terus mengawal pandangan mata daripada melihat yang haram, jagalah lidah daripada menuturkan perkataan yang buruk dan jauhilah makanan yang syubhat dan haram, kerana semua amal baik kita akan dibentangkan kepada Allah SWT pada bulan yang mulia ini.</a:t>
            </a:r>
          </a:p>
        </p:txBody>
      </p:sp>
      <p:sp>
        <p:nvSpPr>
          <p:cNvPr id="3" name="Snip Diagonal Corner Rectangle 7">
            <a:extLst>
              <a:ext uri="{FF2B5EF4-FFF2-40B4-BE49-F238E27FC236}">
                <a16:creationId xmlns:a16="http://schemas.microsoft.com/office/drawing/2014/main" xmlns="" id="{2C12369C-C2C8-D3A1-15B0-B72D00B242F2}"/>
              </a:ext>
            </a:extLst>
          </p:cNvPr>
          <p:cNvSpPr/>
          <p:nvPr/>
        </p:nvSpPr>
        <p:spPr>
          <a:xfrm>
            <a:off x="417907" y="152400"/>
            <a:ext cx="8308183" cy="914400"/>
          </a:xfrm>
          <a:prstGeom prst="snip2DiagRect">
            <a:avLst>
              <a:gd name="adj1" fmla="val 50000"/>
              <a:gd name="adj2" fmla="val 50000"/>
            </a:avLst>
          </a:prstGeom>
          <a:solidFill>
            <a:schemeClr val="accent3">
              <a:lumMod val="60000"/>
              <a:lumOff val="40000"/>
            </a:schemeClr>
          </a:solidFill>
          <a:ln>
            <a:solidFill>
              <a:srgbClr val="FFFF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121183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3E9FF861-8EE5-6AA7-98FA-4F8BA2E6EBF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09547F2-D359-C4AC-B118-F8D6EA89EB41}"/>
              </a:ext>
            </a:extLst>
          </p:cNvPr>
          <p:cNvSpPr/>
          <p:nvPr/>
        </p:nvSpPr>
        <p:spPr>
          <a:xfrm>
            <a:off x="0" y="685800"/>
            <a:ext cx="9144000" cy="5562600"/>
          </a:xfrm>
          <a:prstGeom prst="roundRect">
            <a:avLst/>
          </a:prstGeom>
          <a:solidFill>
            <a:schemeClr val="bg1">
              <a:lumMod val="95000"/>
              <a:alpha val="89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NABI SAW TELAH MENYATAKAN BAHAWA ANTARA KEUTAMAAN BULAN SYAABAN INI ADALAH AMAL PERBUATAN PARA HAMBA SEPANJANG TAHUN DIPERLIHATKAN KEPADA ALLAH SWT. </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240085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457912B-15E6-4243-CF0F-E2299DD3D53F}"/>
            </a:ext>
          </a:extLst>
        </p:cNvPr>
        <p:cNvGrpSpPr/>
        <p:nvPr/>
      </p:nvGrpSpPr>
      <p:grpSpPr>
        <a:xfrm>
          <a:off x="0" y="0"/>
          <a:ext cx="0" cy="0"/>
          <a:chOff x="0" y="0"/>
          <a:chExt cx="0" cy="0"/>
        </a:xfrm>
      </p:grpSpPr>
      <p:sp>
        <p:nvSpPr>
          <p:cNvPr id="9" name="Arrow: Pentagon 8">
            <a:extLst>
              <a:ext uri="{FF2B5EF4-FFF2-40B4-BE49-F238E27FC236}">
                <a16:creationId xmlns:a16="http://schemas.microsoft.com/office/drawing/2014/main" xmlns="" id="{D91F90AF-7A54-9F97-B663-AC902A07BB4F}"/>
              </a:ext>
            </a:extLst>
          </p:cNvPr>
          <p:cNvSpPr/>
          <p:nvPr/>
        </p:nvSpPr>
        <p:spPr>
          <a:xfrm>
            <a:off x="1335742" y="1967753"/>
            <a:ext cx="7541558"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800" b="1" dirty="0">
                <a:ln w="12700" cmpd="sng">
                  <a:solidFill>
                    <a:schemeClr val="accent4"/>
                  </a:solidFill>
                  <a:prstDash val="solid"/>
                </a:ln>
                <a:solidFill>
                  <a:schemeClr val="tx1">
                    <a:lumMod val="95000"/>
                    <a:lumOff val="5000"/>
                  </a:schemeClr>
                </a:solidFill>
              </a:rPr>
              <a:t>secara tahunan, iaitu di bulan Syaaban, sebagaimana yang disabda oleh Rasulullah SAW</a:t>
            </a:r>
            <a:endParaRPr lang="en-MY" sz="2800" b="1" dirty="0">
              <a:ln w="12700" cmpd="sng">
                <a:solidFill>
                  <a:schemeClr val="accent4"/>
                </a:solidFill>
                <a:prstDash val="solid"/>
              </a:ln>
              <a:solidFill>
                <a:schemeClr val="tx1">
                  <a:lumMod val="95000"/>
                  <a:lumOff val="5000"/>
                </a:schemeClr>
              </a:solidFill>
            </a:endParaRPr>
          </a:p>
        </p:txBody>
      </p:sp>
      <p:sp>
        <p:nvSpPr>
          <p:cNvPr id="12" name="Arrow: Pentagon 11">
            <a:extLst>
              <a:ext uri="{FF2B5EF4-FFF2-40B4-BE49-F238E27FC236}">
                <a16:creationId xmlns:a16="http://schemas.microsoft.com/office/drawing/2014/main" xmlns="" id="{0AE71F38-77A5-7D10-E08B-F8A4FAB509A3}"/>
              </a:ext>
            </a:extLst>
          </p:cNvPr>
          <p:cNvSpPr/>
          <p:nvPr/>
        </p:nvSpPr>
        <p:spPr>
          <a:xfrm>
            <a:off x="1335742" y="3583641"/>
            <a:ext cx="7541558"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800" b="1" dirty="0">
                <a:ln w="12700" cmpd="sng">
                  <a:solidFill>
                    <a:schemeClr val="accent4"/>
                  </a:solidFill>
                  <a:prstDash val="solid"/>
                </a:ln>
                <a:solidFill>
                  <a:schemeClr val="tx1">
                    <a:lumMod val="95000"/>
                    <a:lumOff val="5000"/>
                  </a:schemeClr>
                </a:solidFill>
              </a:rPr>
              <a:t>Secara </a:t>
            </a:r>
            <a:r>
              <a:rPr lang="es-ES" sz="2800" b="1" dirty="0" err="1">
                <a:ln w="12700" cmpd="sng">
                  <a:solidFill>
                    <a:schemeClr val="accent4"/>
                  </a:solidFill>
                  <a:prstDash val="solid"/>
                </a:ln>
                <a:solidFill>
                  <a:schemeClr val="tx1">
                    <a:lumMod val="95000"/>
                    <a:lumOff val="5000"/>
                  </a:schemeClr>
                </a:solidFill>
              </a:rPr>
              <a:t>mingguan</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iaitu</a:t>
            </a:r>
            <a:r>
              <a:rPr lang="es-ES" sz="2800" b="1" dirty="0">
                <a:ln w="12700" cmpd="sng">
                  <a:solidFill>
                    <a:schemeClr val="accent4"/>
                  </a:solidFill>
                  <a:prstDash val="solid"/>
                </a:ln>
                <a:solidFill>
                  <a:schemeClr val="tx1">
                    <a:lumMod val="95000"/>
                    <a:lumOff val="5000"/>
                  </a:schemeClr>
                </a:solidFill>
              </a:rPr>
              <a:t>  pada </a:t>
            </a:r>
            <a:r>
              <a:rPr lang="es-ES" sz="2800" b="1" dirty="0" err="1">
                <a:ln w="12700" cmpd="sng">
                  <a:solidFill>
                    <a:schemeClr val="accent4"/>
                  </a:solidFill>
                  <a:prstDash val="solid"/>
                </a:ln>
                <a:solidFill>
                  <a:schemeClr val="tx1">
                    <a:lumMod val="95000"/>
                    <a:lumOff val="5000"/>
                  </a:schemeClr>
                </a:solidFill>
              </a:rPr>
              <a:t>setiap</a:t>
            </a:r>
            <a:r>
              <a:rPr lang="es-ES" sz="2800" b="1" dirty="0">
                <a:ln w="12700" cmpd="sng">
                  <a:solidFill>
                    <a:schemeClr val="accent4"/>
                  </a:solidFill>
                  <a:prstDash val="solid"/>
                </a:ln>
                <a:solidFill>
                  <a:schemeClr val="tx1">
                    <a:lumMod val="95000"/>
                    <a:lumOff val="5000"/>
                  </a:schemeClr>
                </a:solidFill>
              </a:rPr>
              <a:t> </a:t>
            </a:r>
            <a:r>
              <a:rPr lang="es-ES" sz="2800" b="1" dirty="0" err="1">
                <a:ln w="12700" cmpd="sng">
                  <a:solidFill>
                    <a:schemeClr val="accent4"/>
                  </a:solidFill>
                  <a:prstDash val="solid"/>
                </a:ln>
                <a:solidFill>
                  <a:schemeClr val="tx1">
                    <a:lumMod val="95000"/>
                    <a:lumOff val="5000"/>
                  </a:schemeClr>
                </a:solidFill>
              </a:rPr>
              <a:t>Isnin</a:t>
            </a:r>
            <a:r>
              <a:rPr lang="es-ES" sz="2800" b="1" dirty="0">
                <a:ln w="12700" cmpd="sng">
                  <a:solidFill>
                    <a:schemeClr val="accent4"/>
                  </a:solidFill>
                  <a:prstDash val="solid"/>
                </a:ln>
                <a:solidFill>
                  <a:schemeClr val="tx1">
                    <a:lumMod val="95000"/>
                    <a:lumOff val="5000"/>
                  </a:schemeClr>
                </a:solidFill>
              </a:rPr>
              <a:t> dan </a:t>
            </a:r>
            <a:r>
              <a:rPr lang="es-ES" sz="2800" b="1" dirty="0" err="1">
                <a:ln w="12700" cmpd="sng">
                  <a:solidFill>
                    <a:schemeClr val="accent4"/>
                  </a:solidFill>
                  <a:prstDash val="solid"/>
                </a:ln>
                <a:solidFill>
                  <a:schemeClr val="tx1">
                    <a:lumMod val="95000"/>
                    <a:lumOff val="5000"/>
                  </a:schemeClr>
                </a:solidFill>
              </a:rPr>
              <a:t>Khamis</a:t>
            </a:r>
            <a:r>
              <a:rPr lang="fi-FI" sz="2800" b="1" dirty="0">
                <a:ln w="12700" cmpd="sng">
                  <a:solidFill>
                    <a:schemeClr val="accent4"/>
                  </a:solidFill>
                  <a:prstDash val="solid"/>
                </a:ln>
                <a:solidFill>
                  <a:schemeClr val="tx1">
                    <a:lumMod val="95000"/>
                    <a:lumOff val="5000"/>
                  </a:schemeClr>
                </a:solidFill>
              </a:rPr>
              <a:t>.</a:t>
            </a:r>
            <a:endParaRPr lang="en-MY" sz="2800" b="1" dirty="0">
              <a:ln w="12700" cmpd="sng">
                <a:solidFill>
                  <a:schemeClr val="accent4"/>
                </a:solidFill>
                <a:prstDash val="solid"/>
              </a:ln>
              <a:solidFill>
                <a:schemeClr val="tx1">
                  <a:lumMod val="95000"/>
                  <a:lumOff val="5000"/>
                </a:schemeClr>
              </a:solidFill>
            </a:endParaRPr>
          </a:p>
        </p:txBody>
      </p:sp>
      <p:sp>
        <p:nvSpPr>
          <p:cNvPr id="14" name="Arrow: Pentagon 13">
            <a:extLst>
              <a:ext uri="{FF2B5EF4-FFF2-40B4-BE49-F238E27FC236}">
                <a16:creationId xmlns:a16="http://schemas.microsoft.com/office/drawing/2014/main" xmlns="" id="{6B929991-15C2-8BED-B619-CE096CF84E60}"/>
              </a:ext>
            </a:extLst>
          </p:cNvPr>
          <p:cNvSpPr/>
          <p:nvPr/>
        </p:nvSpPr>
        <p:spPr>
          <a:xfrm>
            <a:off x="1333500" y="5199529"/>
            <a:ext cx="7505700" cy="1371600"/>
          </a:xfrm>
          <a:prstGeom prst="homePlat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800" b="1" dirty="0">
                <a:ln w="12700" cmpd="sng">
                  <a:solidFill>
                    <a:schemeClr val="accent4"/>
                  </a:solidFill>
                  <a:prstDash val="solid"/>
                </a:ln>
                <a:solidFill>
                  <a:schemeClr val="tx1">
                    <a:lumMod val="95000"/>
                    <a:lumOff val="5000"/>
                  </a:schemeClr>
                </a:solidFill>
              </a:rPr>
              <a:t>Secara harian, iaitu amalan siang dibentangkan pada  waktu asar dan amalan malam dibentangkan pada waktu subuh. </a:t>
            </a:r>
            <a:endParaRPr lang="en-MY" sz="2800" b="1" dirty="0">
              <a:ln w="12700" cmpd="sng">
                <a:solidFill>
                  <a:schemeClr val="accent4"/>
                </a:solidFill>
                <a:prstDash val="solid"/>
              </a:ln>
              <a:solidFill>
                <a:schemeClr val="tx1">
                  <a:lumMod val="95000"/>
                  <a:lumOff val="5000"/>
                </a:schemeClr>
              </a:solidFill>
            </a:endParaRPr>
          </a:p>
        </p:txBody>
      </p:sp>
      <p:sp>
        <p:nvSpPr>
          <p:cNvPr id="5" name="Rectangle: Rounded Corners 4">
            <a:extLst>
              <a:ext uri="{FF2B5EF4-FFF2-40B4-BE49-F238E27FC236}">
                <a16:creationId xmlns:a16="http://schemas.microsoft.com/office/drawing/2014/main" xmlns="" id="{ADF145B1-7E6C-0DF3-EB1B-8D979C48736C}"/>
              </a:ext>
            </a:extLst>
          </p:cNvPr>
          <p:cNvSpPr/>
          <p:nvPr/>
        </p:nvSpPr>
        <p:spPr>
          <a:xfrm>
            <a:off x="685800" y="165847"/>
            <a:ext cx="7848600" cy="138504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b="1" dirty="0"/>
              <a:t>AMALAN KITA AKAN DIBENTANG KEPADA ALLAH SWT DALAM 3 KEADAAN</a:t>
            </a:r>
            <a:endParaRPr lang="en-MY" sz="3200" b="1" dirty="0"/>
          </a:p>
        </p:txBody>
      </p:sp>
      <p:sp>
        <p:nvSpPr>
          <p:cNvPr id="4" name="Flowchart: Connector 3">
            <a:extLst>
              <a:ext uri="{FF2B5EF4-FFF2-40B4-BE49-F238E27FC236}">
                <a16:creationId xmlns:a16="http://schemas.microsoft.com/office/drawing/2014/main" xmlns="" id="{4679686D-19C2-AD1C-E3CE-97A08EEF0ACE}"/>
              </a:ext>
            </a:extLst>
          </p:cNvPr>
          <p:cNvSpPr/>
          <p:nvPr/>
        </p:nvSpPr>
        <p:spPr>
          <a:xfrm>
            <a:off x="129989" y="2204197"/>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1</a:t>
            </a:r>
          </a:p>
        </p:txBody>
      </p:sp>
      <p:sp>
        <p:nvSpPr>
          <p:cNvPr id="6" name="Flowchart: Connector 5">
            <a:extLst>
              <a:ext uri="{FF2B5EF4-FFF2-40B4-BE49-F238E27FC236}">
                <a16:creationId xmlns:a16="http://schemas.microsoft.com/office/drawing/2014/main" xmlns="" id="{3C8FE847-F54C-23DE-5EA4-FE4205058D2E}"/>
              </a:ext>
            </a:extLst>
          </p:cNvPr>
          <p:cNvSpPr/>
          <p:nvPr/>
        </p:nvSpPr>
        <p:spPr>
          <a:xfrm>
            <a:off x="143436" y="3809998"/>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2</a:t>
            </a:r>
          </a:p>
        </p:txBody>
      </p:sp>
      <p:sp>
        <p:nvSpPr>
          <p:cNvPr id="7" name="Flowchart: Connector 6">
            <a:extLst>
              <a:ext uri="{FF2B5EF4-FFF2-40B4-BE49-F238E27FC236}">
                <a16:creationId xmlns:a16="http://schemas.microsoft.com/office/drawing/2014/main" xmlns="" id="{97832529-F80E-FD21-88A4-A9887FFCFC60}"/>
              </a:ext>
            </a:extLst>
          </p:cNvPr>
          <p:cNvSpPr/>
          <p:nvPr/>
        </p:nvSpPr>
        <p:spPr>
          <a:xfrm>
            <a:off x="152400" y="5377700"/>
            <a:ext cx="1066800" cy="9144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sz="5400" b="1" dirty="0"/>
              <a:t>3</a:t>
            </a:r>
          </a:p>
        </p:txBody>
      </p:sp>
    </p:spTree>
    <p:extLst>
      <p:ext uri="{BB962C8B-B14F-4D97-AF65-F5344CB8AC3E}">
        <p14:creationId xmlns:p14="http://schemas.microsoft.com/office/powerpoint/2010/main" val="303805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5F28AC6-288A-000D-F06A-FA7F274F4C9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B771E49-F7E4-9D5D-F2BC-96EEBA5418F1}"/>
              </a:ext>
            </a:extLst>
          </p:cNvPr>
          <p:cNvSpPr/>
          <p:nvPr/>
        </p:nvSpPr>
        <p:spPr>
          <a:xfrm>
            <a:off x="0" y="419100"/>
            <a:ext cx="9144000" cy="6019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Antara hikmah pembentangan amalan kepada Allah SWT itu adalah agar kita lebih bersungguh-sungguh dalam beramal dan memenuhinya dengan pelbagai ketaatan, supaya amalan kita dinaikkan ketika kita sedang berpuasa, berzikir, beristighfar, berdoa dan seumpamanya.</a:t>
            </a: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 </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132730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F479814-A5ED-2969-B605-6CA23ABE2F5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4C9E756-1A1B-4E02-0445-E1A861439825}"/>
              </a:ext>
            </a:extLst>
          </p:cNvPr>
          <p:cNvSpPr/>
          <p:nvPr/>
        </p:nvSpPr>
        <p:spPr>
          <a:xfrm>
            <a:off x="247648" y="838200"/>
            <a:ext cx="8648700" cy="5105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Masyarakat kita juga telah terbiasa dengan amalan malam Nisfu Syaaban. </a:t>
            </a:r>
          </a:p>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Oleh itu, setiap muslim perlu merebut keistimewaan malam Nisfu Syaaban.</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169869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424202" y="152400"/>
            <a:ext cx="8308183" cy="76129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Hadis Nabi SAW </a:t>
            </a:r>
          </a:p>
        </p:txBody>
      </p:sp>
      <p:sp>
        <p:nvSpPr>
          <p:cNvPr id="6" name="Rectangle 5">
            <a:extLst>
              <a:ext uri="{FF2B5EF4-FFF2-40B4-BE49-F238E27FC236}">
                <a16:creationId xmlns:a16="http://schemas.microsoft.com/office/drawing/2014/main" xmlns="" id="{AA2E7498-E838-540B-D4A0-D864EF71D1C2}"/>
              </a:ext>
            </a:extLst>
          </p:cNvPr>
          <p:cNvSpPr/>
          <p:nvPr/>
        </p:nvSpPr>
        <p:spPr>
          <a:xfrm>
            <a:off x="285154" y="3101076"/>
            <a:ext cx="8573692" cy="36394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“Allah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melihat</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makhluk</a:t>
            </a:r>
            <a:r>
              <a:rPr kumimoji="0" lang="en-MY" sz="3200" b="1" i="0" u="none" strike="noStrike" kern="1200" cap="none" spc="0" normalizeH="0" baseline="0" noProof="0" dirty="0">
                <a:ln>
                  <a:noFill/>
                </a:ln>
                <a:solidFill>
                  <a:srgbClr val="C00000"/>
                </a:solidFill>
                <a:effectLst/>
                <a:uLnTx/>
                <a:uFillTx/>
                <a:latin typeface="Calibri"/>
                <a:ea typeface="+mn-ea"/>
                <a:cs typeface="+mn-cs"/>
              </a:rPr>
              <a:t>-Nya pada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malam</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Nisfu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Syaaban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kemudian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mengampunkan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semua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makhluk</a:t>
            </a:r>
            <a:r>
              <a:rPr kumimoji="0" lang="en-MY" sz="3200" b="1" i="0" u="none" strike="noStrike" kern="1200" cap="none" spc="0" normalizeH="0" baseline="0" noProof="0" dirty="0">
                <a:ln>
                  <a:noFill/>
                </a:ln>
                <a:solidFill>
                  <a:srgbClr val="C00000"/>
                </a:solidFill>
                <a:effectLst/>
                <a:uLnTx/>
                <a:uFillTx/>
                <a:latin typeface="Calibri"/>
                <a:ea typeface="+mn-ea"/>
                <a:cs typeface="+mn-cs"/>
              </a:rPr>
              <a:t>-Nya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kecuali</a:t>
            </a:r>
            <a:r>
              <a:rPr kumimoji="0" lang="en-MY" sz="3200" b="1" i="0" u="none" strike="noStrike" kern="1200" cap="none" spc="0" normalizeH="0" baseline="0" noProof="0" dirty="0">
                <a:ln>
                  <a:noFill/>
                </a:ln>
                <a:solidFill>
                  <a:srgbClr val="C00000"/>
                </a:solidFill>
                <a:effectLst/>
                <a:uLnTx/>
                <a:uFillTx/>
                <a:latin typeface="Calibri"/>
                <a:ea typeface="+mn-ea"/>
                <a:cs typeface="+mn-cs"/>
              </a:rPr>
              <a:t> 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menyekutukan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Allah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musyrik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juga orang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bermusuhan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musyahin</a:t>
            </a:r>
            <a:r>
              <a:rPr kumimoji="0" lang="en-MY" sz="3200" b="1" i="0" u="none" strike="noStrike" kern="1200" cap="none" spc="0" normalizeH="0" baseline="0" noProof="0" dirty="0">
                <a:ln>
                  <a:noFill/>
                </a:ln>
                <a:solidFill>
                  <a:srgbClr val="C00000"/>
                </a:solidFill>
                <a:effectLst/>
                <a:uLnTx/>
                <a:uFillTx/>
                <a:latin typeface="Calibri"/>
                <a:ea typeface="+mn-ea"/>
                <a:cs typeface="+mn-cs"/>
              </a:rPr>
              <a:t>).“</a:t>
            </a:r>
            <a:endParaRPr lang="en-MY" sz="2800" b="1" dirty="0">
              <a:solidFill>
                <a:srgbClr val="C00000"/>
              </a:solidFill>
              <a:latin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Hadis </a:t>
            </a:r>
            <a:r>
              <a:rPr kumimoji="0" lang="en-MY"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riwayat</a:t>
            </a:r>
            <a:r>
              <a:rPr kumimoji="0" lang="en-MY"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Ibnu </a:t>
            </a:r>
            <a:r>
              <a:rPr kumimoji="0" lang="en-MY"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Hibban</a:t>
            </a:r>
            <a:r>
              <a:rPr kumimoji="0" lang="en-MY" sz="24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830E1949-0BC6-13D8-996E-6B5110645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19" y="1083276"/>
            <a:ext cx="8307266" cy="1848214"/>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808A681-B3DE-166D-F758-D0D113EDA96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EB787EA-AF42-1E2C-E86D-9DF6A2FA2C34}"/>
              </a:ext>
            </a:extLst>
          </p:cNvPr>
          <p:cNvSpPr/>
          <p:nvPr/>
        </p:nvSpPr>
        <p:spPr>
          <a:xfrm>
            <a:off x="0" y="190500"/>
            <a:ext cx="9144000" cy="64770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200" dirty="0">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rPr>
              <a:t>Apa yang penting bagi kita adalah usaha pengisian malam Nisfu Syaaban serta malam-malam lainnya dengan pelbagai amalan baik, tidak melanggari perintah Allah SWT, meningkatkan penghayatan tauhid kepada Allah dan membersihkan hati daripada kebencian dan dendam terhadap sesama kita. </a:t>
            </a:r>
          </a:p>
        </p:txBody>
      </p:sp>
    </p:spTree>
    <p:extLst>
      <p:ext uri="{BB962C8B-B14F-4D97-AF65-F5344CB8AC3E}">
        <p14:creationId xmlns:p14="http://schemas.microsoft.com/office/powerpoint/2010/main" val="253343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8E66AFF7-68AA-5391-8A26-9FE1C89CC73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60B8A6A-61DD-079E-3CFC-E45AC1CAD2AC}"/>
              </a:ext>
            </a:extLst>
          </p:cNvPr>
          <p:cNvSpPr/>
          <p:nvPr/>
        </p:nvSpPr>
        <p:spPr>
          <a:xfrm>
            <a:off x="247650" y="1219200"/>
            <a:ext cx="8648700" cy="4419600"/>
          </a:xfrm>
          <a:prstGeom prst="roundRect">
            <a:avLst/>
          </a:prstGeom>
          <a:solidFill>
            <a:schemeClr val="bg1">
              <a:lumMod val="95000"/>
              <a:alpha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Sentiasa berusaha untuk melakukan amal yang baik, kerana Allah SWT tidak menerima amalan kecuali yang baik dan ikhlas kepada-Nya </a:t>
            </a:r>
          </a:p>
        </p:txBody>
      </p:sp>
      <p:sp>
        <p:nvSpPr>
          <p:cNvPr id="2" name="Rectangle 1">
            <a:extLst>
              <a:ext uri="{FF2B5EF4-FFF2-40B4-BE49-F238E27FC236}">
                <a16:creationId xmlns:a16="http://schemas.microsoft.com/office/drawing/2014/main" xmlns="" id="{90A39316-6012-68E2-C623-54D86CBEE57F}"/>
              </a:ext>
            </a:extLst>
          </p:cNvPr>
          <p:cNvSpPr/>
          <p:nvPr/>
        </p:nvSpPr>
        <p:spPr>
          <a:xfrm>
            <a:off x="762000" y="76200"/>
            <a:ext cx="7620000" cy="762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MY" sz="4000" b="1" dirty="0">
                <a:ln w="12700">
                  <a:solidFill>
                    <a:schemeClr val="accent1"/>
                  </a:solidFill>
                  <a:prstDash val="solid"/>
                </a:ln>
                <a:solidFill>
                  <a:srgbClr val="FF0000"/>
                </a:solidFill>
                <a:effectLst>
                  <a:outerShdw dist="38100" dir="2640000" algn="bl" rotWithShape="0">
                    <a:schemeClr val="accent1"/>
                  </a:outerShdw>
                </a:effectLst>
              </a:rPr>
              <a:t>PESAN KHATIB</a:t>
            </a:r>
          </a:p>
        </p:txBody>
      </p:sp>
    </p:spTree>
    <p:extLst>
      <p:ext uri="{BB962C8B-B14F-4D97-AF65-F5344CB8AC3E}">
        <p14:creationId xmlns:p14="http://schemas.microsoft.com/office/powerpoint/2010/main" val="340192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F48DC67-2219-9FEC-287D-128012FB6A3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8532F5E-9452-DEEE-1DAD-17B5E077A893}"/>
              </a:ext>
            </a:extLst>
          </p:cNvPr>
          <p:cNvSpPr/>
          <p:nvPr/>
        </p:nvSpPr>
        <p:spPr>
          <a:xfrm>
            <a:off x="247650" y="1066800"/>
            <a:ext cx="8648700" cy="5257800"/>
          </a:xfrm>
          <a:prstGeom prst="roundRect">
            <a:avLst/>
          </a:prstGeom>
          <a:solidFill>
            <a:schemeClr val="bg1">
              <a:lumMod val="95000"/>
              <a:alpha val="95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Bersihkanlah diri daripada sebarang permusuhan kerana ia menghalangi amalan diterima oleh Allah SWT. Perbanyakkanlah berdoa agar Allah SWT menerima amal kita dan mohonlah keampunan daripada-Nya dengan sentiasa beristighfar.</a:t>
            </a:r>
          </a:p>
        </p:txBody>
      </p:sp>
      <p:sp>
        <p:nvSpPr>
          <p:cNvPr id="2" name="Rectangle 1">
            <a:extLst>
              <a:ext uri="{FF2B5EF4-FFF2-40B4-BE49-F238E27FC236}">
                <a16:creationId xmlns:a16="http://schemas.microsoft.com/office/drawing/2014/main" xmlns="" id="{27AAE46A-5AA0-8CD1-359E-C347556DA2DB}"/>
              </a:ext>
            </a:extLst>
          </p:cNvPr>
          <p:cNvSpPr/>
          <p:nvPr/>
        </p:nvSpPr>
        <p:spPr>
          <a:xfrm>
            <a:off x="762000" y="76200"/>
            <a:ext cx="7620000" cy="6858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MY" sz="4000" b="1" dirty="0">
                <a:ln w="12700">
                  <a:solidFill>
                    <a:schemeClr val="accent1"/>
                  </a:solidFill>
                  <a:prstDash val="solid"/>
                </a:ln>
                <a:solidFill>
                  <a:srgbClr val="FF0000"/>
                </a:solidFill>
                <a:effectLst>
                  <a:outerShdw dist="38100" dir="2640000" algn="bl" rotWithShape="0">
                    <a:schemeClr val="accent1"/>
                  </a:outerShdw>
                </a:effectLst>
              </a:rPr>
              <a:t>PESAN KHATIB</a:t>
            </a:r>
          </a:p>
        </p:txBody>
      </p:sp>
    </p:spTree>
    <p:extLst>
      <p:ext uri="{BB962C8B-B14F-4D97-AF65-F5344CB8AC3E}">
        <p14:creationId xmlns:p14="http://schemas.microsoft.com/office/powerpoint/2010/main" val="362316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52400"/>
            <a:ext cx="8077199" cy="770365"/>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1" y="21441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rgbClr val="FFFF0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rgbClr val="FFFF00"/>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72FB6DFD-F3C5-1A54-95AD-4E6F57ED1745}"/>
              </a:ext>
            </a:extLst>
          </p:cNvPr>
          <p:cNvSpPr/>
          <p:nvPr/>
        </p:nvSpPr>
        <p:spPr>
          <a:xfrm>
            <a:off x="380998" y="3432449"/>
            <a:ext cx="8382000" cy="3211135"/>
          </a:xfrm>
          <a:prstGeom prst="rect">
            <a:avLst/>
          </a:prstGeom>
        </p:spPr>
        <p:txBody>
          <a:bodyPr wrap="square">
            <a:spAutoFit/>
          </a:bodyPr>
          <a:lstStyle/>
          <a:p>
            <a:pPr algn="just">
              <a:spcAft>
                <a:spcPts val="800"/>
              </a:spcAft>
            </a:pPr>
            <a:r>
              <a:rPr lang="en-US" sz="2800" b="1" dirty="0" err="1">
                <a:ea typeface="Calibri" panose="020F0502020204030204" pitchFamily="34" charset="0"/>
                <a:cs typeface="Arial" panose="020B0604020202020204" pitchFamily="34" charset="0"/>
              </a:rPr>
              <a:t>Maksudnya</a:t>
            </a:r>
            <a:r>
              <a:rPr lang="en-US" sz="2800" b="1" dirty="0">
                <a:ea typeface="Calibri" panose="020F0502020204030204" pitchFamily="34" charset="0"/>
                <a:cs typeface="Arial" panose="020B0604020202020204" pitchFamily="34" charset="0"/>
              </a:rPr>
              <a:t> : </a:t>
            </a:r>
            <a:r>
              <a:rPr lang="en-US" sz="2800" b="1" dirty="0">
                <a:solidFill>
                  <a:srgbClr val="C00000"/>
                </a:solidFill>
                <a:ea typeface="Calibri" panose="020F0502020204030204" pitchFamily="34" charset="0"/>
                <a:cs typeface="Arial" panose="020B0604020202020204" pitchFamily="34" charset="0"/>
              </a:rPr>
              <a:t>Maka </a:t>
            </a:r>
            <a:r>
              <a:rPr lang="en-US" sz="2800" b="1" dirty="0" err="1">
                <a:solidFill>
                  <a:srgbClr val="C00000"/>
                </a:solidFill>
                <a:ea typeface="Calibri" panose="020F0502020204030204" pitchFamily="34" charset="0"/>
                <a:cs typeface="Arial" panose="020B0604020202020204" pitchFamily="34" charset="0"/>
              </a:rPr>
              <a:t>ketahuilah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bahawa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sesungguhnya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tiada</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Tuhan</a:t>
            </a:r>
            <a:r>
              <a:rPr lang="en-US" sz="2800" b="1" dirty="0">
                <a:solidFill>
                  <a:srgbClr val="C00000"/>
                </a:solidFill>
                <a:ea typeface="Calibri" panose="020F0502020204030204" pitchFamily="34" charset="0"/>
                <a:cs typeface="Arial" panose="020B0604020202020204" pitchFamily="34" charset="0"/>
              </a:rPr>
              <a:t> yang </a:t>
            </a:r>
            <a:r>
              <a:rPr lang="en-US" sz="2800" b="1" dirty="0" err="1">
                <a:solidFill>
                  <a:srgbClr val="C00000"/>
                </a:solidFill>
                <a:ea typeface="Calibri" panose="020F0502020204030204" pitchFamily="34" charset="0"/>
                <a:cs typeface="Arial" panose="020B0604020202020204" pitchFamily="34" charset="0"/>
              </a:rPr>
              <a:t>berhak</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disembah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melainkan</a:t>
            </a:r>
            <a:r>
              <a:rPr lang="en-US" sz="2800" b="1" dirty="0">
                <a:solidFill>
                  <a:srgbClr val="C00000"/>
                </a:solidFill>
                <a:ea typeface="Calibri" panose="020F0502020204030204" pitchFamily="34" charset="0"/>
                <a:cs typeface="Arial" panose="020B0604020202020204" pitchFamily="34" charset="0"/>
              </a:rPr>
              <a:t> Allah, dan </a:t>
            </a:r>
            <a:r>
              <a:rPr lang="en-US" sz="2800" b="1" dirty="0" err="1">
                <a:solidFill>
                  <a:srgbClr val="C00000"/>
                </a:solidFill>
                <a:ea typeface="Calibri" panose="020F0502020204030204" pitchFamily="34" charset="0"/>
                <a:cs typeface="Arial" panose="020B0604020202020204" pitchFamily="34" charset="0"/>
              </a:rPr>
              <a:t>mintalah</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ampun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dosamu</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bagi</a:t>
            </a:r>
            <a:r>
              <a:rPr lang="en-US" sz="2800" b="1" dirty="0">
                <a:solidFill>
                  <a:srgbClr val="C00000"/>
                </a:solidFill>
                <a:ea typeface="Calibri" panose="020F0502020204030204" pitchFamily="34" charset="0"/>
                <a:cs typeface="Arial" panose="020B0604020202020204" pitchFamily="34" charset="0"/>
              </a:rPr>
              <a:t> orang yang </a:t>
            </a:r>
            <a:r>
              <a:rPr lang="en-US" sz="2800" b="1" dirty="0" err="1">
                <a:solidFill>
                  <a:srgbClr val="C00000"/>
                </a:solidFill>
                <a:ea typeface="Calibri" panose="020F0502020204030204" pitchFamily="34" charset="0"/>
                <a:cs typeface="Arial" panose="020B0604020202020204" pitchFamily="34" charset="0"/>
              </a:rPr>
              <a:t>beriman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lelaki</a:t>
            </a:r>
            <a:r>
              <a:rPr lang="en-US" sz="2800" b="1" dirty="0">
                <a:solidFill>
                  <a:srgbClr val="C00000"/>
                </a:solidFill>
                <a:ea typeface="Calibri" panose="020F0502020204030204" pitchFamily="34" charset="0"/>
                <a:cs typeface="Arial" panose="020B0604020202020204" pitchFamily="34" charset="0"/>
              </a:rPr>
              <a:t> dan </a:t>
            </a:r>
            <a:r>
              <a:rPr lang="en-US" sz="2800" b="1" dirty="0" err="1">
                <a:solidFill>
                  <a:srgbClr val="C00000"/>
                </a:solidFill>
                <a:ea typeface="Calibri" panose="020F0502020204030204" pitchFamily="34" charset="0"/>
                <a:cs typeface="Arial" panose="020B0604020202020204" pitchFamily="34" charset="0"/>
              </a:rPr>
              <a:t>perempuan</a:t>
            </a:r>
            <a:r>
              <a:rPr lang="en-US" sz="2800" b="1" dirty="0">
                <a:solidFill>
                  <a:srgbClr val="C00000"/>
                </a:solidFill>
                <a:ea typeface="Calibri" panose="020F0502020204030204" pitchFamily="34" charset="0"/>
                <a:cs typeface="Arial" panose="020B0604020202020204" pitchFamily="34" charset="0"/>
              </a:rPr>
              <a:t>; dan Allah </a:t>
            </a:r>
            <a:r>
              <a:rPr lang="en-US" sz="2800" b="1" dirty="0" err="1">
                <a:solidFill>
                  <a:srgbClr val="C00000"/>
                </a:solidFill>
                <a:ea typeface="Calibri" panose="020F0502020204030204" pitchFamily="34" charset="0"/>
                <a:cs typeface="Arial" panose="020B0604020202020204" pitchFamily="34" charset="0"/>
              </a:rPr>
              <a:t>mengetahui</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akan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keadaan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gerak-gerimu</a:t>
            </a:r>
            <a:r>
              <a:rPr lang="en-US" sz="2800" b="1" dirty="0">
                <a:solidFill>
                  <a:srgbClr val="C00000"/>
                </a:solidFill>
                <a:ea typeface="Calibri" panose="020F0502020204030204" pitchFamily="34" charset="0"/>
                <a:cs typeface="Arial" panose="020B0604020202020204" pitchFamily="34" charset="0"/>
              </a:rPr>
              <a:t> di dunia dan </a:t>
            </a:r>
            <a:r>
              <a:rPr lang="en-US" sz="2800" b="1" dirty="0" err="1">
                <a:solidFill>
                  <a:srgbClr val="C00000"/>
                </a:solidFill>
                <a:ea typeface="Calibri" panose="020F0502020204030204" pitchFamily="34" charset="0"/>
                <a:cs typeface="Arial" panose="020B0604020202020204" pitchFamily="34" charset="0"/>
              </a:rPr>
              <a:t>keadaan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penetapan</a:t>
            </a:r>
            <a:r>
              <a:rPr lang="en-US" sz="2800" b="1" dirty="0">
                <a:solidFill>
                  <a:srgbClr val="C00000"/>
                </a:solidFill>
                <a:ea typeface="Calibri" panose="020F0502020204030204" pitchFamily="34" charset="0"/>
                <a:cs typeface="Arial" panose="020B0604020202020204" pitchFamily="34" charset="0"/>
              </a:rPr>
              <a:t> </a:t>
            </a:r>
            <a:r>
              <a:rPr lang="en-US" sz="2800" b="1" dirty="0" err="1">
                <a:solidFill>
                  <a:srgbClr val="C00000"/>
                </a:solidFill>
                <a:ea typeface="Calibri" panose="020F0502020204030204" pitchFamily="34" charset="0"/>
                <a:cs typeface="Arial" panose="020B0604020202020204" pitchFamily="34" charset="0"/>
              </a:rPr>
              <a:t>kamu</a:t>
            </a:r>
            <a:r>
              <a:rPr lang="en-US" sz="2800" b="1" dirty="0">
                <a:solidFill>
                  <a:srgbClr val="C00000"/>
                </a:solidFill>
                <a:ea typeface="Calibri" panose="020F0502020204030204" pitchFamily="34" charset="0"/>
                <a:cs typeface="Arial" panose="020B0604020202020204" pitchFamily="34" charset="0"/>
              </a:rPr>
              <a:t> di </a:t>
            </a:r>
            <a:r>
              <a:rPr lang="en-US" sz="2800" b="1" dirty="0" err="1">
                <a:solidFill>
                  <a:srgbClr val="C00000"/>
                </a:solidFill>
                <a:ea typeface="Calibri" panose="020F0502020204030204" pitchFamily="34" charset="0"/>
                <a:cs typeface="Arial" panose="020B0604020202020204" pitchFamily="34" charset="0"/>
              </a:rPr>
              <a:t>akhirat</a:t>
            </a:r>
            <a:r>
              <a:rPr lang="en-US" sz="2800" b="1" dirty="0">
                <a:solidFill>
                  <a:srgbClr val="C00000"/>
                </a:solidFill>
                <a:ea typeface="Calibri" panose="020F0502020204030204" pitchFamily="34" charset="0"/>
                <a:cs typeface="Arial" panose="020B0604020202020204" pitchFamily="34" charset="0"/>
              </a:rPr>
              <a:t>.</a:t>
            </a:r>
            <a:endParaRPr lang="en-US" sz="2400" b="1" dirty="0">
              <a:solidFill>
                <a:srgbClr val="C00000"/>
              </a:solidFill>
              <a:ea typeface="Calibri" panose="020F0502020204030204" pitchFamily="34" charset="0"/>
              <a:cs typeface="Arial" panose="020B0604020202020204" pitchFamily="34" charset="0"/>
            </a:endParaRPr>
          </a:p>
          <a:p>
            <a:pPr algn="just">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a:t>
            </a:r>
            <a:r>
              <a:rPr lang="en-US" sz="2600" b="1" dirty="0">
                <a:ea typeface="Calibri" panose="020F0502020204030204" pitchFamily="34" charset="0"/>
                <a:cs typeface="Arial" panose="020B0604020202020204" pitchFamily="34" charset="0"/>
              </a:rPr>
              <a:t>Surah Muhammad, </a:t>
            </a:r>
            <a:r>
              <a:rPr lang="en-US" sz="2600" b="1" dirty="0" err="1">
                <a:ea typeface="Calibri" panose="020F0502020204030204" pitchFamily="34" charset="0"/>
                <a:cs typeface="Arial" panose="020B0604020202020204" pitchFamily="34" charset="0"/>
              </a:rPr>
              <a:t>ayat</a:t>
            </a:r>
            <a:r>
              <a:rPr lang="en-US" sz="2600" b="1" dirty="0">
                <a:ea typeface="Calibri" panose="020F0502020204030204" pitchFamily="34" charset="0"/>
                <a:cs typeface="Arial" panose="020B0604020202020204" pitchFamily="34" charset="0"/>
              </a:rPr>
              <a:t> 19</a:t>
            </a:r>
            <a:r>
              <a:rPr lang="en-US" sz="2400" b="1" dirty="0">
                <a:ea typeface="Calibri" panose="020F0502020204030204" pitchFamily="34" charset="0"/>
                <a:cs typeface="Arial" panose="020B0604020202020204" pitchFamily="34" charset="0"/>
              </a:rPr>
              <a:t>)</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xmlns="" id="{D9D96596-B96D-777E-C61B-DA8646257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96" y="1097965"/>
            <a:ext cx="8504003" cy="23275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وَاِيَّاكُمْ</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تِلاوَتَهُ اِنَّهُ هُوَ السَّمِيْعُ الْعَلِيْمُ.</a:t>
            </a:r>
          </a:p>
          <a:p>
            <a:pPr algn="ctr" rtl="1">
              <a:lnSpc>
                <a:spcPct val="115000"/>
              </a:lnSpc>
              <a:spcAft>
                <a:spcPts val="800"/>
              </a:spcAft>
            </a:pP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7030A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756" y="1109460"/>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 </a:t>
            </a:r>
            <a:endParaRPr lang="en-US"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smtClean="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a:t>
            </a:r>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أَنَّ مُحَمَّدًا عَبْدُهُ وَرَسُوْلُهُ</a:t>
            </a:r>
          </a:p>
        </p:txBody>
      </p:sp>
      <p:sp>
        <p:nvSpPr>
          <p:cNvPr id="5" name="TextBox 4"/>
          <p:cNvSpPr txBox="1"/>
          <p:nvPr/>
        </p:nvSpPr>
        <p:spPr>
          <a:xfrm>
            <a:off x="135721" y="341107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Rasul-Nya..</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394D8918-02A2-410A-9918-45921E2A6F47}"/>
              </a:ext>
            </a:extLst>
          </p:cNvPr>
          <p:cNvSpPr/>
          <p:nvPr/>
        </p:nvSpPr>
        <p:spPr>
          <a:xfrm>
            <a:off x="0" y="1295400"/>
            <a:ext cx="9144000" cy="51054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Wahai hamba-hamba Allah, berbaktilah kepada Allah SWT dan jagalah setiap gerak geri dan tutur kata. Setiap tindakan yang dilakukan dan setiap perkataan  yang diucapkan pasti akan dicatat oleh malaikat.</a:t>
            </a: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ED20BF96-F679-4B48-9115-6636580F0CEE}"/>
              </a:ext>
            </a:extLst>
          </p:cNvPr>
          <p:cNvSpPr/>
          <p:nvPr/>
        </p:nvSpPr>
        <p:spPr>
          <a:xfrm>
            <a:off x="280259" y="1524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42985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a:extLst>
            <a:ext uri="{FF2B5EF4-FFF2-40B4-BE49-F238E27FC236}">
              <a16:creationId xmlns:a16="http://schemas.microsoft.com/office/drawing/2014/main" xmlns="" id="{5A8BA1B5-BBF7-C940-27D7-275B3D7F6A06}"/>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2C2ACAC8-724D-3540-615A-A4572A0750C8}"/>
              </a:ext>
            </a:extLst>
          </p:cNvPr>
          <p:cNvSpPr/>
          <p:nvPr/>
        </p:nvSpPr>
        <p:spPr>
          <a:xfrm>
            <a:off x="0" y="1524000"/>
            <a:ext cx="9144000" cy="51054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Sesungguhnya setiap manusia akan diserahkan buku amalan masing-masing pada hari Akhirat nanti, dan ketika itu setiap yang tercatat dalam buku amalan tidak dapat diubah dan tak dapat dipinda lagi</a:t>
            </a: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 name="Snip Diagonal Corner Rectangle 5">
            <a:extLst>
              <a:ext uri="{FF2B5EF4-FFF2-40B4-BE49-F238E27FC236}">
                <a16:creationId xmlns:a16="http://schemas.microsoft.com/office/drawing/2014/main" xmlns="" id="{BE24C924-5844-5B17-EA8C-125B4ED0C1A2}"/>
              </a:ext>
            </a:extLst>
          </p:cNvPr>
          <p:cNvSpPr/>
          <p:nvPr/>
        </p:nvSpPr>
        <p:spPr>
          <a:xfrm>
            <a:off x="280259" y="1524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48805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a:extLst>
            <a:ext uri="{FF2B5EF4-FFF2-40B4-BE49-F238E27FC236}">
              <a16:creationId xmlns:a16="http://schemas.microsoft.com/office/drawing/2014/main" xmlns="" id="{46336872-2C6C-F42B-611E-64A580B9B221}"/>
            </a:ext>
          </a:extLst>
        </p:cNvPr>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xmlns="" id="{5F11DCE5-BB02-6F11-5D55-AE7E00520AD1}"/>
              </a:ext>
            </a:extLst>
          </p:cNvPr>
          <p:cNvSpPr/>
          <p:nvPr/>
        </p:nvSpPr>
        <p:spPr>
          <a:xfrm>
            <a:off x="0" y="1371600"/>
            <a:ext cx="9144000" cy="5105400"/>
          </a:xfrm>
          <a:prstGeom prst="flowChartAlternateProcess">
            <a:avLst/>
          </a:prstGeom>
          <a:solidFill>
            <a:schemeClr val="accent3">
              <a:lumMod val="75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dengan peringatan ini, kita akan menjadi hamba Allah yang mendapat rahmat serta keampunan-Nya dan dimasukkan ke dalam syurga bersama kekasih kita Nabi Muhammad SAW.</a:t>
            </a:r>
            <a:endParaRPr kumimoji="0" lang="fi-FI" sz="3600" b="0" i="0" u="none" strike="noStrike" kern="1200" cap="none" spc="0" normalizeH="0" baseline="0" noProof="0" dirty="0">
              <a:ln>
                <a:solidFill>
                  <a:sysClr val="windowText" lastClr="000000"/>
                </a:solid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 name="Snip Diagonal Corner Rectangle 5">
            <a:extLst>
              <a:ext uri="{FF2B5EF4-FFF2-40B4-BE49-F238E27FC236}">
                <a16:creationId xmlns:a16="http://schemas.microsoft.com/office/drawing/2014/main" xmlns="" id="{EF852EC9-DC53-4430-AA5C-07766E370832}"/>
              </a:ext>
            </a:extLst>
          </p:cNvPr>
          <p:cNvSpPr/>
          <p:nvPr/>
        </p:nvSpPr>
        <p:spPr>
          <a:xfrm>
            <a:off x="280259" y="152400"/>
            <a:ext cx="8583482" cy="914400"/>
          </a:xfrm>
          <a:prstGeom prst="snip2DiagRect">
            <a:avLst>
              <a:gd name="adj1" fmla="val 50000"/>
              <a:gd name="adj2"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201149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وَعَلَى آلِهِ وَصَحْبِهِ وَسَلِّمْ تَسْلِيمًا كَثِيرًا وَالتَّابِعِينَ لَهُمْ بِإِحْسَانٍ إِلَى يَوْمِ الدِّينِ.، </a:t>
            </a:r>
          </a:p>
        </p:txBody>
      </p:sp>
      <p:sp>
        <p:nvSpPr>
          <p:cNvPr id="4" name="TextBox 3"/>
          <p:cNvSpPr txBox="1"/>
          <p:nvPr/>
        </p:nvSpPr>
        <p:spPr>
          <a:xfrm>
            <a:off x="223335" y="3318570"/>
            <a:ext cx="870103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limpahkanlah rahmat kepada junjungan kami Muhammad, keluarganya, para sahabatnya, dan limpahkanlah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sebanyak-banyak kesejahteraan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kepada mereka, dan orang-orang yang mengikuti mereka dengan baik hingga hari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iamat</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FAE006-47FB-92B5-7B5C-7952CB0B82E8}"/>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8EB2EA-C491-9B6C-0885-98D8B0448318}"/>
              </a:ext>
            </a:extLst>
          </p:cNvPr>
          <p:cNvPicPr>
            <a:picLocks noChangeAspect="1"/>
          </p:cNvPicPr>
          <p:nvPr/>
        </p:nvPicPr>
        <p:blipFill>
          <a:blip r:embed="rId2"/>
          <a:stretch>
            <a:fillRect/>
          </a:stretch>
        </p:blipFill>
        <p:spPr>
          <a:xfrm>
            <a:off x="0" y="0"/>
            <a:ext cx="9144000" cy="6846570"/>
          </a:xfrm>
          <a:prstGeom prst="rect">
            <a:avLst/>
          </a:prstGeom>
        </p:spPr>
      </p:pic>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44AFFE-0476-B853-49B2-CEE61E08AB6D}"/>
              </a:ext>
            </a:extLst>
          </p:cNvPr>
          <p:cNvPicPr>
            <a:picLocks noChangeAspect="1"/>
          </p:cNvPicPr>
          <p:nvPr/>
        </p:nvPicPr>
        <p:blipFill>
          <a:blip r:embed="rId2"/>
          <a:stretch>
            <a:fillRect/>
          </a:stretch>
        </p:blipFill>
        <p:spPr>
          <a:xfrm>
            <a:off x="0" y="11430"/>
            <a:ext cx="9144000" cy="684657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bg1"/>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FF000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 SYAABAN 1446H / 31 JANUARI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1352551" y="381000"/>
            <a:ext cx="6438898"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a:t>
            </a:r>
          </a:p>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KHUTBAH </a:t>
            </a:r>
          </a:p>
          <a:p>
            <a:pPr algn="ctr"/>
            <a:r>
              <a:rPr lang="en-US"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HARI INI</a:t>
            </a:r>
            <a:endParaRPr lang="en-MY" sz="4800" b="1" u="sng" dirty="0">
              <a:ln w="9525">
                <a:solidFill>
                  <a:sysClr val="windowText" lastClr="000000"/>
                </a:solidFill>
                <a:prstDash val="solid"/>
              </a:ln>
              <a:solidFill>
                <a:srgbClr val="FFC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6" name="Rectangle 5">
            <a:extLst>
              <a:ext uri="{FF2B5EF4-FFF2-40B4-BE49-F238E27FC236}">
                <a16:creationId xmlns:a16="http://schemas.microsoft.com/office/drawing/2014/main" xmlns="" id="{4E0CE0B4-20E7-4A49-A404-F8E3EE65106A}"/>
              </a:ext>
            </a:extLst>
          </p:cNvPr>
          <p:cNvSpPr/>
          <p:nvPr/>
        </p:nvSpPr>
        <p:spPr>
          <a:xfrm>
            <a:off x="838200" y="3276600"/>
            <a:ext cx="7734300" cy="2039602"/>
          </a:xfrm>
          <a:prstGeom prst="rect">
            <a:avLst/>
          </a:prstGeom>
        </p:spPr>
        <p:txBody>
          <a:bodyPr wrap="square">
            <a:noAutofit/>
          </a:bodyPr>
          <a:lstStyle/>
          <a:p>
            <a:pPr algn="ctr"/>
            <a:r>
              <a:rPr lang="fi-FI" sz="4800" b="1" dirty="0">
                <a:ln w="13462">
                  <a:solidFill>
                    <a:schemeClr val="tx2"/>
                  </a:solidFill>
                  <a:prstDash val="solid"/>
                </a:ln>
                <a:solidFill>
                  <a:schemeClr val="bg1">
                    <a:lumMod val="95000"/>
                  </a:schemeClr>
                </a:solidFill>
                <a:effectLst>
                  <a:outerShdw dist="38100" dir="2700000" algn="bl" rotWithShape="0">
                    <a:schemeClr val="accent5"/>
                  </a:outerShdw>
                </a:effectLst>
                <a:latin typeface="Arial Black" panose="020B0A04020102020204" pitchFamily="34" charset="0"/>
              </a:rPr>
              <a:t>REBUTLAH PELUANG BERAMAL DI BULAN SYAABAN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152400" y="1066800"/>
            <a:ext cx="8648700" cy="47244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Bulan ke 8 </a:t>
            </a:r>
          </a:p>
          <a:p>
            <a:pPr algn="ctr">
              <a:defRPr/>
            </a:pPr>
            <a:r>
              <a:rPr lang="sv-SE" sz="44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dalam taqwim Islam adalah </a:t>
            </a:r>
            <a:r>
              <a:rPr lang="sv-SE" sz="4400" dirty="0">
                <a:ln>
                  <a:solidFill>
                    <a:schemeClr val="bg1"/>
                  </a:solidFill>
                </a:ln>
                <a:solidFill>
                  <a:srgbClr val="00B050"/>
                </a:solidFill>
                <a:effectLst>
                  <a:outerShdw blurRad="38100" dist="38100" dir="2700000" algn="tl">
                    <a:srgbClr val="000000">
                      <a:alpha val="43137"/>
                    </a:srgbClr>
                  </a:outerShdw>
                </a:effectLst>
                <a:latin typeface="Arial Black" panose="020B0A04020102020204" pitchFamily="34" charset="0"/>
              </a:rPr>
              <a:t>SYAABAN</a:t>
            </a:r>
            <a:r>
              <a:rPr lang="sv-SE" sz="44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 yang merupakan bulan persiapan menuju bulan Ramadan.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Ramai dalam kalangan salafussoleh ketika bermulanya bulan Syaaban, mereka tekun membaca </a:t>
            </a:r>
          </a:p>
          <a:p>
            <a:pPr algn="ctr">
              <a:defRPr/>
            </a:pPr>
            <a:r>
              <a:rPr lang="sv-SE" sz="40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Al-Quran, membanyakkan infaq membantu golongan fakir miskin sebagai persiapan untuk mereka berpuasa Ramadan</a:t>
            </a:r>
            <a:r>
              <a:rPr lang="sv-SE" sz="3600" dirty="0">
                <a:ln>
                  <a:solidFill>
                    <a:schemeClr val="bg1"/>
                  </a:solidFill>
                </a:ln>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8799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5F9D593-A01F-49A7-22B1-CC14C51CC7B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1A87EBA-42EA-99E2-2B90-8AF697897F64}"/>
              </a:ext>
            </a:extLst>
          </p:cNvPr>
          <p:cNvSpPr/>
          <p:nvPr/>
        </p:nvSpPr>
        <p:spPr>
          <a:xfrm>
            <a:off x="266700" y="381000"/>
            <a:ext cx="8648700" cy="5943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Antara amalan terbaik ketika berada di bulan Syaaban adalah berpuasa sunat yang menjadi hikmah untuk mempersiapkan diri bagi menyambut bulan Ramadan</a:t>
            </a:r>
          </a:p>
        </p:txBody>
      </p:sp>
    </p:spTree>
    <p:extLst>
      <p:ext uri="{BB962C8B-B14F-4D97-AF65-F5344CB8AC3E}">
        <p14:creationId xmlns:p14="http://schemas.microsoft.com/office/powerpoint/2010/main" val="2446658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4967</TotalTime>
  <Words>1513</Words>
  <Application>Microsoft Office PowerPoint</Application>
  <PresentationFormat>On-screen Show (4:3)</PresentationFormat>
  <Paragraphs>173</Paragraphs>
  <Slides>48</Slides>
  <Notes>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48</vt:i4>
      </vt:variant>
    </vt:vector>
  </HeadingPairs>
  <TitlesOfParts>
    <vt:vector size="69"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Cooper Black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2030</cp:revision>
  <dcterms:created xsi:type="dcterms:W3CDTF">2017-12-24T04:47:00Z</dcterms:created>
  <dcterms:modified xsi:type="dcterms:W3CDTF">2025-01-30T00:01:50Z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