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898" r:id="rId4"/>
    <p:sldId id="259" r:id="rId5"/>
    <p:sldId id="260" r:id="rId6"/>
    <p:sldId id="261" r:id="rId7"/>
    <p:sldId id="262" r:id="rId8"/>
    <p:sldId id="755" r:id="rId9"/>
    <p:sldId id="909" r:id="rId10"/>
    <p:sldId id="1226" r:id="rId11"/>
    <p:sldId id="1264" r:id="rId12"/>
    <p:sldId id="1252" r:id="rId13"/>
    <p:sldId id="1227" r:id="rId14"/>
    <p:sldId id="1254" r:id="rId15"/>
    <p:sldId id="1234" r:id="rId16"/>
    <p:sldId id="1253" r:id="rId17"/>
    <p:sldId id="1255" r:id="rId18"/>
    <p:sldId id="1256" r:id="rId19"/>
    <p:sldId id="1269" r:id="rId20"/>
    <p:sldId id="1191" r:id="rId21"/>
    <p:sldId id="1258" r:id="rId22"/>
    <p:sldId id="1270" r:id="rId23"/>
    <p:sldId id="1249" r:id="rId24"/>
    <p:sldId id="1272" r:id="rId25"/>
    <p:sldId id="407" r:id="rId26"/>
    <p:sldId id="417" r:id="rId27"/>
    <p:sldId id="281" r:id="rId28"/>
    <p:sldId id="950" r:id="rId29"/>
    <p:sldId id="276" r:id="rId30"/>
    <p:sldId id="277" r:id="rId31"/>
    <p:sldId id="278" r:id="rId32"/>
    <p:sldId id="1160" r:id="rId33"/>
    <p:sldId id="1179" r:id="rId34"/>
    <p:sldId id="1268" r:id="rId35"/>
    <p:sldId id="283" r:id="rId36"/>
    <p:sldId id="284" r:id="rId37"/>
    <p:sldId id="309" r:id="rId38"/>
    <p:sldId id="310" r:id="rId39"/>
    <p:sldId id="961" r:id="rId40"/>
    <p:sldId id="962" r:id="rId41"/>
    <p:sldId id="1181" r:id="rId42"/>
    <p:sldId id="976" r:id="rId43"/>
    <p:sldId id="977" r:id="rId44"/>
    <p:sldId id="978" r:id="rId45"/>
    <p:sldId id="312"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9707"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2DE5C929-83A3-48A5-A1C0-1605508404A2}"/>
    <pc:docChg chg="modSld">
      <pc:chgData name="faizul alfalah" userId="b097e28588539e7c" providerId="LiveId" clId="{2DE5C929-83A3-48A5-A1C0-1605508404A2}" dt="2024-02-27T06:03:39.172" v="10"/>
      <pc:docMkLst>
        <pc:docMk/>
      </pc:docMkLst>
      <pc:sldChg chg="setBg">
        <pc:chgData name="faizul alfalah" userId="b097e28588539e7c" providerId="LiveId" clId="{2DE5C929-83A3-48A5-A1C0-1605508404A2}" dt="2024-02-27T06:03:17.333" v="1"/>
        <pc:sldMkLst>
          <pc:docMk/>
          <pc:sldMk cId="4094898184" sldId="1191"/>
        </pc:sldMkLst>
      </pc:sldChg>
      <pc:sldChg chg="setBg">
        <pc:chgData name="faizul alfalah" userId="b097e28588539e7c" providerId="LiveId" clId="{2DE5C929-83A3-48A5-A1C0-1605508404A2}" dt="2024-02-27T06:03:29.338" v="5"/>
        <pc:sldMkLst>
          <pc:docMk/>
          <pc:sldMk cId="3367162547" sldId="1258"/>
        </pc:sldMkLst>
      </pc:sldChg>
      <pc:sldChg chg="setBg">
        <pc:chgData name="faizul alfalah" userId="b097e28588539e7c" providerId="LiveId" clId="{2DE5C929-83A3-48A5-A1C0-1605508404A2}" dt="2024-02-27T06:03:39.172" v="10"/>
        <pc:sldMkLst>
          <pc:docMk/>
          <pc:sldMk cId="4085112660" sldId="1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29/02/2024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09/2024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533400" y="3429000"/>
            <a:ext cx="7885224" cy="1569660"/>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  KEUTAMAAN ZUHUD DALAM KEHIDUPAN</a:t>
            </a:r>
          </a:p>
        </p:txBody>
      </p:sp>
      <p:sp>
        <p:nvSpPr>
          <p:cNvPr id="3" name="Rectangle 2">
            <a:extLst>
              <a:ext uri="{FF2B5EF4-FFF2-40B4-BE49-F238E27FC236}">
                <a16:creationId xmlns:a16="http://schemas.microsoft.com/office/drawing/2014/main" xmlns="" id="{1BCD6A67-D6C1-BB03-033A-855C22F9F64D}"/>
              </a:ext>
            </a:extLst>
          </p:cNvPr>
          <p:cNvSpPr/>
          <p:nvPr/>
        </p:nvSpPr>
        <p:spPr>
          <a:xfrm>
            <a:off x="-82257" y="60960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20 Sya’ban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 Mac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228600"/>
            <a:ext cx="8305800" cy="2057400"/>
          </a:xfrm>
          <a:prstGeom prst="roundRect">
            <a:avLst/>
          </a:prstGeom>
          <a:solidFill>
            <a:schemeClr val="tx1">
              <a:lumMod val="75000"/>
              <a:lumOff val="25000"/>
              <a:alpha val="56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Terdapat banyak tafsiran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boleh dijadikan panduan agar kita tidak salah memahami maksudnya. Saidina Ali bin Abi Talib RA berkata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419100" y="2590800"/>
            <a:ext cx="8229599" cy="1815882"/>
          </a:xfrm>
          <a:prstGeom prst="rect">
            <a:avLst/>
          </a:prstGeom>
        </p:spPr>
        <p:txBody>
          <a:bodyPr wrap="square">
            <a:spAutoFit/>
          </a:bodyPr>
          <a:lstStyle/>
          <a:p>
            <a:pPr algn="just"/>
            <a:r>
              <a:rPr lang="ms-MY" sz="2800" b="1" dirty="0">
                <a:solidFill>
                  <a:srgbClr val="C00000"/>
                </a:solidFill>
              </a:rPr>
              <a:t>“Zuhud ialah jangan terlalu gembira apabila memperoleh kesenangan, dan jangan pula terlalu bersedih apabila mendapat musibah atau ujian.” 				    </a:t>
            </a:r>
            <a:endParaRPr lang="ms-MY" sz="2800" b="1" dirty="0"/>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495300" y="4495800"/>
            <a:ext cx="8305800" cy="1905000"/>
          </a:xfrm>
          <a:prstGeom prst="roundRect">
            <a:avLst/>
          </a:prstGeom>
          <a:solidFill>
            <a:schemeClr val="tx1">
              <a:lumMod val="75000"/>
              <a:lumOff val="25000"/>
              <a:alpha val="56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bermakna orang yang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dapat menerima ketentuan hidupnya dengan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redha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tidak sesekali menyalahkan takdir.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6696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352" y="4286250"/>
            <a:ext cx="8629650" cy="2209800"/>
          </a:xfrm>
          <a:prstGeom prst="roundRect">
            <a:avLst/>
          </a:prstGeom>
          <a:solidFill>
            <a:schemeClr val="accent1">
              <a:lumMod val="40000"/>
              <a:lumOff val="60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Ujian kehidupan bukan sahaja melibatkan kesusahan, tetapi manusia juga diuji dengan kesenangan dan kebahagiaan.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14201" y="381000"/>
            <a:ext cx="8562851" cy="3625932"/>
          </a:xfrm>
          <a:prstGeom prst="roundRect">
            <a:avLst/>
          </a:prstGeom>
          <a:solidFill>
            <a:schemeClr val="accent1">
              <a:lumMod val="40000"/>
              <a:lumOff val="60000"/>
              <a:alpha val="71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Orang yang memiliki sifat</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zuhud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memahami bahawa kehidupan di dunia ini hanya sementara.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Dunia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ialah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tempat untuk menerima ujian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untuk kemudiannya diganjari dengan pahala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4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2000" r="-12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533400"/>
            <a:ext cx="8629650" cy="15240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Seorang Tabi’ at-Tabi’in bernama Sufyan bin ‘Uyainah menjelaskan bahawa: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457199" y="2743200"/>
            <a:ext cx="8229599" cy="1815882"/>
          </a:xfrm>
          <a:prstGeom prst="rect">
            <a:avLst/>
          </a:prstGeom>
        </p:spPr>
        <p:txBody>
          <a:bodyPr wrap="square">
            <a:spAutoFit/>
          </a:bodyPr>
          <a:lstStyle/>
          <a:p>
            <a:pPr algn="just"/>
            <a:r>
              <a:rPr lang="ms-MY" sz="2800" b="1" dirty="0">
                <a:solidFill>
                  <a:srgbClr val="C00000"/>
                </a:solidFill>
              </a:rPr>
              <a:t>“Zuhud ialah jangan terlalu gembira apabila memperoleh kesenangan, dan jangan pula terlalu bersedih apabila mendapat musibah atau ujian.” 				    </a:t>
            </a:r>
            <a:endParaRPr lang="ms-MY" sz="2800" b="1" dirty="0"/>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4616232"/>
            <a:ext cx="8629650" cy="15240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Inilah hakikat zuhud yang perlu difahami oleh setiap Muslim.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9092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323850" y="3048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dalam Surah</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Al-Anbiya’ ayat 35:</a:t>
            </a:r>
          </a:p>
        </p:txBody>
      </p:sp>
      <p:sp>
        <p:nvSpPr>
          <p:cNvPr id="4" name="Rectangle 3"/>
          <p:cNvSpPr/>
          <p:nvPr/>
        </p:nvSpPr>
        <p:spPr>
          <a:xfrm>
            <a:off x="257175" y="4572000"/>
            <a:ext cx="8705850" cy="1815882"/>
          </a:xfrm>
          <a:prstGeom prst="rect">
            <a:avLst/>
          </a:prstGeom>
        </p:spPr>
        <p:txBody>
          <a:bodyPr wrap="square">
            <a:spAutoFit/>
          </a:bodyPr>
          <a:lstStyle/>
          <a:p>
            <a:pPr algn="just"/>
            <a:r>
              <a:rPr lang="ms-MY" sz="2800" b="1" dirty="0"/>
              <a:t>Maksudnya: </a:t>
            </a:r>
            <a:r>
              <a:rPr lang="ms-MY" sz="2800" b="1" dirty="0">
                <a:solidFill>
                  <a:srgbClr val="C00000"/>
                </a:solidFill>
              </a:rPr>
              <a:t>Tiap-tiap diri akan merasai mati, dan Kami menguji kamu dengan kesusahan dan kesenangan sebagai cubaan; dan kepada Kamilah kamu semua akan dikembalikan.</a:t>
            </a:r>
            <a:endParaRPr lang="ms-MY" sz="3600" b="1" dirty="0"/>
          </a:p>
        </p:txBody>
      </p:sp>
      <p:pic>
        <p:nvPicPr>
          <p:cNvPr id="5" name="Picture 4">
            <a:extLst>
              <a:ext uri="{FF2B5EF4-FFF2-40B4-BE49-F238E27FC236}">
                <a16:creationId xmlns:a16="http://schemas.microsoft.com/office/drawing/2014/main" xmlns="" id="{1D40DA23-405B-4971-A7F1-D860B5263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84" y="1600200"/>
            <a:ext cx="8023031" cy="2847079"/>
          </a:xfrm>
          <a:prstGeom prst="rect">
            <a:avLst/>
          </a:prstGeom>
        </p:spPr>
      </p:pic>
    </p:spTree>
    <p:extLst>
      <p:ext uri="{BB962C8B-B14F-4D97-AF65-F5344CB8AC3E}">
        <p14:creationId xmlns:p14="http://schemas.microsoft.com/office/powerpoint/2010/main" val="187978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18655" y="838200"/>
            <a:ext cx="8629650" cy="3962400"/>
          </a:xfrm>
          <a:prstGeom prst="roundRect">
            <a:avLst/>
          </a:prstGeom>
          <a:solidFill>
            <a:schemeClr val="accent6">
              <a:lumMod val="40000"/>
              <a:lumOff val="60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Orang yang kekal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bersabar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menahan diri daripada melakukan perkara yang dilarang oleh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juga memiliki sifat</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zuhud</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Ini sepertimana disebut oleh seorang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Tabi’in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bernama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Ibnu Shihab az-Zuhri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ketika ditanya tentang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5567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3000" r="-3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438398" y="855023"/>
            <a:ext cx="4267200" cy="914400"/>
          </a:xfrm>
          <a:prstGeom prst="roundRect">
            <a:avLst/>
          </a:prstGeom>
          <a:solidFill>
            <a:schemeClr val="accent3">
              <a:lumMod val="75000"/>
              <a:alpha val="8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Beliau berkata: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452251" y="2286000"/>
            <a:ext cx="8229599" cy="3847207"/>
          </a:xfrm>
          <a:prstGeom prst="rect">
            <a:avLst/>
          </a:prstGeom>
          <a:solidFill>
            <a:schemeClr val="bg1">
              <a:alpha val="96000"/>
            </a:schemeClr>
          </a:solidFill>
          <a:effectLst>
            <a:outerShdw blurRad="50800" dist="50800" dir="5400000" algn="ctr" rotWithShape="0">
              <a:srgbClr val="000000"/>
            </a:outerShdw>
          </a:effectLst>
        </p:spPr>
        <p:txBody>
          <a:bodyPr wrap="square">
            <a:spAutoFit/>
          </a:bodyPr>
          <a:lstStyle/>
          <a:p>
            <a:pPr algn="just"/>
            <a:r>
              <a:rPr lang="ms-MY" sz="3600" b="1" dirty="0">
                <a:solidFill>
                  <a:srgbClr val="C00000"/>
                </a:solidFill>
              </a:rPr>
              <a:t>“Zuhud ialah sifat pada diri seseorang yang membuatnya tidak hilang kesabaran ketika berdepan dengan perkara-perkara yang diharamkan oleh Allah SWT, dan perkara-perkara yang halal pula tidak menghalangnya daripada bersyukur.”	</a:t>
            </a:r>
            <a:r>
              <a:rPr lang="ms-MY" sz="2800" b="1" dirty="0">
                <a:solidFill>
                  <a:srgbClr val="C00000"/>
                </a:solidFill>
              </a:rPr>
              <a:t>		    </a:t>
            </a:r>
            <a:endParaRPr lang="ms-MY" sz="2800" b="1" dirty="0"/>
          </a:p>
        </p:txBody>
      </p:sp>
    </p:spTree>
    <p:extLst>
      <p:ext uri="{BB962C8B-B14F-4D97-AF65-F5344CB8AC3E}">
        <p14:creationId xmlns:p14="http://schemas.microsoft.com/office/powerpoint/2010/main" val="202783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65958" y="3124200"/>
            <a:ext cx="8629650" cy="31242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Seseorang yang berusaha menahan diri daripada melakukan perkara haram yang dilarang oleh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membuktikan dirinya beriman dengan adanya Hari Pembalasan serta takut kepada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azab seksaan-Nya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Akhirat nanti.</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61950" y="762000"/>
            <a:ext cx="8477250" cy="1679369"/>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Jelaslah bahawa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 satu pilihan, sebaliknya ia sifat yang mesti ada dalam diri setiap orang Islam.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738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09550" y="2133600"/>
            <a:ext cx="8629650" cy="4343400"/>
          </a:xfrm>
          <a:prstGeom prst="roundRect">
            <a:avLst/>
          </a:prstGeom>
          <a:solidFill>
            <a:schemeClr val="accent6">
              <a:lumMod val="60000"/>
              <a:lumOff val="40000"/>
              <a:alpha val="85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ialah meninggalkan urusan dunia yang tidak ada keperluannya dalam diri sekalipun perkara itu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halal</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serta berusaha mencukupkan diri dengan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perkara yang perlu</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sahaja. Sifat</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zuhud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mengajar manusia untuk memberi keutamaan terhadap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perkara yang penting</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meninggalkan perkara yang tidak memberi faedah atau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perkara sia-sia.</a:t>
            </a:r>
            <a:endParaRPr lang="fi-FI"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61950" y="762001"/>
            <a:ext cx="8477250" cy="761999"/>
          </a:xfrm>
          <a:prstGeom prst="roundRect">
            <a:avLst/>
          </a:prstGeom>
          <a:solidFill>
            <a:schemeClr val="bg2">
              <a:lumMod val="7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Imam an-Nawawi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menyatakan bahawa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8123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19100" y="1447800"/>
            <a:ext cx="8229600" cy="1752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2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 mengakhiri khutbah pada hari ini, marilah kita mengambil pengajaran penting berkaitan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iaitu:</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8">
            <a:extLst>
              <a:ext uri="{FF2B5EF4-FFF2-40B4-BE49-F238E27FC236}">
                <a16:creationId xmlns:a16="http://schemas.microsoft.com/office/drawing/2014/main" xmlns="" id="{FA9C5201-3937-4A66-A830-C32FEA0519A1}"/>
              </a:ext>
            </a:extLst>
          </p:cNvPr>
          <p:cNvSpPr txBox="1">
            <a:spLocks/>
          </p:cNvSpPr>
          <p:nvPr/>
        </p:nvSpPr>
        <p:spPr>
          <a:xfrm>
            <a:off x="419100" y="4629150"/>
            <a:ext cx="8229600" cy="21336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 bermaksud menolak kehidupan dunia, sebaliknya menjadikan dunia sebagai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jambatan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untuk mencapai kebahagiaan di Akhirat.</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2" name="Oval 1"/>
          <p:cNvSpPr/>
          <p:nvPr/>
        </p:nvSpPr>
        <p:spPr>
          <a:xfrm>
            <a:off x="4076700" y="3505200"/>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cs typeface="ACAJawi - Ringkas" pitchFamily="2" charset="-78"/>
              </a:rPr>
              <a:t>1</a:t>
            </a:r>
            <a:endParaRPr lang="ms-MY" sz="4800" b="1" dirty="0">
              <a:solidFill>
                <a:schemeClr val="tx1"/>
              </a:solidFill>
              <a:cs typeface="ACAJawi - Ringkas" pitchFamily="2" charset="-78"/>
            </a:endParaRPr>
          </a:p>
        </p:txBody>
      </p:sp>
    </p:spTree>
    <p:extLst>
      <p:ext uri="{BB962C8B-B14F-4D97-AF65-F5344CB8AC3E}">
        <p14:creationId xmlns:p14="http://schemas.microsoft.com/office/powerpoint/2010/main" val="409489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228600" y="1295400"/>
            <a:ext cx="8229600" cy="1828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Orang yang memiliki sifat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akan dikasihi oleh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juga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manusia</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lain.</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8">
            <a:extLst>
              <a:ext uri="{FF2B5EF4-FFF2-40B4-BE49-F238E27FC236}">
                <a16:creationId xmlns:a16="http://schemas.microsoft.com/office/drawing/2014/main" xmlns="" id="{FA9C5201-3937-4A66-A830-C32FEA0519A1}"/>
              </a:ext>
            </a:extLst>
          </p:cNvPr>
          <p:cNvSpPr txBox="1">
            <a:spLocks/>
          </p:cNvSpPr>
          <p:nvPr/>
        </p:nvSpPr>
        <p:spPr>
          <a:xfrm>
            <a:off x="381000" y="4343400"/>
            <a:ext cx="8229600" cy="1981200"/>
          </a:xfrm>
          <a:prstGeom prst="flowChartAlternateProcess">
            <a:avLst/>
          </a:prstGeom>
          <a:gradFill rotWithShape="1">
            <a:gsLst>
              <a:gs pos="0">
                <a:srgbClr val="00B0F0"/>
              </a:gs>
              <a:gs pos="80000">
                <a:schemeClr val="accent1">
                  <a:lumMod val="60000"/>
                  <a:lumOff val="40000"/>
                </a:schemeClr>
              </a:gs>
              <a:gs pos="100000">
                <a:schemeClr val="accent1">
                  <a:lumMod val="75000"/>
                </a:schemeClr>
              </a:gs>
            </a:gsLst>
            <a:lin ang="2700000" scaled="1"/>
          </a:gradFill>
          <a:ln w="9525" cap="flat" cmpd="sng" algn="ctr">
            <a:solidFill>
              <a:schemeClr val="accent1">
                <a:lumMod val="20000"/>
                <a:lumOff val="80000"/>
              </a:schemeClr>
            </a:solidFill>
            <a:prstDash val="solid"/>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Bersyukur</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kepada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ketika memperoleh nikmat-Nya dan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bersabar</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mendepani ujian kehidupan merupakan tanda wujudnya sifat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dalam diri.</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Oval 4"/>
          <p:cNvSpPr/>
          <p:nvPr/>
        </p:nvSpPr>
        <p:spPr>
          <a:xfrm>
            <a:off x="4038600" y="152400"/>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cs typeface="ACAJawi - Ringkas" pitchFamily="2" charset="-78"/>
              </a:rPr>
              <a:t>2</a:t>
            </a:r>
            <a:endParaRPr lang="ms-MY" sz="4800" b="1" dirty="0">
              <a:solidFill>
                <a:schemeClr val="tx1"/>
              </a:solidFill>
              <a:cs typeface="ACAJawi - Ringkas" pitchFamily="2" charset="-78"/>
            </a:endParaRPr>
          </a:p>
        </p:txBody>
      </p:sp>
      <p:sp>
        <p:nvSpPr>
          <p:cNvPr id="6" name="Oval 5"/>
          <p:cNvSpPr/>
          <p:nvPr/>
        </p:nvSpPr>
        <p:spPr>
          <a:xfrm>
            <a:off x="4076700" y="3276600"/>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cs typeface="ACAJawi - Ringkas" pitchFamily="2" charset="-78"/>
              </a:rPr>
              <a:t>3</a:t>
            </a:r>
            <a:endParaRPr lang="ms-MY" sz="4800" b="1" dirty="0">
              <a:solidFill>
                <a:schemeClr val="tx1"/>
              </a:solidFill>
              <a:cs typeface="ACAJawi - Ringkas" pitchFamily="2" charset="-78"/>
            </a:endParaRPr>
          </a:p>
        </p:txBody>
      </p:sp>
    </p:spTree>
    <p:extLst>
      <p:ext uri="{BB962C8B-B14F-4D97-AF65-F5344CB8AC3E}">
        <p14:creationId xmlns:p14="http://schemas.microsoft.com/office/powerpoint/2010/main" val="336716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81000" y="2133600"/>
            <a:ext cx="8229600" cy="2667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Jauhkanlah diri daripada melakukan perkara-perkara yang boleh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lagha</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lagi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melalaikan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carilah masa untuk banyak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mengingati</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Oval 2"/>
          <p:cNvSpPr/>
          <p:nvPr/>
        </p:nvSpPr>
        <p:spPr>
          <a:xfrm>
            <a:off x="4057650" y="914400"/>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cs typeface="ACAJawi - Ringkas" pitchFamily="2" charset="-78"/>
              </a:rPr>
              <a:t>4</a:t>
            </a:r>
            <a:endParaRPr lang="ms-MY" sz="4800" b="1" dirty="0">
              <a:solidFill>
                <a:schemeClr val="tx1"/>
              </a:solidFill>
              <a:cs typeface="ACAJawi - Ringkas" pitchFamily="2" charset="-78"/>
            </a:endParaRPr>
          </a:p>
        </p:txBody>
      </p:sp>
    </p:spTree>
    <p:extLst>
      <p:ext uri="{BB962C8B-B14F-4D97-AF65-F5344CB8AC3E}">
        <p14:creationId xmlns:p14="http://schemas.microsoft.com/office/powerpoint/2010/main" val="408511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a:extLst>
              <a:ext uri="{FF2B5EF4-FFF2-40B4-BE49-F238E27FC236}">
                <a16:creationId xmlns:a16="http://schemas.microsoft.com/office/drawing/2014/main" xmlns="" id="{2F5D533A-2DA0-4565-AE47-78720C917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39" y="1447800"/>
            <a:ext cx="8571719" cy="4566300"/>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7" name="Content Placeholder 3"/>
          <p:cNvSpPr txBox="1">
            <a:spLocks noGrp="1"/>
          </p:cNvSpPr>
          <p:nvPr>
            <p:ph idx="1"/>
          </p:nvPr>
        </p:nvSpPr>
        <p:spPr>
          <a:xfrm>
            <a:off x="457200" y="685800"/>
            <a:ext cx="8229600" cy="586622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 </a:t>
            </a:r>
            <a:r>
              <a:rPr lang="ms-MY" sz="2800" b="1" dirty="0">
                <a:solidFill>
                  <a:srgbClr val="C00000"/>
                </a:solidFill>
              </a:rPr>
              <a:t>Wahai orang yang beriman, (untuk bersyukur kepada Allah) ingatlah serta sebutlah nama Allah dengan ingatan serta sebutan yang sebanyak-banyaknya. Dan bertasbihlah kamu kepada-Nya pada waktu pagi dan petang. Dialah yang memberi rahmat kepada kamu, dan malaikat-Nya pula (berdoa bagi kamu) untuk mengeluarkan kamu daripada kegelapan (kufur dan maksiat) kepada cahaya yang terang-benderang (iman dan taat); dan adalah Dia sentiasa melimpah-limpah rahmat-Nya kepada orang yang beriman.      </a:t>
            </a:r>
          </a:p>
          <a:p>
            <a:pPr marL="0" indent="0" algn="just">
              <a:buNone/>
            </a:pPr>
            <a:r>
              <a:rPr lang="ms-MY" sz="2800" b="1" dirty="0">
                <a:solidFill>
                  <a:srgbClr val="C00000"/>
                </a:solidFill>
              </a:rPr>
              <a:t>                                              </a:t>
            </a:r>
            <a:r>
              <a:rPr lang="ms-MY" sz="2800" b="1" dirty="0"/>
              <a:t>(Surah Al-Ahzab, ayat 41- 43)</a:t>
            </a:r>
            <a:r>
              <a:rPr lang="ms-MY" sz="2400" b="1" dirty="0">
                <a:solidFill>
                  <a:srgbClr val="C00000"/>
                </a:solidFill>
              </a:rPr>
              <a:t>	 </a:t>
            </a:r>
            <a:endParaRPr lang="ms-MY" sz="3600" b="1" dirty="0"/>
          </a:p>
        </p:txBody>
      </p:sp>
    </p:spTree>
    <p:extLst>
      <p:ext uri="{BB962C8B-B14F-4D97-AF65-F5344CB8AC3E}">
        <p14:creationId xmlns:p14="http://schemas.microsoft.com/office/powerpoint/2010/main" val="8935493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85750" y="990600"/>
            <a:ext cx="8686800" cy="1785104"/>
          </a:xfrm>
          <a:prstGeom prst="rect">
            <a:avLst/>
          </a:prstGeom>
          <a:solidFill>
            <a:schemeClr val="accent2">
              <a:lumMod val="50000"/>
              <a:alpha val="55000"/>
            </a:schemeClr>
          </a:solidFill>
        </p:spPr>
        <p:txBody>
          <a:bodyPr wrap="square">
            <a:spAutoFit/>
          </a:bodyPr>
          <a:lstStyle/>
          <a:p>
            <a:pPr lvl="1" algn="ctr" rtl="1"/>
            <a:r>
              <a:rPr lang="ar-YE" sz="5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lvl="1" algn="ctr" rtl="1"/>
            <a:r>
              <a:rPr lang="ar-YE" sz="5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p>
        </p:txBody>
      </p:sp>
      <p:sp>
        <p:nvSpPr>
          <p:cNvPr id="5" name="TextBox 4"/>
          <p:cNvSpPr txBox="1"/>
          <p:nvPr/>
        </p:nvSpPr>
        <p:spPr>
          <a:xfrm>
            <a:off x="285750" y="2971800"/>
            <a:ext cx="8686800" cy="3785652"/>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tiada Tuhan melainkan Allah sahaja tiada sekutu bagi-Nya</a:t>
            </a:r>
            <a:r>
              <a:rPr lang="sv-SE"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sv-SE" sz="1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sv-SE"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a:t>
            </a:r>
            <a:r>
              <a:rPr lang="sv-SE"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 Nabi Muhammad adalah hamba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828800"/>
            <a:ext cx="8863740" cy="38862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Wahai hamba-hamba Allah, berbaktilah kepada Allah SWT dan jagalah setiap gerak geri dan tutur kata. Ingatlah setiap tindakan yang dilakukan dan setiap perkataan  yang diucapkan pasti akan dicatat oleh malaikat.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65415" y="1828800"/>
            <a:ext cx="8635141" cy="38862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setiap manusia akan diserahkan buku amalan masing-masing pada hari Akhirat nanti, dan ketika itu setiap yang tercatat dalam buku amalan tidak dapat diubah dan tak dapat dipinda lagi. </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99309" y="1981200"/>
            <a:ext cx="8635141" cy="36576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dengan peringatan ini, kita akan menjadi hamba Allah yang mendapat rahmat serta keampunan-Nya dan dimasukkan ke dalam syurga bersama kekasih kita Nabi Muhammad SAW.</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5334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1653218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217474"/>
            <a:ext cx="8701030" cy="1754326"/>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عَبْدِكَ وَرَسُولِكَ النَّبِيِّ الكَرِيمِ،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وَسَلِّمْ تَسْلِيمًا كَثِيرًا</a:t>
            </a:r>
          </a:p>
        </p:txBody>
      </p:sp>
      <p:sp>
        <p:nvSpPr>
          <p:cNvPr id="4" name="TextBox 3"/>
          <p:cNvSpPr txBox="1"/>
          <p:nvPr/>
        </p:nvSpPr>
        <p:spPr>
          <a:xfrm>
            <a:off x="252470" y="3396734"/>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limpahkan rahmat kepada junjungan kami Muhammad, hamba dan Rasul-Mu, Nabi yang mulia,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juga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 atas keluarga dan para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  serta berikanlah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 yang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melimpah</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1 Mac 2024 / 20 Sya’ban 1445</a:t>
            </a: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xmlns="" id="{8CD769F6-A83E-13AC-E464-A617695A3981}"/>
              </a:ext>
            </a:extLst>
          </p:cNvPr>
          <p:cNvSpPr/>
          <p:nvPr/>
        </p:nvSpPr>
        <p:spPr>
          <a:xfrm>
            <a:off x="717331" y="2642880"/>
            <a:ext cx="7740869" cy="2585323"/>
          </a:xfrm>
          <a:prstGeom prst="rect">
            <a:avLst/>
          </a:prstGeom>
        </p:spPr>
        <p:txBody>
          <a:bodyPr wrap="square">
            <a:spAutoFit/>
          </a:bodyPr>
          <a:lstStyle/>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  KEUTAMAAN ZUHUD DALAM KEHIDUPAN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25731" y="381000"/>
            <a:ext cx="8305800" cy="1295400"/>
          </a:xfrm>
          <a:prstGeom prst="roundRect">
            <a:avLst/>
          </a:prstGeom>
          <a:solidFill>
            <a:schemeClr val="accent6">
              <a:alpha val="40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Terdapat beberapa pandangan awam dalam memahami makna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06681" y="1981200"/>
            <a:ext cx="8305800" cy="2362200"/>
          </a:xfrm>
          <a:prstGeom prst="roundRect">
            <a:avLst/>
          </a:prstGeom>
          <a:solidFill>
            <a:schemeClr val="accent6">
              <a:alpha val="65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 yang memahami bahawa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bererti</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menolak dunia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Ada pula yang memahami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mestilah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hidup miskin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tidak perlu berusaha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mendapat kesenangan hidup di dunia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533400" y="4648200"/>
            <a:ext cx="8305800" cy="1905000"/>
          </a:xfrm>
          <a:prstGeom prst="roundRect">
            <a:avLst/>
          </a:prstGeom>
          <a:solidFill>
            <a:schemeClr val="accent6">
              <a:alpha val="65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Terdapat juga yang memahami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makna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mengasingkan diri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daripada orang lain dan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tidak perlu memikirkan hal urusan dunia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25000" r="-2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381000"/>
            <a:ext cx="8305800" cy="1066800"/>
          </a:xfrm>
          <a:prstGeom prst="roundRect">
            <a:avLst/>
          </a:prstGeom>
          <a:solidFill>
            <a:schemeClr val="accent6">
              <a:alpha val="54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Sebenarnya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tidak boleh difahami dengan pemahaman yang sempit.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533400" y="2743200"/>
            <a:ext cx="8305800" cy="3886200"/>
          </a:xfrm>
          <a:prstGeom prst="roundRect">
            <a:avLst/>
          </a:prstGeom>
          <a:solidFill>
            <a:schemeClr val="accent6">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Sifat yang perlu ada dalam diri setiap orang Islam dan bukan hanya dikaitkan dengan orang yang miskin, tidak terurus hidupnya, lemah, dan seumpamanya. Orang yang hidupnya miskin, sederhana, mahupun orang kaya perlu memiliki sifat</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zuhud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kerana dengan demikian diri akan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dikasihi</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oleh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juga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manusia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2895600" y="1752600"/>
            <a:ext cx="3429000" cy="762000"/>
          </a:xfrm>
          <a:prstGeom prst="roundRect">
            <a:avLst/>
          </a:prstGeom>
          <a:solidFill>
            <a:schemeClr val="accent6">
              <a:lumMod val="75000"/>
              <a:alpha val="54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Zuhud adalah </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0" y="152400"/>
            <a:ext cx="9143999" cy="914400"/>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a:t>
            </a:r>
          </a:p>
        </p:txBody>
      </p:sp>
      <p:sp>
        <p:nvSpPr>
          <p:cNvPr id="5" name="Rectangle 4"/>
          <p:cNvSpPr/>
          <p:nvPr/>
        </p:nvSpPr>
        <p:spPr>
          <a:xfrm>
            <a:off x="457199" y="4458831"/>
            <a:ext cx="8229599" cy="2246769"/>
          </a:xfrm>
          <a:prstGeom prst="rect">
            <a:avLst/>
          </a:prstGeom>
        </p:spPr>
        <p:txBody>
          <a:bodyPr wrap="square">
            <a:spAutoFit/>
          </a:bodyPr>
          <a:lstStyle/>
          <a:p>
            <a:pPr algn="just"/>
            <a:r>
              <a:rPr lang="ms-MY" sz="2800" b="1" dirty="0"/>
              <a:t>Maksudnya: </a:t>
            </a:r>
            <a:r>
              <a:rPr lang="ms-MY" sz="2800" b="1" dirty="0">
                <a:solidFill>
                  <a:srgbClr val="C00000"/>
                </a:solidFill>
              </a:rPr>
              <a:t>Zuhudlah terhadap dunia, nescaya Allah akan mencintaimu, dan zuhudlah terhadap apa yang ada pada manusia, nescaya mereka akan mencintaimu. </a:t>
            </a:r>
          </a:p>
          <a:p>
            <a:pPr algn="just"/>
            <a:r>
              <a:rPr lang="ms-MY" sz="2800" b="1" dirty="0">
                <a:solidFill>
                  <a:srgbClr val="C00000"/>
                </a:solidFill>
              </a:rPr>
              <a:t>				    </a:t>
            </a:r>
            <a:r>
              <a:rPr lang="ms-MY" sz="2800" b="1" dirty="0"/>
              <a:t>(Hadis riwayat Ibnu Majah)</a:t>
            </a:r>
          </a:p>
        </p:txBody>
      </p:sp>
      <p:pic>
        <p:nvPicPr>
          <p:cNvPr id="4" name="Picture 3">
            <a:extLst>
              <a:ext uri="{FF2B5EF4-FFF2-40B4-BE49-F238E27FC236}">
                <a16:creationId xmlns:a16="http://schemas.microsoft.com/office/drawing/2014/main" xmlns="" id="{4739A709-A9F1-4F70-9FDC-D3E786F65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798"/>
            <a:ext cx="9144000" cy="3105848"/>
          </a:xfrm>
          <a:prstGeom prst="rect">
            <a:avLst/>
          </a:prstGeom>
        </p:spPr>
      </p:pic>
    </p:spTree>
    <p:extLst>
      <p:ext uri="{BB962C8B-B14F-4D97-AF65-F5344CB8AC3E}">
        <p14:creationId xmlns:p14="http://schemas.microsoft.com/office/powerpoint/2010/main" val="2321480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12423381</TotalTime>
  <Words>1636</Words>
  <Application>Microsoft Office PowerPoint</Application>
  <PresentationFormat>On-screen Show (4:3)</PresentationFormat>
  <Paragraphs>182</Paragraphs>
  <Slides>45</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45</vt:i4>
      </vt:variant>
    </vt:vector>
  </HeadingPairs>
  <TitlesOfParts>
    <vt:vector size="63" baseType="lpstr">
      <vt:lpstr>Arial Unicode MS</vt:lpstr>
      <vt:lpstr>Yu Gothic UI Semilight</vt:lpstr>
      <vt:lpstr>ACAJawi - Ringkas</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1441</cp:revision>
  <dcterms:created xsi:type="dcterms:W3CDTF">2017-12-24T04:47:57Z</dcterms:created>
  <dcterms:modified xsi:type="dcterms:W3CDTF">2024-02-28T20:51:49Z</dcterms:modified>
</cp:coreProperties>
</file>