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898" r:id="rId4"/>
    <p:sldId id="259" r:id="rId5"/>
    <p:sldId id="260" r:id="rId6"/>
    <p:sldId id="261" r:id="rId7"/>
    <p:sldId id="262" r:id="rId8"/>
    <p:sldId id="755" r:id="rId9"/>
    <p:sldId id="909" r:id="rId10"/>
    <p:sldId id="1234" r:id="rId11"/>
    <p:sldId id="1226" r:id="rId12"/>
    <p:sldId id="1212" r:id="rId13"/>
    <p:sldId id="1227" r:id="rId14"/>
    <p:sldId id="1228" r:id="rId15"/>
    <p:sldId id="1230" r:id="rId16"/>
    <p:sldId id="1245" r:id="rId17"/>
    <p:sldId id="1246" r:id="rId18"/>
    <p:sldId id="1247" r:id="rId19"/>
    <p:sldId id="1248" r:id="rId20"/>
    <p:sldId id="1229" r:id="rId21"/>
    <p:sldId id="1239" r:id="rId22"/>
    <p:sldId id="1240" r:id="rId23"/>
    <p:sldId id="1191" r:id="rId24"/>
    <p:sldId id="1249" r:id="rId25"/>
    <p:sldId id="1077" r:id="rId26"/>
    <p:sldId id="407" r:id="rId27"/>
    <p:sldId id="417" r:id="rId28"/>
    <p:sldId id="281" r:id="rId29"/>
    <p:sldId id="950" r:id="rId30"/>
    <p:sldId id="276" r:id="rId31"/>
    <p:sldId id="277" r:id="rId32"/>
    <p:sldId id="278" r:id="rId33"/>
    <p:sldId id="1160" r:id="rId34"/>
    <p:sldId id="1179" r:id="rId35"/>
    <p:sldId id="1250" r:id="rId36"/>
    <p:sldId id="1251" r:id="rId37"/>
    <p:sldId id="283" r:id="rId38"/>
    <p:sldId id="284" r:id="rId39"/>
    <p:sldId id="309" r:id="rId40"/>
    <p:sldId id="310" r:id="rId41"/>
    <p:sldId id="961" r:id="rId42"/>
    <p:sldId id="962" r:id="rId43"/>
    <p:sldId id="1181" r:id="rId44"/>
    <p:sldId id="976" r:id="rId45"/>
    <p:sldId id="977" r:id="rId46"/>
    <p:sldId id="978" r:id="rId47"/>
    <p:sldId id="312" r:id="rId48"/>
    <p:sldId id="313"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9707"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B8EF2254-8FB8-43EE-8B8C-B5ADF3EFBE1F}"/>
    <pc:docChg chg="undo custSel modSld">
      <pc:chgData name="faizul alfalah" userId="b097e28588539e7c" providerId="LiveId" clId="{B8EF2254-8FB8-43EE-8B8C-B5ADF3EFBE1F}" dt="2024-01-31T07:39:23.267" v="20" actId="1076"/>
      <pc:docMkLst>
        <pc:docMk/>
      </pc:docMkLst>
      <pc:sldChg chg="addSp delSp modSp mod">
        <pc:chgData name="faizul alfalah" userId="b097e28588539e7c" providerId="LiveId" clId="{B8EF2254-8FB8-43EE-8B8C-B5ADF3EFBE1F}" dt="2024-01-31T07:37:53.021" v="5" actId="1076"/>
        <pc:sldMkLst>
          <pc:docMk/>
          <pc:sldMk cId="1615491420" sldId="1212"/>
        </pc:sldMkLst>
        <pc:spChg chg="del">
          <ac:chgData name="faizul alfalah" userId="b097e28588539e7c" providerId="LiveId" clId="{B8EF2254-8FB8-43EE-8B8C-B5ADF3EFBE1F}" dt="2024-01-31T07:37:48.266" v="3" actId="478"/>
          <ac:spMkLst>
            <pc:docMk/>
            <pc:sldMk cId="1615491420" sldId="1212"/>
            <ac:spMk id="2" creationId="{00000000-0000-0000-0000-000000000000}"/>
          </ac:spMkLst>
        </pc:spChg>
        <pc:picChg chg="add mod">
          <ac:chgData name="faizul alfalah" userId="b097e28588539e7c" providerId="LiveId" clId="{B8EF2254-8FB8-43EE-8B8C-B5ADF3EFBE1F}" dt="2024-01-31T07:37:53.021" v="5" actId="1076"/>
          <ac:picMkLst>
            <pc:docMk/>
            <pc:sldMk cId="1615491420" sldId="1212"/>
            <ac:picMk id="4" creationId="{6C712A3D-4CD2-43AF-B112-86AB57C5E5DD}"/>
          </ac:picMkLst>
        </pc:picChg>
      </pc:sldChg>
      <pc:sldChg chg="addSp delSp modSp mod">
        <pc:chgData name="faizul alfalah" userId="b097e28588539e7c" providerId="LiveId" clId="{B8EF2254-8FB8-43EE-8B8C-B5ADF3EFBE1F}" dt="2024-01-31T07:37:24.254" v="2" actId="1076"/>
        <pc:sldMkLst>
          <pc:docMk/>
          <pc:sldMk cId="1879786872" sldId="1234"/>
        </pc:sldMkLst>
        <pc:spChg chg="del">
          <ac:chgData name="faizul alfalah" userId="b097e28588539e7c" providerId="LiveId" clId="{B8EF2254-8FB8-43EE-8B8C-B5ADF3EFBE1F}" dt="2024-01-31T07:37:16.547" v="0" actId="478"/>
          <ac:spMkLst>
            <pc:docMk/>
            <pc:sldMk cId="1879786872" sldId="1234"/>
            <ac:spMk id="3" creationId="{00000000-0000-0000-0000-000000000000}"/>
          </ac:spMkLst>
        </pc:spChg>
        <pc:picChg chg="add mod">
          <ac:chgData name="faizul alfalah" userId="b097e28588539e7c" providerId="LiveId" clId="{B8EF2254-8FB8-43EE-8B8C-B5ADF3EFBE1F}" dt="2024-01-31T07:37:24.254" v="2" actId="1076"/>
          <ac:picMkLst>
            <pc:docMk/>
            <pc:sldMk cId="1879786872" sldId="1234"/>
            <ac:picMk id="4" creationId="{96242104-16FF-43D8-9CEE-5375CBE07E7D}"/>
          </ac:picMkLst>
        </pc:picChg>
      </pc:sldChg>
      <pc:sldChg chg="addSp delSp modSp mod">
        <pc:chgData name="faizul alfalah" userId="b097e28588539e7c" providerId="LiveId" clId="{B8EF2254-8FB8-43EE-8B8C-B5ADF3EFBE1F}" dt="2024-01-31T07:38:20.675" v="8" actId="1076"/>
        <pc:sldMkLst>
          <pc:docMk/>
          <pc:sldMk cId="818631914" sldId="1248"/>
        </pc:sldMkLst>
        <pc:spChg chg="del">
          <ac:chgData name="faizul alfalah" userId="b097e28588539e7c" providerId="LiveId" clId="{B8EF2254-8FB8-43EE-8B8C-B5ADF3EFBE1F}" dt="2024-01-31T07:38:16.233" v="6" actId="478"/>
          <ac:spMkLst>
            <pc:docMk/>
            <pc:sldMk cId="818631914" sldId="1248"/>
            <ac:spMk id="2" creationId="{00000000-0000-0000-0000-000000000000}"/>
          </ac:spMkLst>
        </pc:spChg>
        <pc:picChg chg="add mod">
          <ac:chgData name="faizul alfalah" userId="b097e28588539e7c" providerId="LiveId" clId="{B8EF2254-8FB8-43EE-8B8C-B5ADF3EFBE1F}" dt="2024-01-31T07:38:20.675" v="8" actId="1076"/>
          <ac:picMkLst>
            <pc:docMk/>
            <pc:sldMk cId="818631914" sldId="1248"/>
            <ac:picMk id="4" creationId="{7849EB9D-57E2-44C0-8706-C2AC3A2A231A}"/>
          </ac:picMkLst>
        </pc:picChg>
      </pc:sldChg>
      <pc:sldChg chg="addSp delSp modSp mod">
        <pc:chgData name="faizul alfalah" userId="b097e28588539e7c" providerId="LiveId" clId="{B8EF2254-8FB8-43EE-8B8C-B5ADF3EFBE1F}" dt="2024-01-31T07:39:23.267" v="20" actId="1076"/>
        <pc:sldMkLst>
          <pc:docMk/>
          <pc:sldMk cId="4142388707" sldId="1249"/>
        </pc:sldMkLst>
        <pc:spChg chg="add del">
          <ac:chgData name="faizul alfalah" userId="b097e28588539e7c" providerId="LiveId" clId="{B8EF2254-8FB8-43EE-8B8C-B5ADF3EFBE1F}" dt="2024-01-31T07:39:13.004" v="17" actId="478"/>
          <ac:spMkLst>
            <pc:docMk/>
            <pc:sldMk cId="4142388707" sldId="1249"/>
            <ac:spMk id="3" creationId="{00000000-0000-0000-0000-000000000000}"/>
          </ac:spMkLst>
        </pc:spChg>
        <pc:spChg chg="add del mod">
          <ac:chgData name="faizul alfalah" userId="b097e28588539e7c" providerId="LiveId" clId="{B8EF2254-8FB8-43EE-8B8C-B5ADF3EFBE1F}" dt="2024-01-31T07:38:54.552" v="16" actId="478"/>
          <ac:spMkLst>
            <pc:docMk/>
            <pc:sldMk cId="4142388707" sldId="1249"/>
            <ac:spMk id="5" creationId="{CA04B82D-F1FD-4B50-883D-C2AD22033A2A}"/>
          </ac:spMkLst>
        </pc:spChg>
        <pc:spChg chg="add del mod">
          <ac:chgData name="faizul alfalah" userId="b097e28588539e7c" providerId="LiveId" clId="{B8EF2254-8FB8-43EE-8B8C-B5ADF3EFBE1F}" dt="2024-01-31T07:39:15.644" v="18" actId="478"/>
          <ac:spMkLst>
            <pc:docMk/>
            <pc:sldMk cId="4142388707" sldId="1249"/>
            <ac:spMk id="10" creationId="{C8CDD856-94DD-4092-8070-0FDB7896D33E}"/>
          </ac:spMkLst>
        </pc:spChg>
        <pc:picChg chg="add del mod">
          <ac:chgData name="faizul alfalah" userId="b097e28588539e7c" providerId="LiveId" clId="{B8EF2254-8FB8-43EE-8B8C-B5ADF3EFBE1F}" dt="2024-01-31T07:38:53.978" v="15"/>
          <ac:picMkLst>
            <pc:docMk/>
            <pc:sldMk cId="4142388707" sldId="1249"/>
            <ac:picMk id="8" creationId="{08BB931F-2740-4D71-91FA-492AF74057CB}"/>
          </ac:picMkLst>
        </pc:picChg>
        <pc:picChg chg="add mod">
          <ac:chgData name="faizul alfalah" userId="b097e28588539e7c" providerId="LiveId" clId="{B8EF2254-8FB8-43EE-8B8C-B5ADF3EFBE1F}" dt="2024-01-31T07:39:23.267" v="20" actId="1076"/>
          <ac:picMkLst>
            <pc:docMk/>
            <pc:sldMk cId="4142388707" sldId="1249"/>
            <ac:picMk id="12" creationId="{DFB0AF16-92B6-4FEB-A3E8-6F76DEE454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31/01/2024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05/2024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547131" y="3539579"/>
            <a:ext cx="7885224"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IBRAH DARIPADA PERISTIWA ISRA’ MI’RAJ</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3246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21 Rejab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 </a:t>
            </a:r>
            <a:r>
              <a:rPr lang="en-US" sz="2400" b="1" dirty="0" err="1">
                <a:solidFill>
                  <a:srgbClr val="FFFF00"/>
                </a:solidFill>
                <a:effectLst>
                  <a:glow rad="139700">
                    <a:schemeClr val="tx1">
                      <a:alpha val="40000"/>
                    </a:schemeClr>
                  </a:glow>
                  <a:outerShdw dist="38100" dir="2700000" algn="tl">
                    <a:srgbClr val="000000">
                      <a:alpha val="94000"/>
                    </a:srgbClr>
                  </a:outerShdw>
                </a:effectLst>
              </a:rPr>
              <a:t>Februari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304799" y="228600"/>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 </a:t>
            </a:r>
          </a:p>
        </p:txBody>
      </p:sp>
      <p:sp>
        <p:nvSpPr>
          <p:cNvPr id="5" name="Rectangle 4"/>
          <p:cNvSpPr/>
          <p:nvPr/>
        </p:nvSpPr>
        <p:spPr>
          <a:xfrm>
            <a:off x="336119" y="5132797"/>
            <a:ext cx="8520841" cy="1508105"/>
          </a:xfrm>
          <a:prstGeom prst="rect">
            <a:avLst/>
          </a:prstGeom>
        </p:spPr>
        <p:txBody>
          <a:bodyPr wrap="square">
            <a:spAutoFit/>
          </a:bodyPr>
          <a:lstStyle/>
          <a:p>
            <a:pPr algn="just"/>
            <a:r>
              <a:rPr lang="ms-MY" sz="3200" b="1" dirty="0"/>
              <a:t>Maksudnya: </a:t>
            </a:r>
            <a:r>
              <a:rPr lang="ms-MY" sz="3200" b="1" dirty="0">
                <a:solidFill>
                  <a:srgbClr val="C00000"/>
                </a:solidFill>
              </a:rPr>
              <a:t>"Kemudian telah dimi’rajkan (naik) kami ke langit ".                                            </a:t>
            </a:r>
          </a:p>
          <a:p>
            <a:pPr algn="r"/>
            <a:r>
              <a:rPr lang="ms-MY" sz="2800" b="1" dirty="0"/>
              <a:t>(Hadis Riwayat Muslim)</a:t>
            </a:r>
            <a:r>
              <a:rPr lang="ms-MY" sz="2800" b="1" dirty="0">
                <a:solidFill>
                  <a:srgbClr val="C00000"/>
                </a:solidFill>
              </a:rPr>
              <a:t>	</a:t>
            </a:r>
            <a:endParaRPr lang="ms-MY" sz="2800" b="1" dirty="0"/>
          </a:p>
        </p:txBody>
      </p:sp>
      <p:pic>
        <p:nvPicPr>
          <p:cNvPr id="4" name="Picture 3">
            <a:extLst>
              <a:ext uri="{FF2B5EF4-FFF2-40B4-BE49-F238E27FC236}">
                <a16:creationId xmlns:a16="http://schemas.microsoft.com/office/drawing/2014/main" xmlns="" id="{6C712A3D-4CD2-43AF-B112-86AB57C5E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56" y="2099166"/>
            <a:ext cx="7925487" cy="1926503"/>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0000" r="-20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42900" y="609600"/>
            <a:ext cx="8629650" cy="2438400"/>
          </a:xfrm>
          <a:prstGeom prst="roundRect">
            <a:avLst/>
          </a:prstGeom>
          <a:solidFill>
            <a:schemeClr val="accent6">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Peristiwa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Isra’ Mi’raj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menjadi salah satu pembuktian keimanan terhadap kebenaran Baginda SAW kerana ia merupakan satu mukjizat iaitu perkara yang mencarik adat.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42900" y="3581400"/>
            <a:ext cx="8629650" cy="2743200"/>
          </a:xfrm>
          <a:prstGeom prst="roundRect">
            <a:avLst/>
          </a:prstGeom>
          <a:solidFill>
            <a:schemeClr val="accent6">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Ketika itu, ada juga yang tidak mempercayai peristiwa yang dialami oleh Nabi SAW tersebut, sehingga sebahagian daripada penduduk Mekah ragu-ragu terhadap agama Islam.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66700" y="533400"/>
            <a:ext cx="8629650" cy="1752600"/>
          </a:xfrm>
          <a:prstGeom prst="roundRect">
            <a:avLst/>
          </a:prstGeom>
          <a:solidFill>
            <a:schemeClr val="bg2">
              <a:lumMod val="25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Akan tetapi, keimanan Saidina Abu Bakar RhA tidak sedikit pun goyah, sambil beliau berkata: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2"/>
          <p:cNvSpPr/>
          <p:nvPr/>
        </p:nvSpPr>
        <p:spPr>
          <a:xfrm>
            <a:off x="142875" y="2819400"/>
            <a:ext cx="8877300" cy="3231654"/>
          </a:xfrm>
          <a:prstGeom prst="rect">
            <a:avLst/>
          </a:prstGeom>
        </p:spPr>
        <p:txBody>
          <a:bodyPr wrap="square">
            <a:spAutoFit/>
          </a:bodyPr>
          <a:lstStyle/>
          <a:p>
            <a:pPr algn="just"/>
            <a:r>
              <a:rPr lang="ms-MY" sz="2800" b="1" dirty="0"/>
              <a:t>“Demi Allah, jika itulah yang Nabi Muhammad SAW katakan, sungguh dia berkata benar. Demi Allah, sesungguhnya dia pernah memberitahuku mengenai kedatangan wahyu kepadanya menerusi Jibril AS pada mana-mana waktu, malam ataupun siang, terus aku mempercayainya dan aku bersaksi bahawa beliau adalah utusan Allah yang sebenarnya”. </a:t>
            </a:r>
            <a:r>
              <a:rPr lang="ms-MY" sz="3600" b="1" dirty="0"/>
              <a:t>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Tree>
    <p:extLst>
      <p:ext uri="{BB962C8B-B14F-4D97-AF65-F5344CB8AC3E}">
        <p14:creationId xmlns:p14="http://schemas.microsoft.com/office/powerpoint/2010/main" val="61203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2000" r="-22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57175" y="228600"/>
            <a:ext cx="8629650" cy="1752600"/>
          </a:xfrm>
          <a:prstGeom prst="roundRect">
            <a:avLst/>
          </a:prstGeom>
          <a:solidFill>
            <a:schemeClr val="bg2">
              <a:lumMod val="75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Peristiwa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Isra’ Mi’raj </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menghubungkan antara dua Masjid besar iaitu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533399" y="2895600"/>
            <a:ext cx="3886201" cy="990600"/>
          </a:xfrm>
          <a:prstGeom prst="roundRect">
            <a:avLst/>
          </a:prstGeom>
          <a:solidFill>
            <a:schemeClr val="bg1">
              <a:lumMod val="65000"/>
              <a:alpha val="8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Masjid al-Haram </a:t>
            </a:r>
          </a:p>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Makkah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5010150" y="2915093"/>
            <a:ext cx="3676649" cy="990600"/>
          </a:xfrm>
          <a:prstGeom prst="roundRect">
            <a:avLst/>
          </a:prstGeom>
          <a:solidFill>
            <a:schemeClr val="bg1">
              <a:lumMod val="65000"/>
              <a:alpha val="8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Masjid al-Aqsa</a:t>
            </a:r>
          </a:p>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Palestin</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299705" y="4495800"/>
            <a:ext cx="8629650" cy="1600200"/>
          </a:xfrm>
          <a:prstGeom prst="roundRect">
            <a:avLst/>
          </a:prstGeom>
          <a:solidFill>
            <a:schemeClr val="bg2">
              <a:lumMod val="75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Kedua-duanya </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masjid suci bagi kaum Muslimin.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Chevron 6"/>
          <p:cNvSpPr/>
          <p:nvPr/>
        </p:nvSpPr>
        <p:spPr>
          <a:xfrm rot="5400000">
            <a:off x="6284379" y="2254334"/>
            <a:ext cx="600967"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5400000">
            <a:off x="2296282" y="2256107"/>
            <a:ext cx="604513"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354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39356" y="228600"/>
            <a:ext cx="8629650" cy="4419600"/>
          </a:xfrm>
          <a:prstGeom prst="roundRect">
            <a:avLst/>
          </a:prstGeom>
          <a:solidFill>
            <a:schemeClr val="bg1">
              <a:lumMod val="65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Wilayah tersebut telah dibebaskan pada zaman </a:t>
            </a: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Khalifah Umar bin Al- Khattab RA</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 pasukan tentera kaum Muslimin. Semenjak itu, bumi ini menjadi amanah dalam tangan umat Islam.</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3449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9000" r="-9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81791" y="228600"/>
            <a:ext cx="8629650" cy="2514600"/>
          </a:xfrm>
          <a:prstGeom prst="roundRect">
            <a:avLst/>
          </a:prstGeom>
          <a:solidFill>
            <a:schemeClr val="bg1">
              <a:lumMod val="65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Lantaran itu,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Sultan Abdul Hamid II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khalifah Uthmaniah Turki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ketika  didatangi oleh wakil zionis Yahudi yang ingin membeli tanah Palestin- pernah menegaskan: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2"/>
          <p:cNvSpPr/>
          <p:nvPr/>
        </p:nvSpPr>
        <p:spPr>
          <a:xfrm>
            <a:off x="161925" y="3276600"/>
            <a:ext cx="8877300" cy="3354765"/>
          </a:xfrm>
          <a:prstGeom prst="rect">
            <a:avLst/>
          </a:prstGeom>
        </p:spPr>
        <p:txBody>
          <a:bodyPr wrap="square">
            <a:spAutoFit/>
          </a:bodyPr>
          <a:lstStyle/>
          <a:p>
            <a:pPr algn="just"/>
            <a:r>
              <a:rPr lang="ms-MY" sz="2800" b="1" dirty="0"/>
              <a:t> “Sesungguhnya aku tidak akan melepaskan Bumi Palestin kepada kamu meskipun sejengkal. Tanah Palestin bukanlah milikku, tetapi ia adalah milik kaum Muslimin. Selagi aku masih hidup, sekiranya jasad aku dikerat sekateh-sekateh sekalipun, aku tidak akan membiarkan bumi Palestin terlepas daripada pemerintahan Islam”.</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Tree>
    <p:extLst>
      <p:ext uri="{BB962C8B-B14F-4D97-AF65-F5344CB8AC3E}">
        <p14:creationId xmlns:p14="http://schemas.microsoft.com/office/powerpoint/2010/main" val="314345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42900" y="152400"/>
            <a:ext cx="8629650" cy="3505200"/>
          </a:xfrm>
          <a:prstGeom prst="roundRect">
            <a:avLst/>
          </a:prstGeom>
          <a:solidFill>
            <a:schemeClr val="bg1">
              <a:lumMod val="65000"/>
              <a:alpha val="6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Peristiwa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Isra’ Mi’raj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menjadi titik tolak bermulanya pensyariatan solat fardhu. Ibadat solat 5 waktu yang menjadi tonggak utama kewajipan seseorang muslim dan muslimah, tidak boleh dipandang ringan oleh setiap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42900" y="3886200"/>
            <a:ext cx="8629650" cy="2789274"/>
          </a:xfrm>
          <a:prstGeom prst="roundRect">
            <a:avLst/>
          </a:prstGeom>
          <a:solidFill>
            <a:schemeClr val="bg1">
              <a:lumMod val="65000"/>
              <a:alpha val="6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 hendaklah dilaksanakan dan dihayati dengan teliti, agar dapat mengelakkan seseorang daripada melakukan perbuatan-perbuatan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keji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maksiat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546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219075" y="4415699"/>
            <a:ext cx="8705850" cy="2246769"/>
          </a:xfrm>
          <a:prstGeom prst="rect">
            <a:avLst/>
          </a:prstGeom>
        </p:spPr>
        <p:txBody>
          <a:bodyPr wrap="square">
            <a:spAutoFit/>
          </a:bodyPr>
          <a:lstStyle/>
          <a:p>
            <a:pPr algn="just"/>
            <a:r>
              <a:rPr lang="ms-MY" sz="2800" b="1" dirty="0"/>
              <a:t>Maksudnya: </a:t>
            </a:r>
            <a:r>
              <a:rPr lang="ms-MY" sz="2800" b="1" dirty="0">
                <a:solidFill>
                  <a:srgbClr val="C00000"/>
                </a:solidFill>
              </a:rPr>
              <a:t>“Dan dirikanlah solat. Sesungguhnya, solat itu mencegah daripada (perbuatan-perbuatan) keji dan mungkar. Dan sesungguhnya mengingati Allah adalah lebih besar dan Allah mengetahui apa yang kamu kerjakan.”</a:t>
            </a:r>
            <a:endParaRPr lang="ms-MY" sz="3600" b="1" dirty="0"/>
          </a:p>
        </p:txBody>
      </p:sp>
      <p:sp>
        <p:nvSpPr>
          <p:cNvPr id="8" name="Snip Diagonal Corner Rectangle 7">
            <a:extLst>
              <a:ext uri="{FF2B5EF4-FFF2-40B4-BE49-F238E27FC236}">
                <a16:creationId xmlns:a16="http://schemas.microsoft.com/office/drawing/2014/main" xmlns="" id="{B99F7B4E-83DC-BDF3-5F5E-501ED07D7196}"/>
              </a:ext>
            </a:extLst>
          </p:cNvPr>
          <p:cNvSpPr/>
          <p:nvPr/>
        </p:nvSpPr>
        <p:spPr>
          <a:xfrm>
            <a:off x="280259" y="2286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Al-Ankabut ayat 45:</a:t>
            </a:r>
          </a:p>
        </p:txBody>
      </p:sp>
      <p:pic>
        <p:nvPicPr>
          <p:cNvPr id="4" name="Picture 3">
            <a:extLst>
              <a:ext uri="{FF2B5EF4-FFF2-40B4-BE49-F238E27FC236}">
                <a16:creationId xmlns:a16="http://schemas.microsoft.com/office/drawing/2014/main" xmlns="" id="{7849EB9D-57E2-44C0-8706-C2AC3A2A2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81" y="1071114"/>
            <a:ext cx="8364437" cy="3633531"/>
          </a:xfrm>
          <a:prstGeom prst="rect">
            <a:avLst/>
          </a:prstGeom>
        </p:spPr>
      </p:pic>
    </p:spTree>
    <p:extLst>
      <p:ext uri="{BB962C8B-B14F-4D97-AF65-F5344CB8AC3E}">
        <p14:creationId xmlns:p14="http://schemas.microsoft.com/office/powerpoint/2010/main" val="818631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25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266700" y="228600"/>
            <a:ext cx="8629650" cy="1905000"/>
          </a:xfrm>
          <a:prstGeom prst="roundRect">
            <a:avLst/>
          </a:prstGeom>
          <a:solidFill>
            <a:schemeClr val="tx1">
              <a:lumMod val="75000"/>
              <a:lumOff val="25000"/>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Nabi SAW melalui peristiwa Isra’ Mi’raj ini, dipertunjukkan pelbagai keadaan manusia untuk dijadikan iktibar, antaranya: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3699539"/>
            <a:ext cx="8877300" cy="2369880"/>
          </a:xfrm>
          <a:prstGeom prst="rect">
            <a:avLst/>
          </a:prstGeom>
        </p:spPr>
        <p:txBody>
          <a:bodyPr wrap="square">
            <a:spAutoFit/>
          </a:bodyPr>
          <a:lstStyle/>
          <a:p>
            <a:pPr algn="just"/>
            <a:r>
              <a:rPr lang="ms-MY" sz="2800" b="1" dirty="0"/>
              <a:t>Baginda SAW menyaksikan bagaimana seseorang hidup dengan penuh kemakmuran dan mendapat hasil yang melimpah ruah tanpa terhenti. Ia adalah gambaran mereka yang memberikan sedekah kepada yang berhajat. </a:t>
            </a:r>
            <a:r>
              <a:rPr lang="ms-MY" sz="3600" b="1" dirty="0"/>
              <a:t>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17143" y="2667000"/>
            <a:ext cx="1528763"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195013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25000"/>
          </a:stretch>
        </a:blipFill>
        <a:effectLst/>
      </p:bgPr>
    </p:bg>
    <p:spTree>
      <p:nvGrpSpPr>
        <p:cNvPr id="1" name=""/>
        <p:cNvGrpSpPr/>
        <p:nvPr/>
      </p:nvGrpSpPr>
      <p:grpSpPr>
        <a:xfrm>
          <a:off x="0" y="0"/>
          <a:ext cx="0" cy="0"/>
          <a:chOff x="0" y="0"/>
          <a:chExt cx="0" cy="0"/>
        </a:xfrm>
      </p:grpSpPr>
      <p:sp>
        <p:nvSpPr>
          <p:cNvPr id="6" name="Rectangle 5"/>
          <p:cNvSpPr/>
          <p:nvPr/>
        </p:nvSpPr>
        <p:spPr>
          <a:xfrm>
            <a:off x="142875" y="2286000"/>
            <a:ext cx="8877300" cy="3108543"/>
          </a:xfrm>
          <a:prstGeom prst="rect">
            <a:avLst/>
          </a:prstGeom>
        </p:spPr>
        <p:txBody>
          <a:bodyPr wrap="square">
            <a:spAutoFit/>
          </a:bodyPr>
          <a:lstStyle/>
          <a:p>
            <a:pPr algn="just"/>
            <a:r>
              <a:rPr lang="ms-MY" sz="3200" b="1" dirty="0"/>
              <a:t>Diperlihatkan golongan yang memukul kepalanya sendiri hingga berdarah dan pecah,  kemudiannya diulang kembali keadaannya untuk diperlakukan sebagaimana sebelumnya. Ia adalah gambaran sesiapa yang sengaja meninggalkan kewajipan solat.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733800" y="9906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61652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25000"/>
          </a:stretch>
        </a:blipFill>
        <a:effectLst/>
      </p:bgPr>
    </p:bg>
    <p:spTree>
      <p:nvGrpSpPr>
        <p:cNvPr id="1" name=""/>
        <p:cNvGrpSpPr/>
        <p:nvPr/>
      </p:nvGrpSpPr>
      <p:grpSpPr>
        <a:xfrm>
          <a:off x="0" y="0"/>
          <a:ext cx="0" cy="0"/>
          <a:chOff x="0" y="0"/>
          <a:chExt cx="0" cy="0"/>
        </a:xfrm>
      </p:grpSpPr>
      <p:sp>
        <p:nvSpPr>
          <p:cNvPr id="6" name="Rectangle 5"/>
          <p:cNvSpPr/>
          <p:nvPr/>
        </p:nvSpPr>
        <p:spPr>
          <a:xfrm>
            <a:off x="142875" y="1828800"/>
            <a:ext cx="8877300" cy="3354765"/>
          </a:xfrm>
          <a:prstGeom prst="rect">
            <a:avLst/>
          </a:prstGeom>
        </p:spPr>
        <p:txBody>
          <a:bodyPr wrap="square">
            <a:spAutoFit/>
          </a:bodyPr>
          <a:lstStyle/>
          <a:p>
            <a:pPr algn="just"/>
            <a:r>
              <a:rPr lang="ms-MY" sz="2800" b="1" dirty="0"/>
              <a:t>Rasulullah SAW juga diperlihatkan gelagat orang yang dihidangkan daging yang lazat untuk dijadikan makanannya, tetapi memilih daging yang mentah lagi busuk untuk dimasukkan ke dalam mulutnya. Ia sebagai gambaran golongan yang melakukan perzinaan sedangkan telah mempunyai pasangan yang dihalalkan oleh Syara.</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95725" y="6096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Tree>
    <p:extLst>
      <p:ext uri="{BB962C8B-B14F-4D97-AF65-F5344CB8AC3E}">
        <p14:creationId xmlns:p14="http://schemas.microsoft.com/office/powerpoint/2010/main" val="135202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447800"/>
            <a:ext cx="8229600" cy="3886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Kesemua gambaran peristiwa yang ditunjukkan ini merupakan pengajaran dan ibrah kepada kita semua supaya ianya dapat menguatkan keimanan kita kepada Allah SWT.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a:extLst>
              <a:ext uri="{FF2B5EF4-FFF2-40B4-BE49-F238E27FC236}">
                <a16:creationId xmlns:a16="http://schemas.microsoft.com/office/drawing/2014/main" xmlns="" id="{DFB0AF16-92B6-4FEB-A3E8-6F76DEE45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05" y="1215965"/>
            <a:ext cx="8803387" cy="5364945"/>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idx="1"/>
          </p:nvPr>
        </p:nvSpPr>
        <p:spPr>
          <a:xfrm>
            <a:off x="457200" y="409712"/>
            <a:ext cx="8229600" cy="6038576"/>
          </a:xfrm>
          <a:prstGeom prst="rect">
            <a:avLst/>
          </a:prstGeom>
        </p:spPr>
        <p:txBody>
          <a:bodyPr wrap="square">
            <a:spAutoFit/>
          </a:bodyPr>
          <a:lstStyle/>
          <a:p>
            <a:pPr marL="0" indent="0" algn="just">
              <a:buNone/>
            </a:pPr>
            <a:r>
              <a:rPr lang="ms-MY" sz="2400" b="1" dirty="0"/>
              <a:t>Maksudnya : </a:t>
            </a:r>
            <a:r>
              <a:rPr lang="ms-MY" sz="2400" b="1" dirty="0">
                <a:solidFill>
                  <a:srgbClr val="C00000"/>
                </a:solidFill>
              </a:rPr>
              <a:t>Jika demikian, patutkah kamu hendak membantahnya mengenai apa yang telah dilihatnya itu? Dan demi sesungguhnya! (Nabi Muhammad) telah melihat (malaikat Jibril, dalam bentuk rupanya yang asal) sekali lagi, Di sisi "Sidratul-Muntaha"; Yang di sisinya terletak Syurga "Jannatul-Makwa" Nabi Muhammad melihat jibril dalam bentuk rupanya yang asal pada kali ini ialah) semasa "Sidratul Muntaha" itu diliputi oleh makhluk-makhluk dari alam-alam ghaib, yang tidak terhingga. Penglihatan (Nabi Muhammad) tidak berkisar daripada menyaksikan dengan tepat (akan pemandangan yang indah di situ yang diizinkan melihatnya), dan tidak pula melampaui batas. Demi sesungguhnya, ia telah melihat sebahagian dari sebesar-besar tanda-tanda (yang membuktikan luasnya pemerintahan dan kekuasaan) Tuhannya.</a:t>
            </a:r>
            <a:endParaRPr lang="ms-MY" sz="2200" b="1" dirty="0">
              <a:solidFill>
                <a:srgbClr val="C00000"/>
              </a:solidFill>
            </a:endParaRPr>
          </a:p>
          <a:p>
            <a:pPr marL="0" indent="0" algn="just">
              <a:buNone/>
            </a:pPr>
            <a:r>
              <a:rPr lang="ms-MY" sz="2200" b="1" dirty="0"/>
              <a:t>                                                                           (Surah An-Najm ayat :12-18)</a:t>
            </a:r>
            <a:endParaRPr lang="ms-MY" b="1" dirty="0"/>
          </a:p>
        </p:txBody>
      </p:sp>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04800" y="1447800"/>
            <a:ext cx="8686800" cy="1754326"/>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p>
        </p:txBody>
      </p:sp>
      <p:sp>
        <p:nvSpPr>
          <p:cNvPr id="5" name="TextBox 4"/>
          <p:cNvSpPr txBox="1"/>
          <p:nvPr/>
        </p:nvSpPr>
        <p:spPr>
          <a:xfrm>
            <a:off x="266700" y="3962400"/>
            <a:ext cx="8724900"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a:t>
            </a:r>
            <a:r>
              <a:rPr lang="sv-SE"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 </a:t>
            </a: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 sekutu bagi-Nya,</a:t>
            </a:r>
          </a:p>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Muhammad adalah hamba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60" y="1295400"/>
            <a:ext cx="8863740" cy="5410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 Ketahuilah bahawa Allah telah menjadikan hari Jumaat sebagai penghulu segala hari yang dipenuhi dengan pelbagai kelebihan sepertimana sabda Rasulullah SAW yang bermaksud:</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99309" y="1524000"/>
            <a:ext cx="8635141" cy="49530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”Sebaik-baik hari ialah hari Jumaat. Padanya dijadikan Nabi Adam. Padanya dimasukkan baginda ke syurga dan padanya juga dikeluarkan daripada syurga, dan tidak berlaku Kiamat melainkan pada hari Jumaat.”</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(Hadis riwayat Muslim)</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304800" y="1447800"/>
            <a:ext cx="8635141" cy="49530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3048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31885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58" y="1905000"/>
            <a:ext cx="8635141" cy="37338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Janganlah melakukan perkara yang boleh mengganggu jemaah lain sepanjang berada di masjid, kerana perbuatan tersebut dilarang dalam Islam.</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331918" y="3810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79226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201341"/>
            <a:ext cx="8701030" cy="1846659"/>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نَبِيِّنَا مُحَمَّدٍ وَعَلَى آلِهِ وَاَصْحَابِهِ أَجْمَعِيْن</a:t>
            </a:r>
          </a:p>
        </p:txBody>
      </p:sp>
      <p:sp>
        <p:nvSpPr>
          <p:cNvPr id="4" name="TextBox 3"/>
          <p:cNvSpPr txBox="1"/>
          <p:nvPr/>
        </p:nvSpPr>
        <p:spPr>
          <a:xfrm>
            <a:off x="214370" y="3505200"/>
            <a:ext cx="8701030" cy="2062103"/>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Nabi Muhammad dan ke atas keluarganya dan semua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6" y="461666"/>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21 Rejab 1445 21 Rejab 1445</a:t>
            </a: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8CD769F6-A83E-13AC-E464-A617695A3981}"/>
              </a:ext>
            </a:extLst>
          </p:cNvPr>
          <p:cNvSpPr/>
          <p:nvPr/>
        </p:nvSpPr>
        <p:spPr>
          <a:xfrm>
            <a:off x="828673" y="3203139"/>
            <a:ext cx="7486651" cy="2585323"/>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IBRAH DARIPADA PERISTIWA ISRA’ MI’RAJ</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2000" b="-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80951" y="2667000"/>
            <a:ext cx="8305800" cy="320040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Muhammad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diperjalankan oleh Allah SWT pada sebahagian waktu malam dari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Makkah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Al-Mukarramah ke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Baitul Maqdis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Palestin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681716" y="609600"/>
            <a:ext cx="5638800" cy="1066800"/>
          </a:xfrm>
          <a:prstGeom prst="roundRect">
            <a:avLst/>
          </a:prstGeom>
          <a:solidFill>
            <a:schemeClr val="tx2">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Al-Isra’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bermaksud :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077417" y="2025735"/>
            <a:ext cx="753368"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219075" y="4114800"/>
            <a:ext cx="8705850" cy="2677656"/>
          </a:xfrm>
          <a:prstGeom prst="rect">
            <a:avLst/>
          </a:prstGeom>
        </p:spPr>
        <p:txBody>
          <a:bodyPr wrap="square">
            <a:spAutoFit/>
          </a:bodyPr>
          <a:lstStyle/>
          <a:p>
            <a:pPr algn="just"/>
            <a:r>
              <a:rPr lang="ms-MY" sz="2800" b="1" dirty="0"/>
              <a:t>Maksudnya: </a:t>
            </a:r>
            <a:r>
              <a:rPr lang="ms-MY" sz="2800" b="1" dirty="0">
                <a:solidFill>
                  <a:srgbClr val="C00000"/>
                </a:solidFill>
              </a:rPr>
              <a:t>“Maha Suci Allah yang telah menjalankan hamba-Nya pada malam hari dari Masjidil haram ke Masjidil Aqsa yang Kami berkati sekelilingnya, untuk diperlihatkan kepadanya tanda kekuasaan Kami. Sesungguhnya Allah Maha Mendengar, lagi Maha Mengetahui.”</a:t>
            </a:r>
            <a:endParaRPr lang="ms-MY" sz="3600" b="1" dirty="0"/>
          </a:p>
        </p:txBody>
      </p:sp>
      <p:sp>
        <p:nvSpPr>
          <p:cNvPr id="8" name="Snip Diagonal Corner Rectangle 7">
            <a:extLst>
              <a:ext uri="{FF2B5EF4-FFF2-40B4-BE49-F238E27FC236}">
                <a16:creationId xmlns:a16="http://schemas.microsoft.com/office/drawing/2014/main" xmlns="" id="{B99F7B4E-83DC-BDF3-5F5E-501ED07D7196}"/>
              </a:ext>
            </a:extLst>
          </p:cNvPr>
          <p:cNvSpPr/>
          <p:nvPr/>
        </p:nvSpPr>
        <p:spPr>
          <a:xfrm>
            <a:off x="280259" y="180223"/>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Al-Isra’, ayat 1:</a:t>
            </a:r>
          </a:p>
        </p:txBody>
      </p:sp>
      <p:pic>
        <p:nvPicPr>
          <p:cNvPr id="4" name="Picture 3">
            <a:extLst>
              <a:ext uri="{FF2B5EF4-FFF2-40B4-BE49-F238E27FC236}">
                <a16:creationId xmlns:a16="http://schemas.microsoft.com/office/drawing/2014/main" xmlns="" id="{96242104-16FF-43D8-9CEE-5375CBE07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06227"/>
            <a:ext cx="8925318" cy="3340898"/>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38000" r="-3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819400"/>
            <a:ext cx="8305800" cy="320040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Nabi SAW dibawa naik ke langit, seterusnya ke </a:t>
            </a: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Sidratul Muntaha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menerima kewajipan solat lima waktu daripada Allah SWT.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762000" y="685800"/>
            <a:ext cx="7543800" cy="1143000"/>
          </a:xfrm>
          <a:prstGeom prst="roundRect">
            <a:avLst/>
          </a:prstGeom>
          <a:solidFill>
            <a:schemeClr val="accent1">
              <a:alpha val="48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Manakala </a:t>
            </a: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Al-Mi’raj</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pula bermaksud : </a:t>
            </a:r>
            <a:endParaRPr lang="fi-FI"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256225" y="2178134"/>
            <a:ext cx="753368"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328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12422890</TotalTime>
  <Words>1742</Words>
  <Application>Microsoft Office PowerPoint</Application>
  <PresentationFormat>On-screen Show (4:3)</PresentationFormat>
  <Paragraphs>184</Paragraphs>
  <Slides>47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47</vt:i4>
      </vt:variant>
    </vt:vector>
  </HeadingPairs>
  <TitlesOfParts>
    <vt:vector size="64"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1396</cp:revision>
  <dcterms:created xsi:type="dcterms:W3CDTF">2017-12-24T04:47:57Z</dcterms:created>
  <dcterms:modified xsi:type="dcterms:W3CDTF">2024-01-31T07:55:17Z</dcterms:modified>
</cp:coreProperties>
</file>