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1"/>
  </p:notesMasterIdLst>
  <p:sldIdLst>
    <p:sldId id="898" r:id="rId4"/>
    <p:sldId id="259" r:id="rId5"/>
    <p:sldId id="260" r:id="rId6"/>
    <p:sldId id="261" r:id="rId7"/>
    <p:sldId id="262" r:id="rId8"/>
    <p:sldId id="755" r:id="rId9"/>
    <p:sldId id="909" r:id="rId10"/>
    <p:sldId id="1264" r:id="rId11"/>
    <p:sldId id="1226" r:id="rId12"/>
    <p:sldId id="1261" r:id="rId13"/>
    <p:sldId id="1252" r:id="rId14"/>
    <p:sldId id="1260" r:id="rId15"/>
    <p:sldId id="1227" r:id="rId16"/>
    <p:sldId id="1253" r:id="rId17"/>
    <p:sldId id="1254" r:id="rId18"/>
    <p:sldId id="1269" r:id="rId19"/>
    <p:sldId id="1270" r:id="rId20"/>
    <p:sldId id="1271" r:id="rId21"/>
    <p:sldId id="1272" r:id="rId22"/>
    <p:sldId id="1273" r:id="rId23"/>
    <p:sldId id="1191" r:id="rId24"/>
    <p:sldId id="1258" r:id="rId25"/>
    <p:sldId id="1249" r:id="rId26"/>
    <p:sldId id="407" r:id="rId27"/>
    <p:sldId id="417" r:id="rId28"/>
    <p:sldId id="281" r:id="rId29"/>
    <p:sldId id="950" r:id="rId30"/>
    <p:sldId id="276" r:id="rId31"/>
    <p:sldId id="277" r:id="rId32"/>
    <p:sldId id="278" r:id="rId33"/>
    <p:sldId id="1160" r:id="rId34"/>
    <p:sldId id="1179" r:id="rId35"/>
    <p:sldId id="1268" r:id="rId36"/>
    <p:sldId id="1274" r:id="rId37"/>
    <p:sldId id="283" r:id="rId38"/>
    <p:sldId id="284" r:id="rId39"/>
    <p:sldId id="309" r:id="rId40"/>
    <p:sldId id="310" r:id="rId41"/>
    <p:sldId id="961" r:id="rId42"/>
    <p:sldId id="962" r:id="rId43"/>
    <p:sldId id="1181" r:id="rId44"/>
    <p:sldId id="976" r:id="rId45"/>
    <p:sldId id="977" r:id="rId46"/>
    <p:sldId id="978" r:id="rId47"/>
    <p:sldId id="312" r:id="rId48"/>
    <p:sldId id="313" r:id="rId49"/>
    <p:sldId id="31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F84032"/>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9707" autoAdjust="0"/>
  </p:normalViewPr>
  <p:slideViewPr>
    <p:cSldViewPr>
      <p:cViewPr varScale="1">
        <p:scale>
          <a:sx n="74" d="100"/>
          <a:sy n="74" d="100"/>
        </p:scale>
        <p:origin x="1194"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2/20/2024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20/02/2024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20/02/2024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20/02/2024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20/02/2024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20/02/2024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20/02/2024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20/02/2024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08/2024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547131" y="3391050"/>
            <a:ext cx="7885224" cy="1569660"/>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AMALAN BULAN SYA’BAN</a:t>
            </a:r>
          </a:p>
        </p:txBody>
      </p:sp>
      <p:sp>
        <p:nvSpPr>
          <p:cNvPr id="3" name="Rectangle 2">
            <a:extLst>
              <a:ext uri="{FF2B5EF4-FFF2-40B4-BE49-F238E27FC236}">
                <a16:creationId xmlns:a16="http://schemas.microsoft.com/office/drawing/2014/main" xmlns="" id="{1BCD6A67-D6C1-BB03-033A-855C22F9F64D}"/>
              </a:ext>
            </a:extLst>
          </p:cNvPr>
          <p:cNvSpPr/>
          <p:nvPr/>
        </p:nvSpPr>
        <p:spPr>
          <a:xfrm>
            <a:off x="-82257" y="61722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13 Sya’ban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23 </a:t>
            </a:r>
            <a:r>
              <a:rPr lang="en-US" sz="2400" b="1" dirty="0" err="1">
                <a:solidFill>
                  <a:srgbClr val="FFFF00"/>
                </a:solidFill>
                <a:effectLst>
                  <a:glow rad="139700">
                    <a:schemeClr val="tx1">
                      <a:alpha val="40000"/>
                    </a:schemeClr>
                  </a:glow>
                  <a:outerShdw dist="38100" dir="2700000" algn="tl">
                    <a:srgbClr val="000000">
                      <a:alpha val="94000"/>
                    </a:srgbClr>
                  </a:outerShdw>
                </a:effectLst>
              </a:rPr>
              <a:t>Februari</a:t>
            </a:r>
            <a:r>
              <a:rPr lang="en-US" sz="2400" b="1" dirty="0">
                <a:solidFill>
                  <a:srgbClr val="FFFF00"/>
                </a:solidFill>
                <a:effectLst>
                  <a:glow rad="139700">
                    <a:schemeClr val="tx1">
                      <a:alpha val="40000"/>
                    </a:schemeClr>
                  </a:glow>
                  <a:outerShdw dist="38100" dir="2700000" algn="tl">
                    <a:srgbClr val="000000">
                      <a:alpha val="94000"/>
                    </a:srgbClr>
                  </a:outerShdw>
                </a:effectLst>
              </a:rPr>
              <a:t> 2024</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B99F7B4E-83DC-BDF3-5F5E-501ED07D7196}"/>
              </a:ext>
            </a:extLst>
          </p:cNvPr>
          <p:cNvSpPr/>
          <p:nvPr/>
        </p:nvSpPr>
        <p:spPr>
          <a:xfrm>
            <a:off x="0" y="152400"/>
            <a:ext cx="9143999" cy="914400"/>
          </a:xfrm>
          <a:prstGeom prst="snip2DiagRect">
            <a:avLst>
              <a:gd name="adj1" fmla="val 50000"/>
              <a:gd name="adj2" fmla="val 50000"/>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SAW bersabda:</a:t>
            </a:r>
          </a:p>
        </p:txBody>
      </p:sp>
      <p:sp>
        <p:nvSpPr>
          <p:cNvPr id="5" name="Rectangle 4"/>
          <p:cNvSpPr/>
          <p:nvPr/>
        </p:nvSpPr>
        <p:spPr>
          <a:xfrm>
            <a:off x="533400" y="4027944"/>
            <a:ext cx="8229599" cy="2677656"/>
          </a:xfrm>
          <a:prstGeom prst="rect">
            <a:avLst/>
          </a:prstGeom>
        </p:spPr>
        <p:txBody>
          <a:bodyPr wrap="square">
            <a:spAutoFit/>
          </a:bodyPr>
          <a:lstStyle/>
          <a:p>
            <a:pPr algn="just"/>
            <a:r>
              <a:rPr lang="ms-MY" sz="2800" b="1" dirty="0"/>
              <a:t>Maksudnya: </a:t>
            </a:r>
            <a:r>
              <a:rPr lang="ms-MY" sz="2800" b="1" dirty="0">
                <a:solidFill>
                  <a:srgbClr val="C00000"/>
                </a:solidFill>
              </a:rPr>
              <a:t>Sesungguhnya Allah memerhatikan hambaNya yang beramal pada malam Nisfu Sya’ban, lalu Dia mengampunkan kepada mereka, kecuali orang yang melakukan syirik atau orang yang bermusuh</a:t>
            </a:r>
          </a:p>
          <a:p>
            <a:pPr algn="just"/>
            <a:r>
              <a:rPr lang="ms-MY" sz="2800" b="1" dirty="0">
                <a:solidFill>
                  <a:srgbClr val="C00000"/>
                </a:solidFill>
              </a:rPr>
              <a:t>						</a:t>
            </a:r>
            <a:r>
              <a:rPr lang="ms-MY" sz="2800" b="1" dirty="0"/>
              <a:t>(HR Ibnu Hibban)</a:t>
            </a:r>
          </a:p>
        </p:txBody>
      </p:sp>
      <p:pic>
        <p:nvPicPr>
          <p:cNvPr id="4" name="Picture 3">
            <a:extLst>
              <a:ext uri="{FF2B5EF4-FFF2-40B4-BE49-F238E27FC236}">
                <a16:creationId xmlns:a16="http://schemas.microsoft.com/office/drawing/2014/main" xmlns="" id="{EF5925F2-0275-4F91-909D-5A5931EEC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07" y="1676400"/>
            <a:ext cx="8108383" cy="2152075"/>
          </a:xfrm>
          <a:prstGeom prst="rect">
            <a:avLst/>
          </a:prstGeom>
        </p:spPr>
      </p:pic>
    </p:spTree>
    <p:extLst>
      <p:ext uri="{BB962C8B-B14F-4D97-AF65-F5344CB8AC3E}">
        <p14:creationId xmlns:p14="http://schemas.microsoft.com/office/powerpoint/2010/main" val="1770138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3000" r="-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304800"/>
            <a:ext cx="8305800" cy="3429000"/>
          </a:xfrm>
          <a:prstGeom prst="roundRect">
            <a:avLst/>
          </a:prstGeom>
          <a:solidFill>
            <a:schemeClr val="tx1">
              <a:lumMod val="75000"/>
              <a:lumOff val="25000"/>
              <a:alpha val="83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Jumhur ulama daripada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empat mazhab</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menyatakan sunat menghidupkan malam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Nisfu Sya’ban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secara umum dan siang harinya dengan berpuasa. Ia menjadi amalan para salafussoleh sejak berzaman lagi.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406730" y="4015839"/>
            <a:ext cx="8305800" cy="2689761"/>
          </a:xfrm>
          <a:prstGeom prst="roundRect">
            <a:avLst/>
          </a:prstGeom>
          <a:solidFill>
            <a:schemeClr val="tx1">
              <a:lumMod val="75000"/>
              <a:lumOff val="25000"/>
              <a:alpha val="88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Sewajarnya kita mencari peluang melakukan amalan yang boleh mendekatkan diri kepada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Allah SWT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dalam ruang lingkup yang dibenarkan syarak.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6696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323850" y="304800"/>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Ali Imran, ayat 133:</a:t>
            </a:r>
          </a:p>
        </p:txBody>
      </p:sp>
      <p:sp>
        <p:nvSpPr>
          <p:cNvPr id="5" name="Rectangle 4"/>
          <p:cNvSpPr/>
          <p:nvPr/>
        </p:nvSpPr>
        <p:spPr>
          <a:xfrm>
            <a:off x="262666" y="4495800"/>
            <a:ext cx="8705850" cy="2246769"/>
          </a:xfrm>
          <a:prstGeom prst="rect">
            <a:avLst/>
          </a:prstGeom>
        </p:spPr>
        <p:txBody>
          <a:bodyPr wrap="square">
            <a:spAutoFit/>
          </a:bodyPr>
          <a:lstStyle/>
          <a:p>
            <a:pPr algn="just"/>
            <a:r>
              <a:rPr lang="ms-MY" sz="2800" b="1" dirty="0"/>
              <a:t>Maksudnya: </a:t>
            </a:r>
            <a:r>
              <a:rPr lang="ms-MY" sz="2800" b="1" dirty="0">
                <a:solidFill>
                  <a:srgbClr val="C00000"/>
                </a:solidFill>
              </a:rPr>
              <a:t>Dan segeralah kamu kepada (mengerjakan amal-amal yang baik untuk mendapat) keampunan dari Tuhan kamu, dan (mendapat) Syurga yang bidangnya seluas segala langit dan bumi, yang disediakan bagi orang-orang yang bertaqwa;</a:t>
            </a:r>
            <a:endParaRPr lang="ms-MY" sz="3600" b="1" dirty="0"/>
          </a:p>
        </p:txBody>
      </p:sp>
      <p:pic>
        <p:nvPicPr>
          <p:cNvPr id="4" name="Picture 3">
            <a:extLst>
              <a:ext uri="{FF2B5EF4-FFF2-40B4-BE49-F238E27FC236}">
                <a16:creationId xmlns:a16="http://schemas.microsoft.com/office/drawing/2014/main" xmlns="" id="{C45B1D32-88E6-4A2B-A6E8-841295F57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56" y="1677794"/>
            <a:ext cx="7925487" cy="2334970"/>
          </a:xfrm>
          <a:prstGeom prst="rect">
            <a:avLst/>
          </a:prstGeom>
        </p:spPr>
      </p:pic>
    </p:spTree>
    <p:extLst>
      <p:ext uri="{BB962C8B-B14F-4D97-AF65-F5344CB8AC3E}">
        <p14:creationId xmlns:p14="http://schemas.microsoft.com/office/powerpoint/2010/main" val="3606418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11000" r="-11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314201" y="3505200"/>
            <a:ext cx="8629650" cy="3124200"/>
          </a:xfrm>
          <a:prstGeom prst="roundRect">
            <a:avLst/>
          </a:prstGeom>
          <a:solidFill>
            <a:schemeClr val="tx1">
              <a:lumMod val="75000"/>
              <a:lumOff val="25000"/>
              <a:alpha val="68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Tanyalah diri masing-masing: Adakah kita telah mengetahui hukum hakam yang berkaitan puasa, serta perkara yang boleh membatalkan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puasa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atau mengurangkan pahalanya?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14201" y="152400"/>
            <a:ext cx="8562851" cy="3124200"/>
          </a:xfrm>
          <a:prstGeom prst="roundRect">
            <a:avLst/>
          </a:prstGeom>
          <a:solidFill>
            <a:schemeClr val="tx1">
              <a:lumMod val="75000"/>
              <a:lumOff val="25000"/>
              <a:alpha val="64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Bulan Sya’ban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berbaki ini adalah peluang terbaik untuk kita mempersiapkan diri dengan ilmu pengetahuan tentang ibadat harian, terutamanya berkaitan dengan ibadat puasa.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00463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13000" r="-13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99605" y="457200"/>
            <a:ext cx="8629650" cy="2667000"/>
          </a:xfrm>
          <a:prstGeom prst="roundRect">
            <a:avLst/>
          </a:prstGeom>
          <a:solidFill>
            <a:schemeClr val="accent5">
              <a:alpha val="52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Adakah kita telah bersedia dengan ilmu fardu ain untuk kita menunaikan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solat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secara sempurna termasuklah solat-solat sunat seperti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tarawih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witir</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299605" y="3676650"/>
            <a:ext cx="8629650" cy="2590800"/>
          </a:xfrm>
          <a:prstGeom prst="roundRect">
            <a:avLst/>
          </a:prstGeom>
          <a:solidFill>
            <a:schemeClr val="accent5">
              <a:alpha val="63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Bagaimanakah pula tanggungjawab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zakat harta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zakat fitrah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Adakah kita telah tunaikan dengan berdasarkan ilmu dan bukannya sekadar ikutan?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5567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12000" r="-12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28600" y="381000"/>
            <a:ext cx="8629650" cy="14478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mimbar Jumaat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hari ini ingin menyentuh beberapa perkara sebagai peringatan untuk kita semua.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95250" y="3200400"/>
            <a:ext cx="8896350" cy="31242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Eratkan hubungan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silaturrahim</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persahabatan dengan sesama ahli keluarga dan sahabat handai. Janganlah kita termasuk dalam kalangan orang yang terlepas daripada pandangan rahmat Allah dan keampunan daripada-Nya.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3657599" y="2209800"/>
            <a:ext cx="1524001" cy="609600"/>
          </a:xfrm>
          <a:prstGeom prst="ellipse">
            <a:avLst/>
          </a:prstGeom>
          <a:solidFill>
            <a:schemeClr val="tx2"/>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a:t>
            </a:r>
          </a:p>
        </p:txBody>
      </p:sp>
    </p:spTree>
    <p:extLst>
      <p:ext uri="{BB962C8B-B14F-4D97-AF65-F5344CB8AC3E}">
        <p14:creationId xmlns:p14="http://schemas.microsoft.com/office/powerpoint/2010/main" val="3990921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8000" r="-8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14584" y="1905000"/>
            <a:ext cx="8896350" cy="38100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Pastikan kita telah melangsaikan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puasa qada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ditinggalkan pada tahun lepas sebelum masuknya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Ramadan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tahun ini. Ini bagi mengelakkan kita dikenakan fidyah ta’khir iaitu denda kerana melewatkan qada puasa.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3810000" y="838200"/>
            <a:ext cx="1524001" cy="609600"/>
          </a:xfrm>
          <a:prstGeom prst="ellipse">
            <a:avLst/>
          </a:prstGeom>
          <a:solidFill>
            <a:schemeClr val="tx2"/>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2</a:t>
            </a:r>
          </a:p>
        </p:txBody>
      </p:sp>
    </p:spTree>
    <p:extLst>
      <p:ext uri="{BB962C8B-B14F-4D97-AF65-F5344CB8AC3E}">
        <p14:creationId xmlns:p14="http://schemas.microsoft.com/office/powerpoint/2010/main" val="49022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8000" r="-8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29369" y="1219200"/>
            <a:ext cx="8896350" cy="49530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 mereka yang ingin berpuasa sunat pada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separuh kedua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bulan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Sya’ban</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hendaklah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menyambungnya</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dengan</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p>
          <a:p>
            <a:pPr algn="ct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15 Sya’ban</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atau melakukan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puasa sunat secara beradat</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pada separuh pertama Sya’ban. Kecuali bagi orang yang berpuasa wajib seperti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qada</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nazar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atau yang telah mempunyai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adat berpuasa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hari tertentu, maka tiada haram mereka berpuasa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selepas</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15 Sya’ban</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3733799" y="228600"/>
            <a:ext cx="1524001" cy="609600"/>
          </a:xfrm>
          <a:prstGeom prst="ellipse">
            <a:avLst/>
          </a:prstGeom>
          <a:solidFill>
            <a:schemeClr val="tx2"/>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3</a:t>
            </a:r>
          </a:p>
        </p:txBody>
      </p:sp>
    </p:spTree>
    <p:extLst>
      <p:ext uri="{BB962C8B-B14F-4D97-AF65-F5344CB8AC3E}">
        <p14:creationId xmlns:p14="http://schemas.microsoft.com/office/powerpoint/2010/main" val="3439473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3000" r="-1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95250" y="1600200"/>
            <a:ext cx="8896350" cy="47244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Bersedia menghadapi bulan Ramadan dengan memperbaiki mutu bacaan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al-Quran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serta menghadiri kelas bimbingan dan bertalaqqi dengan guru yang mahir. Ketahuilah bahawa bacaan al-Quran hendaklah diambil secara berguru dan bertalaqqi, bukan sekadar belajar sendiri tanpa berguru.</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3781424" y="533400"/>
            <a:ext cx="1524001" cy="609600"/>
          </a:xfrm>
          <a:prstGeom prst="ellipse">
            <a:avLst/>
          </a:prstGeom>
          <a:solidFill>
            <a:schemeClr val="tx2"/>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4</a:t>
            </a:r>
          </a:p>
        </p:txBody>
      </p:sp>
    </p:spTree>
    <p:extLst>
      <p:ext uri="{BB962C8B-B14F-4D97-AF65-F5344CB8AC3E}">
        <p14:creationId xmlns:p14="http://schemas.microsoft.com/office/powerpoint/2010/main" val="332627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7000" r="-2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95250" y="2057400"/>
            <a:ext cx="8896350" cy="41148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Menghadiri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kuliah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atau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pengajian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fardu ain yang dianjurkan di masjid surau dan sebagainya, lebih-lebih lagi yang berkaitan dengan solat dan ibadat puasa. Ini bagi memastikan amalan yang dilakukan adalah sah dan diterima oleh Allah.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3733799" y="762000"/>
            <a:ext cx="1524001" cy="609600"/>
          </a:xfrm>
          <a:prstGeom prst="ellipse">
            <a:avLst/>
          </a:prstGeom>
          <a:solidFill>
            <a:schemeClr val="tx2"/>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5</a:t>
            </a:r>
          </a:p>
        </p:txBody>
      </p:sp>
    </p:spTree>
    <p:extLst>
      <p:ext uri="{BB962C8B-B14F-4D97-AF65-F5344CB8AC3E}">
        <p14:creationId xmlns:p14="http://schemas.microsoft.com/office/powerpoint/2010/main" val="321224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3000" r="-1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19134" y="2028967"/>
            <a:ext cx="8896350" cy="35814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Mengimarahkan malam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nisfu Syaaban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dengan memperbanyakkan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amal ibadat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seperti bacaan al-Quran, istighfar, berdoa, bersedekah dan lain-lain amalan soleh.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3809999" y="762000"/>
            <a:ext cx="1524001" cy="609600"/>
          </a:xfrm>
          <a:prstGeom prst="ellipse">
            <a:avLst/>
          </a:prstGeom>
          <a:solidFill>
            <a:schemeClr val="tx2"/>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6</a:t>
            </a:r>
          </a:p>
        </p:txBody>
      </p:sp>
    </p:spTree>
    <p:extLst>
      <p:ext uri="{BB962C8B-B14F-4D97-AF65-F5344CB8AC3E}">
        <p14:creationId xmlns:p14="http://schemas.microsoft.com/office/powerpoint/2010/main" val="319363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828800"/>
            <a:ext cx="8229600" cy="41910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Menutup khutbah pertama ini, saya menyeru kepada diri saya dan tuan-tuan sekalian agar tidak melepaskan peluang keemasan yang diberi Allah pada malam Nisfu Sya’ban dan baki-baki bulan ini</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4898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19100" y="1828800"/>
            <a:ext cx="8229600" cy="34290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Semoga Allah SWT melanjutkan usia kita sehingga dipertemukan dengan bulan Ramadan dan dianugerahkan  malam Lailatul Qadar nanti.</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67162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3"/>
          <p:cNvSpPr txBox="1">
            <a:spLocks/>
          </p:cNvSpPr>
          <p:nvPr/>
        </p:nvSpPr>
        <p:spPr>
          <a:xfrm>
            <a:off x="457199" y="4153904"/>
            <a:ext cx="8229600" cy="261610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000" b="1" dirty="0"/>
              <a:t>Maksudnya : </a:t>
            </a:r>
            <a:r>
              <a:rPr lang="ms-MY" sz="2000" b="1" dirty="0">
                <a:solidFill>
                  <a:srgbClr val="C00000"/>
                </a:solidFill>
              </a:rPr>
              <a:t>Dan Dia lah Tuhan yang menerima taubat dari hamba-hambaNya (yang bertaubat) serta memaafkan kejahatan-kejahatan (yang mereka lakukan); dan Ia mengetahui akan apa yang kamu semua kerjakan. Dan Ia memperkenankan doa permohonan orang-orang yang beriman serta beramal soleh, dan Ia menambahi mereka dari limpah kurniaNya (selain dari yang mereka pohonkan). Dan (sebaliknya) orang-orang yang kafir, disediakan bagi mereka azab seksa yang seberat-beratnya.</a:t>
            </a:r>
          </a:p>
          <a:p>
            <a:pPr marL="0" indent="0" algn="r">
              <a:buNone/>
            </a:pPr>
            <a:r>
              <a:rPr lang="ms-MY" sz="2000" b="1" dirty="0"/>
              <a:t>     (Asy-Syura, ayat 25-26)</a:t>
            </a:r>
          </a:p>
        </p:txBody>
      </p:sp>
      <p:pic>
        <p:nvPicPr>
          <p:cNvPr id="11" name="Picture 10">
            <a:extLst>
              <a:ext uri="{FF2B5EF4-FFF2-40B4-BE49-F238E27FC236}">
                <a16:creationId xmlns:a16="http://schemas.microsoft.com/office/drawing/2014/main" xmlns="" id="{F8E474D6-753B-4E7B-8489-CB9FD0255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1" y="1001059"/>
            <a:ext cx="9102117" cy="3340898"/>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بالْقُرْآنِ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66700" y="1143000"/>
            <a:ext cx="8686800" cy="1754326"/>
          </a:xfrm>
          <a:prstGeom prst="rect">
            <a:avLst/>
          </a:prstGeom>
          <a:solidFill>
            <a:schemeClr val="accent2">
              <a:lumMod val="50000"/>
              <a:alpha val="55000"/>
            </a:schemeClr>
          </a:solidFill>
        </p:spPr>
        <p:txBody>
          <a:bodyPr wrap="square">
            <a:spAutoFit/>
          </a:bodyPr>
          <a:lstStyle/>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a:t>
            </a:r>
          </a:p>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p>
        </p:txBody>
      </p:sp>
      <p:sp>
        <p:nvSpPr>
          <p:cNvPr id="5" name="TextBox 4"/>
          <p:cNvSpPr txBox="1"/>
          <p:nvPr/>
        </p:nvSpPr>
        <p:spPr>
          <a:xfrm>
            <a:off x="285750" y="3276600"/>
            <a:ext cx="8686800"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aku bersaksi bahawa tiada Tuhan melainkan Allah sahaja tiada sekutu bagi-Nya,</a:t>
            </a:r>
          </a:p>
          <a:p>
            <a:pPr algn="ctr" fontAlgn="auto">
              <a:spcBef>
                <a:spcPts val="0"/>
              </a:spcBef>
              <a:spcAft>
                <a:spcPts val="0"/>
              </a:spcAft>
              <a:defRPr/>
            </a:pPr>
            <a:r>
              <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aku bersaksi bahawa Muhammad adalah hamba dan RasulNya.</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27860" y="1828800"/>
            <a:ext cx="8863740" cy="3048000"/>
          </a:xfrm>
          <a:prstGeom prst="flowChartAlternateProcess">
            <a:avLst/>
          </a:prstGeom>
          <a:gradFill>
            <a:gsLst>
              <a:gs pos="25000">
                <a:schemeClr val="accent6">
                  <a:lumMod val="60000"/>
                  <a:lumOff val="40000"/>
                  <a:alpha val="70000"/>
                </a:schemeClr>
              </a:gs>
              <a:gs pos="94000">
                <a:srgbClr val="002060">
                  <a:tint val="44500"/>
                  <a:satMod val="160000"/>
                </a:srgbClr>
              </a:gs>
              <a:gs pos="100000">
                <a:srgbClr val="002060">
                  <a:tint val="23500"/>
                  <a:satMod val="160000"/>
                </a:srgbClr>
              </a:gs>
            </a:gsLst>
            <a:lin ang="16200000" scaled="1"/>
          </a:gradFill>
          <a:ln w="38100">
            <a:solidFill>
              <a:schemeClr val="accent6"/>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Berbaktilah kepada Allah SWT dengan sepenuh hati. Manfaatkanlah peluang kehidupan ini dengan melakukan ketaatan untuk mendapat keredaan-Nya.</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28600" y="1600200"/>
            <a:ext cx="8635141" cy="37338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w="38100">
            <a:solidFill>
              <a:schemeClr val="accent6"/>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Ketahuilah bahawa Allah telah menjadikan hari Jumaat sebagai penghulu segala hari yang dipenuhi dengan pelbagai kelebihan sepertimana sabda Rasulullah SAW yang bermaksud:. </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43212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533400"/>
            <a:ext cx="8583482"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yang bermaksud:</a:t>
            </a:r>
          </a:p>
        </p:txBody>
      </p:sp>
      <p:sp>
        <p:nvSpPr>
          <p:cNvPr id="5" name="Rectangle 4"/>
          <p:cNvSpPr/>
          <p:nvPr/>
        </p:nvSpPr>
        <p:spPr>
          <a:xfrm>
            <a:off x="262666" y="2362200"/>
            <a:ext cx="8705850" cy="3416320"/>
          </a:xfrm>
          <a:prstGeom prst="rect">
            <a:avLst/>
          </a:prstGeom>
        </p:spPr>
        <p:txBody>
          <a:bodyPr wrap="square">
            <a:spAutoFit/>
          </a:bodyPr>
          <a:lstStyle/>
          <a:p>
            <a:pPr algn="just"/>
            <a:r>
              <a:rPr lang="ms-MY" sz="3200" b="1" dirty="0">
                <a:solidFill>
                  <a:srgbClr val="C00000"/>
                </a:solidFill>
              </a:rPr>
              <a:t>”Sebaik-baik hari ialah hari Jumaat. Padanya dijadikan Nabi Adam. Padanya dimasukkan baginda ke syurga dan padanya juga dikeluarkan daripada syurga, dan tidak berlaku Kiamat melainkan pada hari Jumaat.”</a:t>
            </a:r>
          </a:p>
          <a:p>
            <a:pPr algn="just"/>
            <a:endParaRPr lang="ms-MY" sz="2800" b="1" dirty="0">
              <a:solidFill>
                <a:srgbClr val="C00000"/>
              </a:solidFill>
            </a:endParaRPr>
          </a:p>
          <a:p>
            <a:pPr algn="just"/>
            <a:r>
              <a:rPr lang="ms-MY" sz="2800" b="1" dirty="0"/>
              <a:t>                                                           (Hadis riwayat Muslim)</a:t>
            </a:r>
          </a:p>
        </p:txBody>
      </p:sp>
    </p:spTree>
    <p:extLst>
      <p:ext uri="{BB962C8B-B14F-4D97-AF65-F5344CB8AC3E}">
        <p14:creationId xmlns:p14="http://schemas.microsoft.com/office/powerpoint/2010/main" val="1653218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27860" y="1371600"/>
            <a:ext cx="8863740" cy="5257800"/>
          </a:xfrm>
          <a:prstGeom prst="flowChartAlternateProcess">
            <a:avLst/>
          </a:prstGeom>
          <a:gradFill>
            <a:gsLst>
              <a:gs pos="25000">
                <a:schemeClr val="accent6">
                  <a:lumMod val="60000"/>
                  <a:lumOff val="40000"/>
                  <a:alpha val="70000"/>
                </a:schemeClr>
              </a:gs>
              <a:gs pos="94000">
                <a:srgbClr val="002060">
                  <a:tint val="44500"/>
                  <a:satMod val="160000"/>
                </a:srgbClr>
              </a:gs>
              <a:gs pos="100000">
                <a:srgbClr val="002060">
                  <a:tint val="23500"/>
                  <a:satMod val="160000"/>
                </a:srgbClr>
              </a:gs>
            </a:gsLst>
            <a:lin ang="16200000" scaled="1"/>
          </a:gradFill>
          <a:ln w="57150">
            <a:solidFill>
              <a:schemeClr val="accent6"/>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bersempena dengan hari yang mulia ini, sayugialah kita umat Islam mengambil peluang melakukan amal kebaikan seperti berniat iktikaf ketika berada dalam masjid, mengambil pengajaran daripada kandungan khutbah Jumaat, berzikir serta menunaikan solat Jumaat dengan tertib dan khusyuk.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67989" y="1524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968057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295162"/>
            <a:ext cx="8701030" cy="1600438"/>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خَيْرِ خَلْقِكَ أَجْمَعِين،</a:t>
            </a: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وَأَتْبَاعِهِ إِلَى يَوْمِ الدِّينِ</a:t>
            </a:r>
          </a:p>
        </p:txBody>
      </p:sp>
      <p:sp>
        <p:nvSpPr>
          <p:cNvPr id="4" name="TextBox 3"/>
          <p:cNvSpPr txBox="1"/>
          <p:nvPr/>
        </p:nvSpPr>
        <p:spPr>
          <a:xfrm>
            <a:off x="252470" y="3048000"/>
            <a:ext cx="870103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limpahkan rahmat dan salam ke atas junjungan kami Muhammad, sebaik-baik ciptaan-Mu.</a:t>
            </a:r>
          </a:p>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 atas keluarga,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 serta pengikutnya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iamat</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saudara kami di sana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sv-SE" sz="2400" b="1" dirty="0">
                <a:ln w="10160">
                  <a:solidFill>
                    <a:schemeClr val="accent5"/>
                  </a:solidFill>
                  <a:prstDash val="solid"/>
                </a:ln>
                <a:effectLst>
                  <a:outerShdw blurRad="38100" dist="22860" dir="5400000" algn="tl" rotWithShape="0">
                    <a:srgbClr val="000000">
                      <a:alpha val="30000"/>
                    </a:srgbClr>
                  </a:outerShdw>
                </a:effectLst>
              </a:rPr>
              <a:t>23 Februari 2024 / 13 Sya’ban 1445</a:t>
            </a:r>
            <a:endParaRPr lang="fi-FI"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5" name="Rectangle 4">
            <a:extLst>
              <a:ext uri="{FF2B5EF4-FFF2-40B4-BE49-F238E27FC236}">
                <a16:creationId xmlns:a16="http://schemas.microsoft.com/office/drawing/2014/main" xmlns="" id="{8CD769F6-A83E-13AC-E464-A617695A3981}"/>
              </a:ext>
            </a:extLst>
          </p:cNvPr>
          <p:cNvSpPr/>
          <p:nvPr/>
        </p:nvSpPr>
        <p:spPr>
          <a:xfrm>
            <a:off x="701564" y="2971800"/>
            <a:ext cx="7740869" cy="1754326"/>
          </a:xfrm>
          <a:prstGeom prst="rect">
            <a:avLst/>
          </a:prstGeom>
        </p:spPr>
        <p:txBody>
          <a:bodyPr wrap="square">
            <a:spAutoFit/>
          </a:bodyPr>
          <a:lstStyle/>
          <a:p>
            <a:pPr algn="ctr"/>
            <a:r>
              <a:rPr lang="fi-FI" sz="5400"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AMALAN BULAN SYA’BAN</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506681" y="609600"/>
            <a:ext cx="8305800" cy="5486400"/>
          </a:xfrm>
          <a:prstGeom prst="roundRect">
            <a:avLst/>
          </a:prstGeom>
          <a:solidFill>
            <a:schemeClr val="bg2">
              <a:lumMod val="75000"/>
              <a:alpha val="40000"/>
            </a:schemeClr>
          </a:solidFill>
          <a:ln w="5715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Pejam celik, pejam celik, kita berada dalam bulan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Sya’ban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sedang menanti-nanti kedatangan bulan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Ramadan al-Mubarak</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Dalam kesibukan sebahagian kita melaksanakan aktiviti dan perancangan sebelum kedatangan bulan puasa, tentunya bulan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Sya’ban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kurang dipandang penting.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B99F7B4E-83DC-BDF3-5F5E-501ED07D7196}"/>
              </a:ext>
            </a:extLst>
          </p:cNvPr>
          <p:cNvSpPr/>
          <p:nvPr/>
        </p:nvSpPr>
        <p:spPr>
          <a:xfrm>
            <a:off x="0" y="152400"/>
            <a:ext cx="9143999" cy="1066800"/>
          </a:xfrm>
          <a:prstGeom prst="snip2DiagRect">
            <a:avLst>
              <a:gd name="adj1" fmla="val 50000"/>
              <a:gd name="adj2" fmla="val 50000"/>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Hal ini dinyatakan sendiri oleh Rasulullah SAW dalam sabdanya: </a:t>
            </a:r>
          </a:p>
        </p:txBody>
      </p:sp>
      <p:sp>
        <p:nvSpPr>
          <p:cNvPr id="5" name="Rectangle 4"/>
          <p:cNvSpPr/>
          <p:nvPr/>
        </p:nvSpPr>
        <p:spPr>
          <a:xfrm>
            <a:off x="457199" y="4027944"/>
            <a:ext cx="8229599" cy="2677656"/>
          </a:xfrm>
          <a:prstGeom prst="rect">
            <a:avLst/>
          </a:prstGeom>
        </p:spPr>
        <p:txBody>
          <a:bodyPr wrap="square">
            <a:spAutoFit/>
          </a:bodyPr>
          <a:lstStyle/>
          <a:p>
            <a:pPr algn="just"/>
            <a:r>
              <a:rPr lang="ms-MY" sz="2800" b="1" dirty="0"/>
              <a:t>Maksudnya: </a:t>
            </a:r>
            <a:r>
              <a:rPr lang="ms-MY" sz="2800" b="1" dirty="0">
                <a:solidFill>
                  <a:srgbClr val="C00000"/>
                </a:solidFill>
              </a:rPr>
              <a:t>Bulan Sya’ban itu ialah bulan yang ramai manusia lalai tentangnya antara bulan Rejab dan Ramadan. Pada bulan Sya’ban diangkat amalan kepada Allah dan aku ingin amalanku diangkat dalam keadaan aku berpuasa</a:t>
            </a:r>
          </a:p>
          <a:p>
            <a:pPr algn="r"/>
            <a:r>
              <a:rPr lang="ms-MY" sz="2800" b="1" dirty="0">
                <a:solidFill>
                  <a:srgbClr val="C00000"/>
                </a:solidFill>
              </a:rPr>
              <a:t>				 </a:t>
            </a:r>
            <a:r>
              <a:rPr lang="ms-MY" sz="2800" b="1" dirty="0"/>
              <a:t>(HR An-Nasaie dan Ahmad)</a:t>
            </a:r>
          </a:p>
        </p:txBody>
      </p:sp>
      <p:pic>
        <p:nvPicPr>
          <p:cNvPr id="4" name="Picture 3">
            <a:extLst>
              <a:ext uri="{FF2B5EF4-FFF2-40B4-BE49-F238E27FC236}">
                <a16:creationId xmlns:a16="http://schemas.microsoft.com/office/drawing/2014/main" xmlns="" id="{D55F3596-6998-4283-9475-DAB6E621D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04" y="1371600"/>
            <a:ext cx="8626588" cy="2725148"/>
          </a:xfrm>
          <a:prstGeom prst="rect">
            <a:avLst/>
          </a:prstGeom>
        </p:spPr>
      </p:pic>
    </p:spTree>
    <p:extLst>
      <p:ext uri="{BB962C8B-B14F-4D97-AF65-F5344CB8AC3E}">
        <p14:creationId xmlns:p14="http://schemas.microsoft.com/office/powerpoint/2010/main" val="23214800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76250" y="1066800"/>
            <a:ext cx="8305800" cy="3886200"/>
          </a:xfrm>
          <a:prstGeom prst="roundRect">
            <a:avLst/>
          </a:prstGeom>
          <a:solidFill>
            <a:schemeClr val="tx2">
              <a:alpha val="54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kerana itulah diriwayatkan bahawa Rasulullah SAW banyak berpuasa pada bulan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Sya’ban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Manakala malam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Nisfu Sya’ban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pula, terdapat beberapa hadis yang menyatakan kelebihannya, antaranya ialah: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33286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12423467</TotalTime>
  <Words>1677</Words>
  <Application>Microsoft Office PowerPoint</Application>
  <PresentationFormat>On-screen Show (4:3)</PresentationFormat>
  <Paragraphs>184</Paragraphs>
  <Slides>47</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47</vt:i4>
      </vt:variant>
    </vt:vector>
  </HeadingPairs>
  <TitlesOfParts>
    <vt:vector size="64"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1456</cp:revision>
  <dcterms:created xsi:type="dcterms:W3CDTF">2017-12-24T04:47:57Z</dcterms:created>
  <dcterms:modified xsi:type="dcterms:W3CDTF">2024-02-20T04:07:06Z</dcterms:modified>
</cp:coreProperties>
</file>