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Lst>
  <p:notesMasterIdLst>
    <p:notesMasterId r:id="rId49"/>
  </p:notesMasterIdLst>
  <p:sldIdLst>
    <p:sldId id="898" r:id="rId6"/>
    <p:sldId id="259" r:id="rId7"/>
    <p:sldId id="260" r:id="rId8"/>
    <p:sldId id="261" r:id="rId9"/>
    <p:sldId id="262" r:id="rId10"/>
    <p:sldId id="755" r:id="rId11"/>
    <p:sldId id="1336" r:id="rId12"/>
    <p:sldId id="1360" r:id="rId13"/>
    <p:sldId id="1335" r:id="rId14"/>
    <p:sldId id="1378" r:id="rId15"/>
    <p:sldId id="1347" r:id="rId16"/>
    <p:sldId id="1398" r:id="rId17"/>
    <p:sldId id="1404" r:id="rId18"/>
    <p:sldId id="1326" r:id="rId19"/>
    <p:sldId id="1405" r:id="rId20"/>
    <p:sldId id="1390" r:id="rId21"/>
    <p:sldId id="1402" r:id="rId22"/>
    <p:sldId id="1379" r:id="rId23"/>
    <p:sldId id="1399" r:id="rId24"/>
    <p:sldId id="1249" r:id="rId25"/>
    <p:sldId id="407" r:id="rId26"/>
    <p:sldId id="417" r:id="rId27"/>
    <p:sldId id="281" r:id="rId28"/>
    <p:sldId id="950" r:id="rId29"/>
    <p:sldId id="276" r:id="rId30"/>
    <p:sldId id="277" r:id="rId31"/>
    <p:sldId id="278" r:id="rId32"/>
    <p:sldId id="1365" r:id="rId33"/>
    <p:sldId id="1160" r:id="rId34"/>
    <p:sldId id="283" r:id="rId35"/>
    <p:sldId id="284" r:id="rId36"/>
    <p:sldId id="309" r:id="rId37"/>
    <p:sldId id="310" r:id="rId38"/>
    <p:sldId id="961" r:id="rId39"/>
    <p:sldId id="962" r:id="rId40"/>
    <p:sldId id="1181" r:id="rId41"/>
    <p:sldId id="976" r:id="rId42"/>
    <p:sldId id="977" r:id="rId43"/>
    <p:sldId id="978" r:id="rId44"/>
    <p:sldId id="312" r:id="rId45"/>
    <p:sldId id="313" r:id="rId46"/>
    <p:sldId id="1289" r:id="rId47"/>
    <p:sldId id="31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336"/>
            <p14:sldId id="1360"/>
            <p14:sldId id="1335"/>
            <p14:sldId id="1378"/>
            <p14:sldId id="1347"/>
            <p14:sldId id="1398"/>
            <p14:sldId id="1404"/>
            <p14:sldId id="1326"/>
            <p14:sldId id="1405"/>
            <p14:sldId id="1390"/>
            <p14:sldId id="1402"/>
            <p14:sldId id="1379"/>
            <p14:sldId id="1399"/>
            <p14:sldId id="1249"/>
            <p14:sldId id="407"/>
            <p14:sldId id="417"/>
            <p14:sldId id="281"/>
            <p14:sldId id="950"/>
            <p14:sldId id="276"/>
            <p14:sldId id="277"/>
            <p14:sldId id="278"/>
            <p14:sldId id="1365"/>
            <p14:sldId id="1160"/>
            <p14:sldId id="283"/>
            <p14:sldId id="284"/>
            <p14:sldId id="309"/>
            <p14:sldId id="310"/>
            <p14:sldId id="961"/>
            <p14:sldId id="962"/>
            <p14:sldId id="1181"/>
            <p14:sldId id="976"/>
            <p14:sldId id="977"/>
            <p14:sldId id="978"/>
            <p14:sldId id="312"/>
            <p14:sldId id="313"/>
            <p14:sldId id="1289"/>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F84032"/>
    <a:srgbClr val="FF9393"/>
    <a:srgbClr val="20431D"/>
    <a:srgbClr val="EFF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98975" autoAdjust="0"/>
  </p:normalViewPr>
  <p:slideViewPr>
    <p:cSldViewPr>
      <p:cViewPr varScale="1">
        <p:scale>
          <a:sx n="91" d="100"/>
          <a:sy n="91" d="100"/>
        </p:scale>
        <p:origin x="900"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7/24/2024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7/24/2024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7/24/2024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7/24/2024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24/07/2024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24/07/2024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24/07/2024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24/07/2024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24/07/2024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24/07/2024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24/07/2024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24/07/2024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24/07/2024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24/07/2024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24/07/2024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019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774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03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12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862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6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804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045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319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929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138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5905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9796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6518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714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29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7/24/2024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2378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687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654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519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308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30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7/24/2024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7/24/2024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7/24/2024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24/07/2024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4805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609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jpg"/><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30/2024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273565" y="3306870"/>
            <a:ext cx="8596869" cy="3046988"/>
          </a:xfrm>
          <a:prstGeom prst="rect">
            <a:avLst/>
          </a:prstGeom>
        </p:spPr>
        <p:txBody>
          <a:bodyPr wrap="square">
            <a:spAutoFit/>
          </a:bodyPr>
          <a:lstStyle/>
          <a:p>
            <a:pPr algn="ctr"/>
            <a:r>
              <a:rPr lang="fi-FI" sz="4800" b="1" dirty="0">
                <a:ln w="13462">
                  <a:solidFill>
                    <a:schemeClr val="bg1"/>
                  </a:solidFill>
                  <a:prstDash val="solid"/>
                </a:ln>
                <a:solidFill>
                  <a:schemeClr val="accent5">
                    <a:lumMod val="50000"/>
                  </a:schemeClr>
                </a:solidFill>
                <a:effectLst>
                  <a:outerShdw dist="38100" dir="2700000" algn="bl" rotWithShape="0">
                    <a:schemeClr val="accent5"/>
                  </a:outerShdw>
                </a:effectLst>
                <a:latin typeface="Arial Black" pitchFamily="34" charset="0"/>
              </a:rPr>
              <a:t>NEGERI </a:t>
            </a:r>
          </a:p>
          <a:p>
            <a:pPr algn="ctr"/>
            <a:r>
              <a:rPr lang="fi-FI" sz="4800" b="1" dirty="0">
                <a:ln w="13462">
                  <a:solidFill>
                    <a:schemeClr val="bg1"/>
                  </a:solidFill>
                  <a:prstDash val="solid"/>
                </a:ln>
                <a:solidFill>
                  <a:schemeClr val="accent5">
                    <a:lumMod val="50000"/>
                  </a:schemeClr>
                </a:solidFill>
                <a:effectLst>
                  <a:outerShdw dist="38100" dir="2700000" algn="bl" rotWithShape="0">
                    <a:schemeClr val="accent5"/>
                  </a:outerShdw>
                </a:effectLst>
                <a:latin typeface="Arial Black" pitchFamily="34" charset="0"/>
              </a:rPr>
              <a:t>BERSYARIAT, </a:t>
            </a:r>
          </a:p>
          <a:p>
            <a:pPr algn="ctr"/>
            <a:r>
              <a:rPr lang="fi-FI" sz="4800" b="1" dirty="0">
                <a:ln w="13462">
                  <a:solidFill>
                    <a:schemeClr val="bg1"/>
                  </a:solidFill>
                  <a:prstDash val="solid"/>
                </a:ln>
                <a:solidFill>
                  <a:schemeClr val="accent5">
                    <a:lumMod val="50000"/>
                  </a:schemeClr>
                </a:solidFill>
                <a:effectLst>
                  <a:outerShdw dist="38100" dir="2700000" algn="bl" rotWithShape="0">
                    <a:schemeClr val="accent5"/>
                  </a:outerShdw>
                </a:effectLst>
                <a:latin typeface="Arial Black" pitchFamily="34" charset="0"/>
              </a:rPr>
              <a:t>MEMBAWA </a:t>
            </a:r>
          </a:p>
          <a:p>
            <a:pPr algn="ctr"/>
            <a:r>
              <a:rPr lang="fi-FI" sz="4800" b="1" dirty="0">
                <a:ln w="13462">
                  <a:solidFill>
                    <a:schemeClr val="bg1"/>
                  </a:solidFill>
                  <a:prstDash val="solid"/>
                </a:ln>
                <a:solidFill>
                  <a:schemeClr val="accent5">
                    <a:lumMod val="50000"/>
                  </a:schemeClr>
                </a:solidFill>
                <a:effectLst>
                  <a:outerShdw dist="38100" dir="2700000" algn="bl" rotWithShape="0">
                    <a:schemeClr val="accent5"/>
                  </a:outerShdw>
                </a:effectLst>
                <a:latin typeface="Arial Black" pitchFamily="34" charset="0"/>
              </a:rPr>
              <a:t>KEBERKATAN</a:t>
            </a:r>
          </a:p>
        </p:txBody>
      </p:sp>
      <p:sp>
        <p:nvSpPr>
          <p:cNvPr id="3" name="Rectangle 2">
            <a:extLst>
              <a:ext uri="{FF2B5EF4-FFF2-40B4-BE49-F238E27FC236}">
                <a16:creationId xmlns:a16="http://schemas.microsoft.com/office/drawing/2014/main" id="{1BCD6A67-D6C1-BB03-033A-855C22F9F64D}"/>
              </a:ext>
            </a:extLst>
          </p:cNvPr>
          <p:cNvSpPr/>
          <p:nvPr/>
        </p:nvSpPr>
        <p:spPr>
          <a:xfrm>
            <a:off x="-82257" y="638865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FF00"/>
                </a:solidFill>
                <a:effectLst>
                  <a:glow rad="139700">
                    <a:schemeClr val="tx1">
                      <a:alpha val="40000"/>
                    </a:schemeClr>
                  </a:glow>
                  <a:outerShdw dist="38100" dir="2700000" algn="tl">
                    <a:srgbClr val="000000">
                      <a:alpha val="94000"/>
                    </a:srgbClr>
                  </a:outerShdw>
                </a:effectLst>
              </a:rPr>
              <a:t> 20 Muharram 1446 H :</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ms-MY" sz="2400" b="1" dirty="0">
                <a:solidFill>
                  <a:srgbClr val="FFFF00"/>
                </a:solidFill>
                <a:effectLst>
                  <a:glow rad="139700">
                    <a:schemeClr val="tx1">
                      <a:alpha val="40000"/>
                    </a:schemeClr>
                  </a:glow>
                  <a:outerShdw dist="38100" dir="2700000" algn="tl">
                    <a:srgbClr val="000000">
                      <a:alpha val="94000"/>
                    </a:srgbClr>
                  </a:outerShdw>
                </a:effectLst>
              </a:rPr>
              <a:t>26 Julai 2024</a:t>
            </a:r>
            <a:endParaRPr lang="en-US" sz="2400" b="1" dirty="0">
              <a:solidFill>
                <a:srgbClr val="FFFF00"/>
              </a:solidFill>
              <a:effectLst>
                <a:glow rad="139700">
                  <a:schemeClr val="tx1">
                    <a:alpha val="40000"/>
                  </a:schemeClr>
                </a:glow>
                <a:outerShdw dist="38100" dir="2700000" algn="tl">
                  <a:srgbClr val="000000">
                    <a:alpha val="94000"/>
                  </a:srgbClr>
                </a:outerShdw>
              </a:effectLst>
            </a:endParaRP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6000" r="-6000"/>
          </a:stretch>
        </a:blipFill>
        <a:effectLst/>
      </p:bgPr>
    </p:bg>
    <p:spTree>
      <p:nvGrpSpPr>
        <p:cNvPr id="1" name=""/>
        <p:cNvGrpSpPr/>
        <p:nvPr/>
      </p:nvGrpSpPr>
      <p:grpSpPr>
        <a:xfrm>
          <a:off x="0" y="0"/>
          <a:ext cx="0" cy="0"/>
          <a:chOff x="0" y="0"/>
          <a:chExt cx="0" cy="0"/>
        </a:xfrm>
      </p:grpSpPr>
      <p:sp>
        <p:nvSpPr>
          <p:cNvPr id="3" name="Snip Diagonal Corner Rectangle 2">
            <a:extLst>
              <a:ext uri="{FF2B5EF4-FFF2-40B4-BE49-F238E27FC236}">
                <a16:creationId xmlns:a16="http://schemas.microsoft.com/office/drawing/2014/main" id="{B99F7B4E-83DC-BDF3-5F5E-501ED07D7196}"/>
              </a:ext>
            </a:extLst>
          </p:cNvPr>
          <p:cNvSpPr/>
          <p:nvPr/>
        </p:nvSpPr>
        <p:spPr>
          <a:xfrm>
            <a:off x="588168" y="381000"/>
            <a:ext cx="8212932" cy="1295400"/>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 sebuah hadith yang diriwayatkan oleh Ibn Majah, Rasulullah SAW bersabda yang bermaksud:</a:t>
            </a:r>
          </a:p>
        </p:txBody>
      </p:sp>
      <p:sp>
        <p:nvSpPr>
          <p:cNvPr id="5" name="Rectangle 4"/>
          <p:cNvSpPr/>
          <p:nvPr/>
        </p:nvSpPr>
        <p:spPr>
          <a:xfrm>
            <a:off x="419100" y="2133600"/>
            <a:ext cx="8382000" cy="4524315"/>
          </a:xfrm>
          <a:prstGeom prst="rect">
            <a:avLst/>
          </a:prstGeom>
        </p:spPr>
        <p:txBody>
          <a:bodyPr wrap="square">
            <a:spAutoFit/>
          </a:bodyPr>
          <a:lstStyle/>
          <a:p>
            <a:pPr algn="just"/>
            <a:r>
              <a:rPr lang="sv-SE" sz="3200" b="1" dirty="0">
                <a:solidFill>
                  <a:srgbClr val="C00000"/>
                </a:solidFill>
              </a:rPr>
              <a:t> "Tidak zahir dan tersebar maksiat zina dalam sesuatu kaum, kecuali akan tersebar taun dan penyakit berjangkit yang tidak pernah berlaku pada umat terdahulu. Dan tiadalah sesuatu kaum menghalang daripada membayar zakat, kecuali mereka akan dihalang titisan air hujan dari langit. Kalaulah tidak kerana haiwan-haiwan, pastinya mereka tidak akan menerima hujan."	</a:t>
            </a:r>
            <a:endParaRPr lang="sv-SE" sz="3200" b="1" dirty="0"/>
          </a:p>
        </p:txBody>
      </p:sp>
    </p:spTree>
    <p:extLst>
      <p:ext uri="{BB962C8B-B14F-4D97-AF65-F5344CB8AC3E}">
        <p14:creationId xmlns:p14="http://schemas.microsoft.com/office/powerpoint/2010/main" val="162212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323850" y="381000"/>
            <a:ext cx="8534400" cy="2514600"/>
          </a:xfrm>
          <a:prstGeom prst="roundRect">
            <a:avLst/>
          </a:prstGeom>
          <a:solidFill>
            <a:schemeClr val="accent6">
              <a:alpha val="86000"/>
            </a:schemeClr>
          </a:solidFill>
          <a:ln w="38100">
            <a:solidFill>
              <a:schemeClr val="tx1">
                <a:lumMod val="75000"/>
                <a:lumOff val="2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200" dirty="0">
                <a:ln>
                  <a:solidFill>
                    <a:sysClr val="windowText" lastClr="000000"/>
                  </a:solidFill>
                </a:ln>
                <a:solidFill>
                  <a:schemeClr val="bg2"/>
                </a:solidFill>
                <a:effectLst>
                  <a:outerShdw blurRad="38100" dist="38100" dir="2700000" algn="tl">
                    <a:srgbClr val="000000">
                      <a:alpha val="43137"/>
                    </a:srgbClr>
                  </a:outerShdw>
                </a:effectLst>
                <a:latin typeface="Arial Black" pitchFamily="34" charset="0"/>
              </a:rPr>
              <a:t>Salah satu prinsip utama dalam syariat Islam ialah pelaksanaan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amar makruf </a:t>
            </a:r>
            <a:r>
              <a:rPr lang="sv-SE" sz="3200" dirty="0">
                <a:ln>
                  <a:solidFill>
                    <a:sysClr val="windowText" lastClr="000000"/>
                  </a:solidFill>
                </a:ln>
                <a:solidFill>
                  <a:schemeClr val="bg2"/>
                </a:solidFill>
                <a:effectLst>
                  <a:outerShdw blurRad="38100" dist="38100" dir="2700000" algn="tl">
                    <a:srgbClr val="000000">
                      <a:alpha val="43137"/>
                    </a:srgbClr>
                  </a:outerShdw>
                </a:effectLst>
                <a:latin typeface="Arial Black" pitchFamily="34" charset="0"/>
              </a:rPr>
              <a:t>dan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nahi mungkar </a:t>
            </a:r>
            <a:r>
              <a:rPr lang="sv-SE" sz="3200" dirty="0">
                <a:ln>
                  <a:solidFill>
                    <a:sysClr val="windowText" lastClr="000000"/>
                  </a:solidFill>
                </a:ln>
                <a:solidFill>
                  <a:schemeClr val="bg2"/>
                </a:solidFill>
                <a:effectLst>
                  <a:outerShdw blurRad="38100" dist="38100" dir="2700000" algn="tl">
                    <a:srgbClr val="000000">
                      <a:alpha val="43137"/>
                    </a:srgbClr>
                  </a:outerShdw>
                </a:effectLst>
                <a:latin typeface="Arial Black" pitchFamily="34" charset="0"/>
              </a:rPr>
              <a:t>iaitu menyuruh kepada kebaikan dan mencegah kemungkaran. </a:t>
            </a:r>
            <a:endParaRPr kumimoji="0" lang="fi-FI" sz="3600" b="0" i="0" u="none" strike="noStrike" kern="1200" cap="none" spc="0" normalizeH="0" baseline="0" noProof="0" dirty="0">
              <a:ln>
                <a:solidFill>
                  <a:sysClr val="windowText" lastClr="000000"/>
                </a:solidFill>
              </a:ln>
              <a:solidFill>
                <a:schemeClr val="bg2"/>
              </a:solidFill>
              <a:effectLst>
                <a:outerShdw blurRad="38100" dist="38100" dir="2700000" algn="tl">
                  <a:srgbClr val="000000">
                    <a:alpha val="43137"/>
                  </a:srgbClr>
                </a:outerShdw>
              </a:effectLst>
              <a:uLnTx/>
              <a:uFillTx/>
              <a:latin typeface="Arial Black" pitchFamily="34" charset="0"/>
            </a:endParaRP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323850" y="3200400"/>
            <a:ext cx="8534400" cy="3371850"/>
          </a:xfrm>
          <a:prstGeom prst="roundRect">
            <a:avLst/>
          </a:prstGeom>
          <a:solidFill>
            <a:schemeClr val="accent6">
              <a:alpha val="86000"/>
            </a:schemeClr>
          </a:solidFill>
          <a:ln w="38100">
            <a:solidFill>
              <a:schemeClr val="tx1">
                <a:lumMod val="75000"/>
                <a:lumOff val="2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200" dirty="0">
                <a:ln>
                  <a:solidFill>
                    <a:sysClr val="windowText" lastClr="000000"/>
                  </a:solidFill>
                </a:ln>
                <a:solidFill>
                  <a:schemeClr val="bg2"/>
                </a:solidFill>
                <a:effectLst>
                  <a:outerShdw blurRad="38100" dist="38100" dir="2700000" algn="tl">
                    <a:srgbClr val="000000">
                      <a:alpha val="43137"/>
                    </a:srgbClr>
                  </a:outerShdw>
                </a:effectLst>
                <a:latin typeface="Arial Black" pitchFamily="34" charset="0"/>
              </a:rPr>
              <a:t>Tugas ini bukan hanya terletak di bahu para pemimpin atau ulama sahaja, tetapi ia adalah tanggungjawab setiap individu dalam masyarakat mengikut kemampuan masing-masing.</a:t>
            </a:r>
            <a:endParaRPr kumimoji="0" lang="fi-FI" sz="3600" b="0" i="0" u="none" strike="noStrike" kern="1200" cap="none" spc="0" normalizeH="0" baseline="0" noProof="0" dirty="0">
              <a:ln>
                <a:solidFill>
                  <a:sysClr val="windowText" lastClr="000000"/>
                </a:solidFill>
              </a:ln>
              <a:solidFill>
                <a:schemeClr val="bg2"/>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818081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id="{B99F7B4E-83DC-BDF3-5F5E-501ED07D7196}"/>
              </a:ext>
            </a:extLst>
          </p:cNvPr>
          <p:cNvSpPr/>
          <p:nvPr/>
        </p:nvSpPr>
        <p:spPr>
          <a:xfrm>
            <a:off x="511967" y="304800"/>
            <a:ext cx="8081964" cy="1409700"/>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 SAW bersabda dalam sebuah hadith yang diriwayatkan oleh Imam Muslim:</a:t>
            </a:r>
          </a:p>
        </p:txBody>
      </p:sp>
      <p:sp>
        <p:nvSpPr>
          <p:cNvPr id="5" name="Rectangle 4"/>
          <p:cNvSpPr/>
          <p:nvPr/>
        </p:nvSpPr>
        <p:spPr>
          <a:xfrm>
            <a:off x="361949" y="4112449"/>
            <a:ext cx="8382000" cy="2062103"/>
          </a:xfrm>
          <a:prstGeom prst="rect">
            <a:avLst/>
          </a:prstGeom>
        </p:spPr>
        <p:txBody>
          <a:bodyPr wrap="square">
            <a:spAutoFit/>
          </a:bodyPr>
          <a:lstStyle/>
          <a:p>
            <a:pPr algn="just"/>
            <a:r>
              <a:rPr lang="sv-SE" sz="3200" b="1" dirty="0">
                <a:solidFill>
                  <a:srgbClr val="C00000"/>
                </a:solidFill>
              </a:rPr>
              <a:t> </a:t>
            </a:r>
            <a:r>
              <a:rPr lang="sv-SE" sz="3200" b="1" dirty="0"/>
              <a:t>Maksudnya:</a:t>
            </a:r>
            <a:r>
              <a:rPr lang="sv-SE" sz="3200" b="1" dirty="0">
                <a:solidFill>
                  <a:srgbClr val="C00000"/>
                </a:solidFill>
              </a:rPr>
              <a:t> "Barangsiapa yang menunjukkan kepada kebaikan, maka dia akan mendapat pahala seperti pahala orang yang melakukannya."</a:t>
            </a:r>
            <a:endParaRPr lang="sv-SE" sz="3200" b="1" dirty="0"/>
          </a:p>
        </p:txBody>
      </p:sp>
      <p:pic>
        <p:nvPicPr>
          <p:cNvPr id="4" name="Picture 3">
            <a:extLst>
              <a:ext uri="{FF2B5EF4-FFF2-40B4-BE49-F238E27FC236}">
                <a16:creationId xmlns:a16="http://schemas.microsoft.com/office/drawing/2014/main" id="{E3381C83-CC29-4BB6-8B01-4AC6CD98C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64" y="2209800"/>
            <a:ext cx="8303472" cy="1603387"/>
          </a:xfrm>
          <a:prstGeom prst="rect">
            <a:avLst/>
          </a:prstGeom>
        </p:spPr>
      </p:pic>
    </p:spTree>
    <p:extLst>
      <p:ext uri="{BB962C8B-B14F-4D97-AF65-F5344CB8AC3E}">
        <p14:creationId xmlns:p14="http://schemas.microsoft.com/office/powerpoint/2010/main" val="31013286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6000" r="-6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id="{B99F7B4E-83DC-BDF3-5F5E-501ED07D7196}"/>
              </a:ext>
            </a:extLst>
          </p:cNvPr>
          <p:cNvSpPr/>
          <p:nvPr/>
        </p:nvSpPr>
        <p:spPr>
          <a:xfrm>
            <a:off x="511967" y="304800"/>
            <a:ext cx="8081964" cy="1409700"/>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Imam Muslim juga meriwayatkan dalam sahihnya bahawa Rasulullah SAW bersabda: </a:t>
            </a:r>
          </a:p>
        </p:txBody>
      </p:sp>
      <p:sp>
        <p:nvSpPr>
          <p:cNvPr id="5" name="Rectangle 4"/>
          <p:cNvSpPr/>
          <p:nvPr/>
        </p:nvSpPr>
        <p:spPr>
          <a:xfrm>
            <a:off x="361949" y="3772506"/>
            <a:ext cx="8382000" cy="3046988"/>
          </a:xfrm>
          <a:prstGeom prst="rect">
            <a:avLst/>
          </a:prstGeom>
        </p:spPr>
        <p:txBody>
          <a:bodyPr wrap="square">
            <a:spAutoFit/>
          </a:bodyPr>
          <a:lstStyle/>
          <a:p>
            <a:pPr algn="just"/>
            <a:r>
              <a:rPr lang="sv-SE" sz="3200" b="1" dirty="0">
                <a:solidFill>
                  <a:srgbClr val="C00000"/>
                </a:solidFill>
              </a:rPr>
              <a:t> </a:t>
            </a:r>
            <a:r>
              <a:rPr lang="sv-SE" sz="3200" b="1" dirty="0"/>
              <a:t>Maksudnya:</a:t>
            </a:r>
            <a:r>
              <a:rPr lang="sv-SE" sz="3200" b="1" dirty="0">
                <a:solidFill>
                  <a:srgbClr val="C00000"/>
                </a:solidFill>
              </a:rPr>
              <a:t> Barangsiapa di antara kamu yang melihat kemungkaran, hendaklah dia mengubahnya dengan tangannya. Apabila dia tidak mampu, maka dengan lisannya. Dan jika dia tidak mampu, maka dengan hatinya. Sesungguhnya itu adalah selemah-lemah iman. </a:t>
            </a:r>
            <a:endParaRPr lang="sv-SE" sz="3200" b="1" dirty="0"/>
          </a:p>
        </p:txBody>
      </p:sp>
      <p:pic>
        <p:nvPicPr>
          <p:cNvPr id="3" name="Picture 2">
            <a:extLst>
              <a:ext uri="{FF2B5EF4-FFF2-40B4-BE49-F238E27FC236}">
                <a16:creationId xmlns:a16="http://schemas.microsoft.com/office/drawing/2014/main" id="{D1AC8483-021E-4706-8C8C-3F090ECCC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61" y="1828800"/>
            <a:ext cx="8468078" cy="2127688"/>
          </a:xfrm>
          <a:prstGeom prst="rect">
            <a:avLst/>
          </a:prstGeom>
        </p:spPr>
      </p:pic>
    </p:spTree>
    <p:extLst>
      <p:ext uri="{BB962C8B-B14F-4D97-AF65-F5344CB8AC3E}">
        <p14:creationId xmlns:p14="http://schemas.microsoft.com/office/powerpoint/2010/main" val="1919078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16000" r="-16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F1055E90-D27E-4791-B4C8-9A4ABBBA0A9A}"/>
              </a:ext>
            </a:extLst>
          </p:cNvPr>
          <p:cNvSpPr/>
          <p:nvPr/>
        </p:nvSpPr>
        <p:spPr>
          <a:xfrm>
            <a:off x="304800" y="990600"/>
            <a:ext cx="8610600" cy="5334000"/>
          </a:xfrm>
          <a:prstGeom prst="roundRect">
            <a:avLst/>
          </a:prstGeom>
          <a:solidFill>
            <a:schemeClr val="tx2">
              <a:lumMod val="40000"/>
              <a:lumOff val="6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Hadith-hadith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ini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menekankan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betapa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pentingnya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peranan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setiap</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individu</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dalam</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menyebarkan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kebaikan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mencegah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kemungkaran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Apabila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kita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bersama-sama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melaksanakan</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amar</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makruf</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nahi</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mungkar</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kita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mencipta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sebuah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masyarakat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penuh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dengan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nilai-nilai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murni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keberkatan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endPar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927485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id="{B99F7B4E-83DC-BDF3-5F5E-501ED07D7196}"/>
              </a:ext>
            </a:extLst>
          </p:cNvPr>
          <p:cNvSpPr/>
          <p:nvPr/>
        </p:nvSpPr>
        <p:spPr>
          <a:xfrm>
            <a:off x="531016" y="228600"/>
            <a:ext cx="8308183" cy="914399"/>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 Allah SWT dalam Surah Ali Imran, ayat 104:</a:t>
            </a:r>
          </a:p>
        </p:txBody>
      </p:sp>
      <p:sp>
        <p:nvSpPr>
          <p:cNvPr id="5" name="Rectangle 4"/>
          <p:cNvSpPr/>
          <p:nvPr/>
        </p:nvSpPr>
        <p:spPr>
          <a:xfrm>
            <a:off x="381000" y="4066229"/>
            <a:ext cx="8382000" cy="2554545"/>
          </a:xfrm>
          <a:prstGeom prst="rect">
            <a:avLst/>
          </a:prstGeom>
        </p:spPr>
        <p:txBody>
          <a:bodyPr wrap="square">
            <a:spAutoFit/>
          </a:bodyPr>
          <a:lstStyle/>
          <a:p>
            <a:pPr algn="just"/>
            <a:r>
              <a:rPr lang="ms-MY" sz="3200" b="1" dirty="0">
                <a:solidFill>
                  <a:prstClr val="black"/>
                </a:solidFill>
              </a:rPr>
              <a:t>Maksudnya: </a:t>
            </a:r>
            <a:r>
              <a:rPr lang="sv-SE" sz="3200" b="1" dirty="0">
                <a:solidFill>
                  <a:srgbClr val="C00000"/>
                </a:solidFill>
              </a:rPr>
              <a:t>Dan hendaklah ada di antara kamu segolongan umat yang menyeru kepada kebaikan, menyuruh kepada yang makruf dan mencegah dari yang mungkar; merekalah orang-orang yang beruntung.</a:t>
            </a:r>
            <a:endParaRPr lang="ms-MY" sz="4000" b="1" dirty="0"/>
          </a:p>
        </p:txBody>
      </p:sp>
      <p:pic>
        <p:nvPicPr>
          <p:cNvPr id="4" name="Picture 3">
            <a:extLst>
              <a:ext uri="{FF2B5EF4-FFF2-40B4-BE49-F238E27FC236}">
                <a16:creationId xmlns:a16="http://schemas.microsoft.com/office/drawing/2014/main" id="{38E211F6-CB9D-4AC5-B1AD-07BDDE58D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253" y="1524000"/>
            <a:ext cx="8065707" cy="2334970"/>
          </a:xfrm>
          <a:prstGeom prst="rect">
            <a:avLst/>
          </a:prstGeom>
        </p:spPr>
      </p:pic>
    </p:spTree>
    <p:extLst>
      <p:ext uri="{BB962C8B-B14F-4D97-AF65-F5344CB8AC3E}">
        <p14:creationId xmlns:p14="http://schemas.microsoft.com/office/powerpoint/2010/main" val="212787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6000" r="-16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F1055E90-D27E-4791-B4C8-9A4ABBBA0A9A}"/>
              </a:ext>
            </a:extLst>
          </p:cNvPr>
          <p:cNvSpPr/>
          <p:nvPr/>
        </p:nvSpPr>
        <p:spPr>
          <a:xfrm>
            <a:off x="304800" y="1066800"/>
            <a:ext cx="8610600" cy="44958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Keberanian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melanggar</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syariat</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Allah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hiburan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melampau</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boleh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mengundang</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kemurkaan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Terdapat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contoh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jelas</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dalam</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Al-Quran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tentang</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kaum-kaum</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diturunkan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bala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akibat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melanggar</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perintah-Nya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t>
            </a:r>
            <a:endPar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2464271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17000" r="-17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F1055E90-D27E-4791-B4C8-9A4ABBBA0A9A}"/>
              </a:ext>
            </a:extLst>
          </p:cNvPr>
          <p:cNvSpPr/>
          <p:nvPr/>
        </p:nvSpPr>
        <p:spPr>
          <a:xfrm>
            <a:off x="228600" y="1676400"/>
            <a:ext cx="8610600" cy="37338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6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Kaum</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Nabi</a:t>
            </a:r>
            <a:r>
              <a:rPr lang="en-MY" sz="36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Nuh</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Kaum</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6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t>
            </a:r>
            <a:r>
              <a:rPr lang="en-MY" sz="36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Aad</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Thamud</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Kaum</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Lut</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adalah</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antara</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kaum</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6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ingkar</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kepada</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ajaran</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6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disampaikan</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oleh</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nabi</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mereka</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mencabar</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6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endParaRPr kumimoji="0" lang="fi-FI" sz="36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1821620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8">
            <a:extLst>
              <a:ext uri="{FF2B5EF4-FFF2-40B4-BE49-F238E27FC236}">
                <a16:creationId xmlns:a16="http://schemas.microsoft.com/office/drawing/2014/main" id="{FA9C5201-3937-4A66-A830-C32FEA0519A1}"/>
              </a:ext>
            </a:extLst>
          </p:cNvPr>
          <p:cNvSpPr>
            <a:spLocks noGrp="1"/>
          </p:cNvSpPr>
          <p:nvPr>
            <p:ph idx="1"/>
          </p:nvPr>
        </p:nvSpPr>
        <p:spPr>
          <a:xfrm>
            <a:off x="495300" y="1371600"/>
            <a:ext cx="8305800" cy="44958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tx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normAutofit lnSpcReduction="1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Apabila syariat Islam dilaksanakan dengan ikhlas dan penuh ketaatan, ia akan membawa keberkatan dan kerahmatan kepada negeri dan penduduknya. Syariat yang dilaksanakan dengan adil akan membentuk masyarakat yang harmoni, aman, dan sejahtera.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Snip Diagonal Corner Rectangle 5">
            <a:extLst>
              <a:ext uri="{FF2B5EF4-FFF2-40B4-BE49-F238E27FC236}">
                <a16:creationId xmlns:a16="http://schemas.microsoft.com/office/drawing/2014/main" id="{3171E703-C7D5-5EB4-89E6-650B0C00FFB9}"/>
              </a:ext>
            </a:extLst>
          </p:cNvPr>
          <p:cNvSpPr txBox="1">
            <a:spLocks/>
          </p:cNvSpPr>
          <p:nvPr/>
        </p:nvSpPr>
        <p:spPr>
          <a:xfrm>
            <a:off x="457200" y="228600"/>
            <a:ext cx="8305800" cy="685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572871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8">
            <a:extLst>
              <a:ext uri="{FF2B5EF4-FFF2-40B4-BE49-F238E27FC236}">
                <a16:creationId xmlns:a16="http://schemas.microsoft.com/office/drawing/2014/main" id="{FA9C5201-3937-4A66-A830-C32FEA0519A1}"/>
              </a:ext>
            </a:extLst>
          </p:cNvPr>
          <p:cNvSpPr>
            <a:spLocks noGrp="1"/>
          </p:cNvSpPr>
          <p:nvPr>
            <p:ph idx="1"/>
          </p:nvPr>
        </p:nvSpPr>
        <p:spPr>
          <a:xfrm>
            <a:off x="457200" y="1371600"/>
            <a:ext cx="8305800" cy="51816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tx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normAutofit fontScale="92500" lnSpcReduction="2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 marilah kita bersama-sama berusaha untuk melaksanakan syariat Islam dalam kehidupan kita dan dalam negeri kita. Marilah kita menjadi contoh kepada masyarakat lain tentang keindahan Islam yang sebenar dengan mempraktikan akhlak mulia dan amar makruf, nahi munkar. Moga-moga dengan melaksanakan syariat Islam, kita akan mendapat keberkatan dan kerahmatan dari Allah SWT.</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Snip Diagonal Corner Rectangle 5">
            <a:extLst>
              <a:ext uri="{FF2B5EF4-FFF2-40B4-BE49-F238E27FC236}">
                <a16:creationId xmlns:a16="http://schemas.microsoft.com/office/drawing/2014/main" id="{3171E703-C7D5-5EB4-89E6-650B0C00FFB9}"/>
              </a:ext>
            </a:extLst>
          </p:cNvPr>
          <p:cNvSpPr txBox="1">
            <a:spLocks/>
          </p:cNvSpPr>
          <p:nvPr/>
        </p:nvSpPr>
        <p:spPr>
          <a:xfrm>
            <a:off x="457200" y="228600"/>
            <a:ext cx="8305800" cy="685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41797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id="{BF3C2FF8-E13A-0141-9D5E-D56F213D67B7}"/>
              </a:ext>
            </a:extLst>
          </p:cNvPr>
          <p:cNvSpPr/>
          <p:nvPr/>
        </p:nvSpPr>
        <p:spPr>
          <a:xfrm>
            <a:off x="533400" y="76200"/>
            <a:ext cx="8077199" cy="722531"/>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01798" y="125985"/>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Content Placeholder 3"/>
          <p:cNvSpPr txBox="1">
            <a:spLocks noGrp="1"/>
          </p:cNvSpPr>
          <p:nvPr>
            <p:ph idx="1"/>
          </p:nvPr>
        </p:nvSpPr>
        <p:spPr>
          <a:xfrm>
            <a:off x="200022" y="3587079"/>
            <a:ext cx="8743951" cy="319472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ms-MY" sz="2800" b="1" dirty="0"/>
              <a:t>Maksudnya: </a:t>
            </a:r>
            <a:r>
              <a:rPr lang="ms-MY" sz="2800" b="1" dirty="0">
                <a:solidFill>
                  <a:srgbClr val="FF0000"/>
                </a:solidFill>
              </a:rPr>
              <a:t>: Dan Sekiranya penduduk negeri itu, beriman serta bertakwa, tentulah Kami bukakan kepada mereka keberkatan dari langit dan bumi. Tetapi mereka mendustakan (Rasul Kami) lalu Kami timpakan mereka dengan azab seksa disebabkan apa yang mereka telah usahakan.</a:t>
            </a:r>
            <a:r>
              <a:rPr lang="ms-MY" sz="2800" b="1" dirty="0"/>
              <a:t>			</a:t>
            </a:r>
          </a:p>
          <a:p>
            <a:pPr marL="0" indent="0" algn="just">
              <a:buNone/>
            </a:pPr>
            <a:r>
              <a:rPr lang="ms-MY" sz="2800" b="1" dirty="0"/>
              <a:t>  					          ( Surah Al-A’raf: 96)</a:t>
            </a:r>
          </a:p>
        </p:txBody>
      </p:sp>
      <p:sp>
        <p:nvSpPr>
          <p:cNvPr id="4" name="Rectangle 3"/>
          <p:cNvSpPr/>
          <p:nvPr/>
        </p:nvSpPr>
        <p:spPr>
          <a:xfrm>
            <a:off x="514350" y="1204510"/>
            <a:ext cx="7772400" cy="547650"/>
          </a:xfrm>
          <a:prstGeom prst="rect">
            <a:avLst/>
          </a:prstGeom>
        </p:spPr>
        <p:txBody>
          <a:bodyPr wrap="square">
            <a:spAutoFit/>
          </a:bodyPr>
          <a:lstStyle/>
          <a:p>
            <a:pPr algn="ctr">
              <a:lnSpc>
                <a:spcPct val="115000"/>
              </a:lnSpc>
              <a:spcAft>
                <a:spcPts val="0"/>
              </a:spcAft>
            </a:pPr>
            <a:r>
              <a:rPr lang="en-US" sz="2800" dirty="0">
                <a:solidFill>
                  <a:srgbClr val="222222"/>
                </a:solidFill>
                <a:latin typeface="Arial"/>
                <a:ea typeface="Times New Roman"/>
              </a:rPr>
              <a:t>    </a:t>
            </a:r>
            <a:endParaRPr lang="ms-MY" dirty="0">
              <a:effectLst/>
              <a:latin typeface="Times New Roman"/>
              <a:ea typeface="Times New Roman"/>
            </a:endParaRPr>
          </a:p>
        </p:txBody>
      </p:sp>
      <p:pic>
        <p:nvPicPr>
          <p:cNvPr id="8" name="Picture 7">
            <a:extLst>
              <a:ext uri="{FF2B5EF4-FFF2-40B4-BE49-F238E27FC236}">
                <a16:creationId xmlns:a16="http://schemas.microsoft.com/office/drawing/2014/main" id="{9D9AA62C-A332-4837-8909-238983AA8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44000" cy="2113414"/>
          </a:xfrm>
          <a:prstGeom prst="rect">
            <a:avLst/>
          </a:prstGeom>
        </p:spPr>
      </p:pic>
    </p:spTree>
    <p:extLst>
      <p:ext uri="{BB962C8B-B14F-4D97-AF65-F5344CB8AC3E}">
        <p14:creationId xmlns:p14="http://schemas.microsoft.com/office/powerpoint/2010/main" val="41423887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بالْقُرْآنِ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وَاِيَّاكُمْ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وَتَقَبَّلَ مِنِّي وَمِنْكُمْ تِلاوَتَهُ اِنَّهُ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فَاسْتَغْفِرُوْهُ إنَّهُ هُوَ الْغَفُوْرُ الرَّحِيْمُ.</a:t>
            </a: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itchFamily="2" charset="-78"/>
              </a:rPr>
              <a:t>.</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id="{E9BF90BD-1D9C-4DE3-AF3D-E1DA7FE28E0C}"/>
              </a:ext>
            </a:extLst>
          </p:cNvPr>
          <p:cNvSpPr/>
          <p:nvPr/>
        </p:nvSpPr>
        <p:spPr>
          <a:xfrm>
            <a:off x="127860" y="2362200"/>
            <a:ext cx="8863740" cy="3505200"/>
          </a:xfrm>
          <a:prstGeom prst="flowChartAlternateProcess">
            <a:avLst/>
          </a:prstGeom>
          <a:solidFill>
            <a:schemeClr val="tx2">
              <a:lumMod val="60000"/>
              <a:lumOff val="40000"/>
            </a:schemeClr>
          </a:solidFill>
          <a:ln w="38100">
            <a:solidFill>
              <a:srgbClr val="7030A0"/>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Kehidupan di dunia ini perlu kepada interaksi antara satu sama lain. Tidak ada orang yang mampu mengurus kehidupan tanpa penglibatan orang lain. Itulah sunnatullah dalam kehidupan. </a:t>
            </a:r>
          </a:p>
        </p:txBody>
      </p:sp>
      <p:sp>
        <p:nvSpPr>
          <p:cNvPr id="3" name="Snip Diagonal Corner Rectangle 5">
            <a:extLst>
              <a:ext uri="{FF2B5EF4-FFF2-40B4-BE49-F238E27FC236}">
                <a16:creationId xmlns:a16="http://schemas.microsoft.com/office/drawing/2014/main" id="{BA9A24E5-CAE3-48C9-B7BE-FF5770ECA16D}"/>
              </a:ext>
            </a:extLst>
          </p:cNvPr>
          <p:cNvSpPr/>
          <p:nvPr/>
        </p:nvSpPr>
        <p:spPr>
          <a:xfrm>
            <a:off x="267989" y="602776"/>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3539047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id="{E9BF90BD-1D9C-4DE3-AF3D-E1DA7FE28E0C}"/>
              </a:ext>
            </a:extLst>
          </p:cNvPr>
          <p:cNvSpPr/>
          <p:nvPr/>
        </p:nvSpPr>
        <p:spPr>
          <a:xfrm>
            <a:off x="140130" y="1752600"/>
            <a:ext cx="8863740" cy="4267200"/>
          </a:xfrm>
          <a:prstGeom prst="flowChartAlternateProcess">
            <a:avLst/>
          </a:prstGeom>
          <a:solidFill>
            <a:schemeClr val="tx2">
              <a:lumMod val="60000"/>
              <a:lumOff val="40000"/>
            </a:schemeClr>
          </a:solidFill>
          <a:ln w="38100">
            <a:solidFill>
              <a:srgbClr val="7030A0"/>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 pereratkanlah hubungan sesama manusia dengan saling menghormati, sayang menyayangi dan bantu-membantu antara satu sama lain. Mudah-mudahan kesatuan umat Islam akan lebih kukuh dan kesejahteraan akan dapat dikecapi bersama.</a:t>
            </a:r>
          </a:p>
        </p:txBody>
      </p:sp>
      <p:sp>
        <p:nvSpPr>
          <p:cNvPr id="3" name="Snip Diagonal Corner Rectangle 5">
            <a:extLst>
              <a:ext uri="{FF2B5EF4-FFF2-40B4-BE49-F238E27FC236}">
                <a16:creationId xmlns:a16="http://schemas.microsoft.com/office/drawing/2014/main" id="{BA9A24E5-CAE3-48C9-B7BE-FF5770ECA16D}"/>
              </a:ext>
            </a:extLst>
          </p:cNvPr>
          <p:cNvSpPr/>
          <p:nvPr/>
        </p:nvSpPr>
        <p:spPr>
          <a:xfrm>
            <a:off x="280259" y="4572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11912" y="1371600"/>
            <a:ext cx="8890488" cy="1754326"/>
          </a:xfrm>
          <a:prstGeom prst="rect">
            <a:avLst/>
          </a:prstGeom>
          <a:solidFill>
            <a:schemeClr val="accent2">
              <a:lumMod val="50000"/>
              <a:alpha val="55000"/>
            </a:schemeClr>
          </a:solidFill>
        </p:spPr>
        <p:txBody>
          <a:bodyPr wrap="square">
            <a:spAutoFit/>
          </a:bodyPr>
          <a:lstStyle/>
          <a:p>
            <a:pPr lvl="1"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1"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وَأَشْهَدُ أَنَّ مُحَمَّدًا عَبْدُهُ وَرَسُوْلُهُ</a:t>
            </a:r>
          </a:p>
        </p:txBody>
      </p:sp>
      <p:sp>
        <p:nvSpPr>
          <p:cNvPr id="5" name="TextBox 4"/>
          <p:cNvSpPr txBox="1"/>
          <p:nvPr/>
        </p:nvSpPr>
        <p:spPr>
          <a:xfrm>
            <a:off x="111912" y="3505200"/>
            <a:ext cx="8890488" cy="255454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semata-mata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sv-SE"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mereka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228600" y="1295400"/>
            <a:ext cx="8701030" cy="1754326"/>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وَصَحْبِهِ أَجْمَعِينَ</a:t>
            </a:r>
            <a:endPar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28600" y="3276600"/>
            <a:ext cx="8701030" cy="2062103"/>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selawat dan salam ke atas junjungan kami Muhammad, dan ke atas keluarganya dan semua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endPar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a:extLst>
              <a:ext uri="{FF2B5EF4-FFF2-40B4-BE49-F238E27FC236}">
                <a16:creationId xmlns:a16="http://schemas.microsoft.com/office/drawing/2014/main" id="{B52DA0B7-DD8E-4DE9-BED7-12792719FFB1}"/>
              </a:ext>
            </a:extLst>
          </p:cNvPr>
          <p:cNvSpPr txBox="1">
            <a:spLocks noChangeArrowheads="1"/>
          </p:cNvSpPr>
          <p:nvPr/>
        </p:nvSpPr>
        <p:spPr bwMode="auto">
          <a:xfrm>
            <a:off x="204056" y="3048000"/>
            <a:ext cx="8735886" cy="1200329"/>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p:txBody>
      </p:sp>
      <p:pic>
        <p:nvPicPr>
          <p:cNvPr id="7" name="Picture 6">
            <a:extLst>
              <a:ext uri="{FF2B5EF4-FFF2-40B4-BE49-F238E27FC236}">
                <a16:creationId xmlns:a16="http://schemas.microsoft.com/office/drawing/2014/main" id="{A07A8565-6501-4BBD-9B48-F9AF49244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a:extLst>
              <a:ext uri="{FF2B5EF4-FFF2-40B4-BE49-F238E27FC236}">
                <a16:creationId xmlns:a16="http://schemas.microsoft.com/office/drawing/2014/main" id="{EE48560E-09AE-42C2-A380-893F647E6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extLst>
      <p:ext uri="{BB962C8B-B14F-4D97-AF65-F5344CB8AC3E}">
        <p14:creationId xmlns:p14="http://schemas.microsoft.com/office/powerpoint/2010/main" val="1603644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9A6F75-0E79-48E0-C5E4-5B9014DE65B8}"/>
              </a:ext>
            </a:extLst>
          </p:cNvPr>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65003B29-01E6-4648-B159-5B478B87C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extLst>
      <p:ext uri="{BB962C8B-B14F-4D97-AF65-F5344CB8AC3E}">
        <p14:creationId xmlns:p14="http://schemas.microsoft.com/office/powerpoint/2010/main" val="128397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id="{94E8161D-416A-AB6C-2CC7-4BDB317DC5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8E4B59F-2470-4A5B-B784-AC0FBCC4A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64" y="392929"/>
            <a:ext cx="8480271" cy="6072142"/>
          </a:xfrm>
          <a:prstGeom prst="rect">
            <a:avLst/>
          </a:prstGeom>
        </p:spPr>
      </p:pic>
    </p:spTree>
    <p:extLst>
      <p:ext uri="{BB962C8B-B14F-4D97-AF65-F5344CB8AC3E}">
        <p14:creationId xmlns:p14="http://schemas.microsoft.com/office/powerpoint/2010/main" val="3264299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4" name="Rectangle 3"/>
          <p:cNvSpPr/>
          <p:nvPr/>
        </p:nvSpPr>
        <p:spPr>
          <a:xfrm>
            <a:off x="1543046" y="304800"/>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20 Muharram 1446H/ 26  Julai 2024</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5" name="Rectangle 4">
            <a:extLst>
              <a:ext uri="{FF2B5EF4-FFF2-40B4-BE49-F238E27FC236}">
                <a16:creationId xmlns:a16="http://schemas.microsoft.com/office/drawing/2014/main" id="{79B2B9FD-4548-45D4-9ADA-26EB0D7553F9}"/>
              </a:ext>
            </a:extLst>
          </p:cNvPr>
          <p:cNvSpPr/>
          <p:nvPr/>
        </p:nvSpPr>
        <p:spPr>
          <a:xfrm>
            <a:off x="273562" y="2893873"/>
            <a:ext cx="8596869" cy="3046988"/>
          </a:xfrm>
          <a:prstGeom prst="rect">
            <a:avLst/>
          </a:prstGeom>
        </p:spPr>
        <p:txBody>
          <a:bodyPr wrap="square">
            <a:spAutoFit/>
          </a:bodyPr>
          <a:lstStyle/>
          <a:p>
            <a:pPr algn="ctr"/>
            <a:r>
              <a:rPr lang="fi-FI" sz="4800" b="1" dirty="0">
                <a:ln w="13462">
                  <a:solidFill>
                    <a:schemeClr val="bg1"/>
                  </a:solidFill>
                  <a:prstDash val="solid"/>
                </a:ln>
                <a:solidFill>
                  <a:schemeClr val="accent5">
                    <a:lumMod val="50000"/>
                  </a:schemeClr>
                </a:solidFill>
                <a:effectLst>
                  <a:outerShdw dist="38100" dir="2700000" algn="bl" rotWithShape="0">
                    <a:schemeClr val="accent5"/>
                  </a:outerShdw>
                </a:effectLst>
                <a:latin typeface="Arial Black" pitchFamily="34" charset="0"/>
              </a:rPr>
              <a:t>NEGERI </a:t>
            </a:r>
          </a:p>
          <a:p>
            <a:pPr algn="ctr"/>
            <a:r>
              <a:rPr lang="fi-FI" sz="4800" b="1" dirty="0">
                <a:ln w="13462">
                  <a:solidFill>
                    <a:schemeClr val="bg1"/>
                  </a:solidFill>
                  <a:prstDash val="solid"/>
                </a:ln>
                <a:solidFill>
                  <a:schemeClr val="accent5">
                    <a:lumMod val="50000"/>
                  </a:schemeClr>
                </a:solidFill>
                <a:effectLst>
                  <a:outerShdw dist="38100" dir="2700000" algn="bl" rotWithShape="0">
                    <a:schemeClr val="accent5"/>
                  </a:outerShdw>
                </a:effectLst>
                <a:latin typeface="Arial Black" pitchFamily="34" charset="0"/>
              </a:rPr>
              <a:t>BERSYARIAT, </a:t>
            </a:r>
          </a:p>
          <a:p>
            <a:pPr algn="ctr"/>
            <a:r>
              <a:rPr lang="fi-FI" sz="4800" b="1" dirty="0">
                <a:ln w="13462">
                  <a:solidFill>
                    <a:schemeClr val="bg1"/>
                  </a:solidFill>
                  <a:prstDash val="solid"/>
                </a:ln>
                <a:solidFill>
                  <a:schemeClr val="accent5">
                    <a:lumMod val="50000"/>
                  </a:schemeClr>
                </a:solidFill>
                <a:effectLst>
                  <a:outerShdw dist="38100" dir="2700000" algn="bl" rotWithShape="0">
                    <a:schemeClr val="accent5"/>
                  </a:outerShdw>
                </a:effectLst>
                <a:latin typeface="Arial Black" pitchFamily="34" charset="0"/>
              </a:rPr>
              <a:t>MEMBAWA </a:t>
            </a:r>
          </a:p>
          <a:p>
            <a:pPr algn="ctr"/>
            <a:r>
              <a:rPr lang="fi-FI" sz="4800" b="1" dirty="0">
                <a:ln w="13462">
                  <a:solidFill>
                    <a:schemeClr val="bg1"/>
                  </a:solidFill>
                  <a:prstDash val="solid"/>
                </a:ln>
                <a:solidFill>
                  <a:schemeClr val="accent5">
                    <a:lumMod val="50000"/>
                  </a:schemeClr>
                </a:solidFill>
                <a:effectLst>
                  <a:outerShdw dist="38100" dir="2700000" algn="bl" rotWithShape="0">
                    <a:schemeClr val="accent5"/>
                  </a:outerShdw>
                </a:effectLst>
                <a:latin typeface="Arial Black" pitchFamily="34" charset="0"/>
              </a:rPr>
              <a:t>KEBERKATAN</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228600" y="1828800"/>
            <a:ext cx="8686800" cy="3905250"/>
          </a:xfrm>
          <a:prstGeom prst="roundRect">
            <a:avLst/>
          </a:prstGeom>
          <a:solidFill>
            <a:schemeClr val="bg1">
              <a:lumMod val="50000"/>
              <a:alpha val="64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3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Syariat Islam </a:t>
            </a:r>
            <a:r>
              <a:rPr lang="sv-SE" sz="33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adalah sistem peraturan yang ditetapkan oleh Allah SWT untuk mengatur kehidupan manusia. Ia meliputi semua aspek kehidupan, termasuk ibadah, muamalat, munakahat, dan jinayat. </a:t>
            </a:r>
            <a:endParaRPr lang="fi-FI" sz="33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3802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25000" r="-25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A3097165-8E05-6925-6216-11FFD7BA27DA}"/>
              </a:ext>
            </a:extLst>
          </p:cNvPr>
          <p:cNvSpPr/>
          <p:nvPr/>
        </p:nvSpPr>
        <p:spPr>
          <a:xfrm>
            <a:off x="228600" y="1600200"/>
            <a:ext cx="8686800" cy="3581400"/>
          </a:xfrm>
          <a:prstGeom prst="roundRect">
            <a:avLst/>
          </a:prstGeom>
          <a:solidFill>
            <a:schemeClr val="bg1">
              <a:lumMod val="50000"/>
              <a:alpha val="64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6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Syariat Islam </a:t>
            </a:r>
            <a:r>
              <a:rPr lang="sv-SE"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bukan hanya bersangkutan hukum hakam, tetapi ia adalah panduan hidup yang membawa keadilan, keamanan, dan kebahagiaan. </a:t>
            </a:r>
            <a:endParaRPr lang="fi-FI"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5652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id="{B99F7B4E-83DC-BDF3-5F5E-501ED07D7196}"/>
              </a:ext>
            </a:extLst>
          </p:cNvPr>
          <p:cNvSpPr/>
          <p:nvPr/>
        </p:nvSpPr>
        <p:spPr>
          <a:xfrm>
            <a:off x="531016" y="228600"/>
            <a:ext cx="8308183" cy="914399"/>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 Allah SWT dalam Surah Al-Ma'idah, </a:t>
            </a:r>
          </a:p>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 </a:t>
            </a:r>
            <a:r>
              <a:rPr lang="sv-SE"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49:</a:t>
            </a:r>
            <a:endPar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3200400"/>
            <a:ext cx="8382000" cy="3539430"/>
          </a:xfrm>
          <a:prstGeom prst="rect">
            <a:avLst/>
          </a:prstGeom>
        </p:spPr>
        <p:txBody>
          <a:bodyPr wrap="square">
            <a:spAutoFit/>
          </a:bodyPr>
          <a:lstStyle/>
          <a:p>
            <a:pPr algn="just"/>
            <a:r>
              <a:rPr lang="ms-MY" sz="3200" b="1" dirty="0">
                <a:solidFill>
                  <a:prstClr val="black"/>
                </a:solidFill>
              </a:rPr>
              <a:t>Maksudnya: </a:t>
            </a:r>
            <a:r>
              <a:rPr lang="sv-SE" sz="3200" b="1" dirty="0">
                <a:solidFill>
                  <a:srgbClr val="C00000"/>
                </a:solidFill>
              </a:rPr>
              <a:t>"Dan hendaklah kamu berhukum di antara mereka dengan apa yang Allah turunkan dan janganlah kamu mengikuti hawa nafsu mereka, dan berhati-hatilah kamu terhadap mereka supaya mereka tidak memalingkan kamu dari sebahagian apa yang telah Allah turunkan kepadamu."</a:t>
            </a:r>
            <a:endParaRPr lang="ms-MY" sz="4000" b="1" dirty="0"/>
          </a:p>
        </p:txBody>
      </p:sp>
      <p:pic>
        <p:nvPicPr>
          <p:cNvPr id="3" name="Picture 2">
            <a:extLst>
              <a:ext uri="{FF2B5EF4-FFF2-40B4-BE49-F238E27FC236}">
                <a16:creationId xmlns:a16="http://schemas.microsoft.com/office/drawing/2014/main" id="{22904416-1F95-4D86-B4CE-23A7C8867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71" y="1219200"/>
            <a:ext cx="8151058" cy="2127688"/>
          </a:xfrm>
          <a:prstGeom prst="rect">
            <a:avLst/>
          </a:prstGeom>
        </p:spPr>
      </p:pic>
    </p:spTree>
    <p:extLst>
      <p:ext uri="{BB962C8B-B14F-4D97-AF65-F5344CB8AC3E}">
        <p14:creationId xmlns:p14="http://schemas.microsoft.com/office/powerpoint/2010/main" val="35473225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12427987</TotalTime>
  <Words>1453</Words>
  <Application>Microsoft Office PowerPoint</Application>
  <PresentationFormat>On-screen Show (4:3)</PresentationFormat>
  <Paragraphs>155</Paragraphs>
  <Slides>43</Slides>
  <Notes>0</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43</vt:i4>
      </vt:variant>
    </vt:vector>
  </HeadingPairs>
  <TitlesOfParts>
    <vt:vector size="62"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Taufiq-JHEAT</cp:lastModifiedBy>
  <cp:revision>1635</cp:revision>
  <dcterms:created xsi:type="dcterms:W3CDTF">2017-12-24T04:47:57Z</dcterms:created>
  <dcterms:modified xsi:type="dcterms:W3CDTF">2024-07-24T07:47:36Z</dcterms:modified>
</cp:coreProperties>
</file>