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68" r:id="rId6"/>
  </p:sldMasterIdLst>
  <p:notesMasterIdLst>
    <p:notesMasterId r:id="rId50"/>
  </p:notesMasterIdLst>
  <p:sldIdLst>
    <p:sldId id="898" r:id="rId7"/>
    <p:sldId id="259" r:id="rId8"/>
    <p:sldId id="260" r:id="rId9"/>
    <p:sldId id="261" r:id="rId10"/>
    <p:sldId id="262" r:id="rId11"/>
    <p:sldId id="755" r:id="rId12"/>
    <p:sldId id="1336" r:id="rId13"/>
    <p:sldId id="1360" r:id="rId14"/>
    <p:sldId id="1341" r:id="rId15"/>
    <p:sldId id="1335" r:id="rId16"/>
    <p:sldId id="1367" r:id="rId17"/>
    <p:sldId id="1347" r:id="rId18"/>
    <p:sldId id="1354" r:id="rId19"/>
    <p:sldId id="1326" r:id="rId20"/>
    <p:sldId id="1369" r:id="rId21"/>
    <p:sldId id="1348" r:id="rId22"/>
    <p:sldId id="1373" r:id="rId23"/>
    <p:sldId id="1357" r:id="rId24"/>
    <p:sldId id="1249" r:id="rId25"/>
    <p:sldId id="407" r:id="rId26"/>
    <p:sldId id="417" r:id="rId27"/>
    <p:sldId id="281" r:id="rId28"/>
    <p:sldId id="950" r:id="rId29"/>
    <p:sldId id="276" r:id="rId30"/>
    <p:sldId id="277" r:id="rId31"/>
    <p:sldId id="278" r:id="rId32"/>
    <p:sldId id="1160" r:id="rId33"/>
    <p:sldId id="1353" r:id="rId34"/>
    <p:sldId id="1365" r:id="rId35"/>
    <p:sldId id="283" r:id="rId36"/>
    <p:sldId id="284" r:id="rId37"/>
    <p:sldId id="309" r:id="rId38"/>
    <p:sldId id="310" r:id="rId39"/>
    <p:sldId id="961" r:id="rId40"/>
    <p:sldId id="962" r:id="rId41"/>
    <p:sldId id="1181" r:id="rId42"/>
    <p:sldId id="976" r:id="rId43"/>
    <p:sldId id="977" r:id="rId44"/>
    <p:sldId id="978" r:id="rId45"/>
    <p:sldId id="312" r:id="rId46"/>
    <p:sldId id="313" r:id="rId47"/>
    <p:sldId id="1289"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41"/>
            <p14:sldId id="1335"/>
            <p14:sldId id="1367"/>
            <p14:sldId id="1347"/>
            <p14:sldId id="1354"/>
            <p14:sldId id="1326"/>
            <p14:sldId id="1369"/>
            <p14:sldId id="1348"/>
            <p14:sldId id="1373"/>
            <p14:sldId id="1357"/>
            <p14:sldId id="1249"/>
            <p14:sldId id="407"/>
            <p14:sldId id="417"/>
            <p14:sldId id="281"/>
            <p14:sldId id="950"/>
            <p14:sldId id="276"/>
            <p14:sldId id="277"/>
            <p14:sldId id="278"/>
            <p14:sldId id="1160"/>
            <p14:sldId id="1353"/>
            <p14:sldId id="1365"/>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6/13/2024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5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87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56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55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364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42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955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628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9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85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13/06/2024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6/13/2024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821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jp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41982"/>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295400"/>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676400"/>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25/2024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273565" y="2991652"/>
            <a:ext cx="8596869" cy="1446550"/>
          </a:xfrm>
          <a:prstGeom prst="rect">
            <a:avLst/>
          </a:prstGeom>
        </p:spPr>
        <p:txBody>
          <a:bodyPr wrap="square">
            <a:spAutoFit/>
          </a:bodyPr>
          <a:lstStyle/>
          <a:p>
            <a:pPr algn="ctr"/>
            <a:r>
              <a:rPr lang="fi-FI" sz="4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IBRAH (PENGAJARAN)</a:t>
            </a:r>
          </a:p>
          <a:p>
            <a:pPr algn="ctr"/>
            <a:r>
              <a:rPr lang="fi-FI" sz="4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 DARIPADA IBADAH HAJI</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578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362200"/>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14 </a:t>
            </a:r>
            <a:r>
              <a:rPr lang="en-US" sz="2400" b="1" dirty="0" err="1">
                <a:solidFill>
                  <a:srgbClr val="FFFF00"/>
                </a:solidFill>
                <a:effectLst>
                  <a:glow rad="139700">
                    <a:schemeClr val="tx1">
                      <a:alpha val="40000"/>
                    </a:schemeClr>
                  </a:glow>
                  <a:outerShdw dist="38100" dir="2700000" algn="tl">
                    <a:srgbClr val="000000">
                      <a:alpha val="94000"/>
                    </a:srgbClr>
                  </a:outerShdw>
                </a:effectLst>
              </a:rPr>
              <a:t>Zulhijjah</a:t>
            </a:r>
            <a:r>
              <a:rPr lang="en-US" sz="2400" b="1" dirty="0">
                <a:solidFill>
                  <a:srgbClr val="FFFF00"/>
                </a:solidFill>
                <a:effectLst>
                  <a:glow rad="139700">
                    <a:schemeClr val="tx1">
                      <a:alpha val="40000"/>
                    </a:schemeClr>
                  </a:glow>
                  <a:outerShdw dist="38100" dir="2700000" algn="tl">
                    <a:srgbClr val="000000">
                      <a:alpha val="94000"/>
                    </a:srgbClr>
                  </a:outerShdw>
                </a:effectLst>
              </a:rPr>
              <a:t> 1445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21 Jun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al-Hujurat </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 13 : </a:t>
            </a:r>
          </a:p>
        </p:txBody>
      </p:sp>
      <p:sp>
        <p:nvSpPr>
          <p:cNvPr id="4" name="Rectangle 3"/>
          <p:cNvSpPr/>
          <p:nvPr/>
        </p:nvSpPr>
        <p:spPr>
          <a:xfrm>
            <a:off x="380999" y="3276600"/>
            <a:ext cx="8382000" cy="3539430"/>
          </a:xfrm>
          <a:prstGeom prst="rect">
            <a:avLst/>
          </a:prstGeom>
        </p:spPr>
        <p:txBody>
          <a:bodyPr wrap="square">
            <a:spAutoFit/>
          </a:bodyPr>
          <a:lstStyle/>
          <a:p>
            <a:pPr algn="just"/>
            <a:r>
              <a:rPr lang="ms-MY" sz="2400" b="1" dirty="0">
                <a:solidFill>
                  <a:prstClr val="black"/>
                </a:solidFill>
              </a:rPr>
              <a:t>Maksudnya: </a:t>
            </a:r>
            <a:r>
              <a:rPr lang="sv-SE" sz="2400" b="1" dirty="0">
                <a:solidFill>
                  <a:srgbClr val="C00000"/>
                </a:solidFill>
              </a:rPr>
              <a:t>Wahai umat manusia! Sesungguhnya Kami telah menciptakan kamu dari lelaki dan perempuan, dan Kami telah menjadikan kamu berbagai bangsa dan bersuku puak, supaya kamu berkenal-kenalan (dan beramah mesra antara satu dengan yang lain). Sesungguhnya semulia-mulia kamu di sisi Allah ialah orang yang lebih taqwanya di antara kamu, (bukan yang lebih keturunan atau bangsanya). Sesungguhnya Allah Maha Mengetahui, lagi Maha Mendalam PengetahuanNya (akan keadaan dan amalan kamu). </a:t>
            </a:r>
            <a:r>
              <a:rPr lang="en-US" sz="3200" b="1" dirty="0"/>
              <a:t>		</a:t>
            </a:r>
            <a:endParaRPr lang="ms-MY" sz="4000" b="1" dirty="0"/>
          </a:p>
        </p:txBody>
      </p:sp>
      <p:pic>
        <p:nvPicPr>
          <p:cNvPr id="5" name="Picture 4">
            <a:extLst>
              <a:ext uri="{FF2B5EF4-FFF2-40B4-BE49-F238E27FC236}">
                <a16:creationId xmlns:a16="http://schemas.microsoft.com/office/drawing/2014/main" xmlns="" id="{DD6F3810-2F5F-4DD7-9027-DD0BA9301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62" y="1249596"/>
            <a:ext cx="7773074" cy="1920406"/>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571500" y="304800"/>
            <a:ext cx="8001000" cy="1752600"/>
          </a:xfrm>
          <a:prstGeom prst="roundRect">
            <a:avLst/>
          </a:prstGeom>
          <a:solidFill>
            <a:schemeClr val="accent3">
              <a:lumMod val="75000"/>
              <a:alpha val="65000"/>
            </a:schemeClr>
          </a:solidFill>
          <a:ln w="57150">
            <a:solidFill>
              <a:schemeClr val="bg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Perkara itu dijelaskan lagi oleh Baginda Nabi saw ketika di musim haji yang bermaksud: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6" name="Rectangle 5"/>
          <p:cNvSpPr/>
          <p:nvPr/>
        </p:nvSpPr>
        <p:spPr>
          <a:xfrm>
            <a:off x="419100" y="2743200"/>
            <a:ext cx="8382000" cy="3170099"/>
          </a:xfrm>
          <a:prstGeom prst="rect">
            <a:avLst/>
          </a:prstGeom>
        </p:spPr>
        <p:txBody>
          <a:bodyPr wrap="square">
            <a:spAutoFit/>
          </a:bodyPr>
          <a:lstStyle/>
          <a:p>
            <a:pPr algn="just"/>
            <a:r>
              <a:rPr lang="ms-MY" sz="2800" b="1" dirty="0">
                <a:solidFill>
                  <a:prstClr val="black"/>
                </a:solidFill>
              </a:rPr>
              <a:t> </a:t>
            </a:r>
            <a:r>
              <a:rPr lang="sv-SE" sz="2800" b="1" dirty="0">
                <a:solidFill>
                  <a:srgbClr val="C00000"/>
                </a:solidFill>
              </a:rPr>
              <a:t>“Wahai sekalian manusia, ketahuilah bahawa tuhan kamu hanyalah satu, bapa asal keturunan kamu  juga satu (Adam), tiada kelebihan antara arab dan bukan arab, berkulit merah atau hitam, kecuali dengan sifat taqwa.”</a:t>
            </a:r>
            <a:r>
              <a:rPr lang="ms-MY" sz="4400" b="1" dirty="0">
                <a:solidFill>
                  <a:srgbClr val="C00000"/>
                </a:solidFill>
              </a:rPr>
              <a:t>                         </a:t>
            </a:r>
          </a:p>
          <a:p>
            <a:pPr algn="just"/>
            <a:r>
              <a:rPr lang="ms-MY" sz="4400" b="1" dirty="0">
                <a:solidFill>
                  <a:srgbClr val="C00000"/>
                </a:solidFill>
              </a:rPr>
              <a:t>					     </a:t>
            </a:r>
            <a:r>
              <a:rPr lang="ms-MY" sz="2400" b="1" dirty="0"/>
              <a:t>(Hadis Riwayat Ahmad)</a:t>
            </a:r>
            <a:endParaRPr lang="ms-MY" sz="2400" b="1" dirty="0">
              <a:solidFill>
                <a:prstClr val="black"/>
              </a:solidFill>
            </a:endParaRPr>
          </a:p>
        </p:txBody>
      </p:sp>
    </p:spTree>
    <p:extLst>
      <p:ext uri="{BB962C8B-B14F-4D97-AF65-F5344CB8AC3E}">
        <p14:creationId xmlns:p14="http://schemas.microsoft.com/office/powerpoint/2010/main" val="317633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 y="1905000"/>
            <a:ext cx="8382000" cy="4267200"/>
          </a:xfrm>
          <a:prstGeom prst="roundRect">
            <a:avLst/>
          </a:prstGeom>
          <a:solidFill>
            <a:schemeClr val="accent2">
              <a:lumMod val="60000"/>
              <a:lumOff val="4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kekuatan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 terserlah dan menjadi hebat apabila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kesatuan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perpaduan</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sesama mereka terus menjadi wadah dalam kehidupan, dengan dihayati sikap saling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bantu membantu </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bekerjasama</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dalam semua aspek </a:t>
            </a:r>
            <a:r>
              <a:rPr lang="sv-SE"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kebaikan</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895600" y="438150"/>
            <a:ext cx="3124200" cy="914400"/>
          </a:xfrm>
          <a:prstGeom prst="roundRect">
            <a:avLst/>
          </a:prstGeom>
          <a:solidFill>
            <a:schemeClr val="accent2">
              <a:lumMod val="60000"/>
              <a:lumOff val="4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Kita dapati, </a:t>
            </a:r>
            <a:endParaRPr kumimoji="0" lang="fi-FI" sz="3200" b="0" i="0" u="none" strike="noStrike" kern="1200" cap="none" spc="0" normalizeH="0" baseline="0" noProof="0" dirty="0">
              <a:ln>
                <a:solidFill>
                  <a:sysClr val="windowText" lastClr="000000"/>
                </a:solidFill>
              </a:ln>
              <a:solidFill>
                <a:schemeClr val="tx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81000" y="4150152"/>
            <a:ext cx="8382000" cy="2677656"/>
          </a:xfrm>
          <a:prstGeom prst="rect">
            <a:avLst/>
          </a:prstGeom>
        </p:spPr>
        <p:txBody>
          <a:bodyPr wrap="square">
            <a:spAutoFit/>
          </a:bodyPr>
          <a:lstStyle/>
          <a:p>
            <a:pPr lvl="0" algn="just">
              <a:defRPr/>
            </a:pPr>
            <a:r>
              <a:rPr kumimoji="0" lang="ms-MY" sz="2800" b="1" i="0" u="none" strike="noStrike" kern="1200" cap="none" spc="0" normalizeH="0" baseline="0" noProof="0" dirty="0">
                <a:ln>
                  <a:noFill/>
                </a:ln>
                <a:solidFill>
                  <a:prstClr val="black"/>
                </a:solidFill>
                <a:effectLst/>
                <a:uLnTx/>
                <a:uFillTx/>
                <a:latin typeface="Calibri"/>
              </a:rPr>
              <a:t> </a:t>
            </a:r>
            <a:r>
              <a:rPr lang="ms-MY" sz="2800" b="1" dirty="0"/>
              <a:t>Maksudnya :</a:t>
            </a:r>
            <a:r>
              <a:rPr lang="ms-MY" sz="2800" b="1" dirty="0">
                <a:solidFill>
                  <a:srgbClr val="C00000"/>
                </a:solidFill>
              </a:rPr>
              <a:t> “Perumpamaan orang beriman dalam kasih sayang dan perihatin sesama mereka seperti jasad yang sama, bila satu anggota badan mengadu sakit, semua tubuh akan merasakan perit, berjaga malam dan mengalami demam.” </a:t>
            </a:r>
          </a:p>
          <a:p>
            <a:pPr lvl="0" algn="just">
              <a:defRPr/>
            </a:pPr>
            <a:r>
              <a:rPr lang="ms-MY" sz="2800" b="1" dirty="0">
                <a:solidFill>
                  <a:srgbClr val="C00000"/>
                </a:solidFill>
              </a:rPr>
              <a:t>                                                          </a:t>
            </a:r>
            <a:r>
              <a:rPr lang="ms-MY" sz="2800" b="1" dirty="0"/>
              <a:t>(Hadis Riwayat Muslim)</a:t>
            </a:r>
          </a:p>
        </p:txBody>
      </p:sp>
      <p:sp>
        <p:nvSpPr>
          <p:cNvPr id="6" name="Snip Diagonal Corner Rectangle 7">
            <a:extLst>
              <a:ext uri="{FF2B5EF4-FFF2-40B4-BE49-F238E27FC236}">
                <a16:creationId xmlns:a16="http://schemas.microsoft.com/office/drawing/2014/main" xmlns="" id="{0AEA0A4F-7F45-44E2-96AA-FC84710C1BAC}"/>
              </a:ext>
            </a:extLst>
          </p:cNvPr>
          <p:cNvSpPr/>
          <p:nvPr/>
        </p:nvSpPr>
        <p:spPr>
          <a:xfrm>
            <a:off x="531018" y="191631"/>
            <a:ext cx="8081964" cy="722769"/>
          </a:xfrm>
          <a:prstGeom prst="snip2DiagRect">
            <a:avLst>
              <a:gd name="adj1" fmla="val 50000"/>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Nabi saw :</a:t>
            </a:r>
          </a:p>
        </p:txBody>
      </p:sp>
      <p:pic>
        <p:nvPicPr>
          <p:cNvPr id="5" name="Picture 4">
            <a:extLst>
              <a:ext uri="{FF2B5EF4-FFF2-40B4-BE49-F238E27FC236}">
                <a16:creationId xmlns:a16="http://schemas.microsoft.com/office/drawing/2014/main" xmlns="" id="{36E07E68-86A6-4D4B-AA41-BCA9A8894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5" y="1458368"/>
            <a:ext cx="8730229" cy="2127688"/>
          </a:xfrm>
          <a:prstGeom prst="rect">
            <a:avLst/>
          </a:prstGeom>
        </p:spPr>
      </p:pic>
    </p:spTree>
    <p:extLst>
      <p:ext uri="{BB962C8B-B14F-4D97-AF65-F5344CB8AC3E}">
        <p14:creationId xmlns:p14="http://schemas.microsoft.com/office/powerpoint/2010/main" val="2202966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457200" y="1371600"/>
            <a:ext cx="8305800" cy="33528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Ibadat</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haji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mengajar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menjunjung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perintah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swt</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penuh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keimanan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rasa </a:t>
            </a:r>
            <a:r>
              <a:rPr lang="en-MY" sz="32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perhambaan</a:t>
            </a:r>
            <a:r>
              <a:rPr lang="en-MY" sz="32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menundukkan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desakan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nafsu</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syahwat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1000" r="-21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152400" y="381000"/>
            <a:ext cx="8763000" cy="3505200"/>
          </a:xfrm>
          <a:prstGeom prst="roundRect">
            <a:avLst/>
          </a:prstGeom>
          <a:solidFill>
            <a:schemeClr val="bg2">
              <a:lumMod val="25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Justeru</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didapati</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kebanyakan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haji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seperti</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tawaf</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tujuh</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pusingan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saie</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sebanyak</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tujuh</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kali, </a:t>
            </a:r>
            <a:r>
              <a:rPr lang="en-MY" sz="28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berwukuf</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Arafah</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bermalam</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Mina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seumpamanya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berdasarkan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kepatuhan</a:t>
            </a:r>
            <a:r>
              <a:rPr lang="en-MY"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diri</a:t>
            </a:r>
            <a:r>
              <a:rPr lang="en-MY"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melaksanakanya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walaupun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tanpa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mengetahui</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tujuan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hikmahnya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endParaRPr kumimoji="0" lang="fi-FI"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
        <p:nvSpPr>
          <p:cNvPr id="6" name="Rectangle: Rounded Corners 5">
            <a:extLst>
              <a:ext uri="{FF2B5EF4-FFF2-40B4-BE49-F238E27FC236}">
                <a16:creationId xmlns:a16="http://schemas.microsoft.com/office/drawing/2014/main" xmlns="" id="{F1055E90-D27E-4791-B4C8-9A4ABBBA0A9A}"/>
              </a:ext>
            </a:extLst>
          </p:cNvPr>
          <p:cNvSpPr/>
          <p:nvPr/>
        </p:nvSpPr>
        <p:spPr>
          <a:xfrm>
            <a:off x="152400" y="4114800"/>
            <a:ext cx="8839200" cy="2209800"/>
          </a:xfrm>
          <a:prstGeom prst="roundRect">
            <a:avLst/>
          </a:prstGeom>
          <a:solidFill>
            <a:schemeClr val="bg2">
              <a:lumMod val="25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Kesemuanya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merupakan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penzahiran</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makna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ubudiyah</a:t>
            </a:r>
            <a:r>
              <a:rPr lang="en-MY"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sebenar</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kepada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a:t>
            </a:r>
            <a:r>
              <a:rPr lang="en-MY" sz="28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swt</a:t>
            </a:r>
            <a:r>
              <a:rPr lang="en-MY"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kehidupan</a:t>
            </a:r>
            <a:r>
              <a:rPr lang="en-MY"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bersyariat</a:t>
            </a:r>
            <a:r>
              <a:rPr lang="en-MY"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 </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agar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mencapai</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matlamat</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reda</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a:t>
            </a:r>
            <a:r>
              <a:rPr lang="en-MY" sz="28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swt</a:t>
            </a:r>
            <a:r>
              <a:rPr lang="en-MY" sz="28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28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61931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6F38716F-54EE-7502-7BEA-007DCB708D63}"/>
              </a:ext>
            </a:extLst>
          </p:cNvPr>
          <p:cNvSpPr/>
          <p:nvPr/>
        </p:nvSpPr>
        <p:spPr>
          <a:xfrm>
            <a:off x="190500" y="304800"/>
            <a:ext cx="8763000" cy="2438400"/>
          </a:xfrm>
          <a:prstGeom prst="roundRect">
            <a:avLst/>
          </a:prstGeom>
          <a:solidFill>
            <a:schemeClr val="accent3">
              <a:lumMod val="75000"/>
              <a:alpha val="64000"/>
            </a:schemeClr>
          </a:solidFill>
          <a:ln w="38100">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Sesungguhnya permusuhan antara manusia dengan </a:t>
            </a:r>
            <a:r>
              <a:rPr lang="sv-SE" sz="3000" dirty="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syaitan</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adalah tradisi lama semenjak penciptaan Nabi Adam AS, moyang manusia, sehinggalah ke hari kiamat.</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
        <p:nvSpPr>
          <p:cNvPr id="6" name="Rectangle: Rounded Corners 5">
            <a:extLst>
              <a:ext uri="{FF2B5EF4-FFF2-40B4-BE49-F238E27FC236}">
                <a16:creationId xmlns:a16="http://schemas.microsoft.com/office/drawing/2014/main" xmlns="" id="{6F38716F-54EE-7502-7BEA-007DCB708D63}"/>
              </a:ext>
            </a:extLst>
          </p:cNvPr>
          <p:cNvSpPr/>
          <p:nvPr/>
        </p:nvSpPr>
        <p:spPr>
          <a:xfrm>
            <a:off x="190500" y="3124200"/>
            <a:ext cx="8763000" cy="3429000"/>
          </a:xfrm>
          <a:prstGeom prst="roundRect">
            <a:avLst/>
          </a:prstGeom>
          <a:solidFill>
            <a:schemeClr val="accent3">
              <a:lumMod val="75000"/>
              <a:alpha val="64000"/>
            </a:schemeClr>
          </a:solidFill>
          <a:ln w="38100">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Kita diarahkan agar sentiasa menjaga diri, menghindari perangkap </a:t>
            </a:r>
            <a:r>
              <a:rPr lang="sv-SE" sz="3000" dirty="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syaitan</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dan tipu dayanya yang akibatnya mungkin membawa kepada penyeksaan api </a:t>
            </a:r>
            <a:r>
              <a:rPr lang="sv-SE" sz="3000" dirty="0">
                <a:ln>
                  <a:solidFill>
                    <a:sysClr val="windowText" lastClr="000000"/>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neraka</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Itulah antara ibrah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melontar tiga jamarat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dalam ibadat haji tersebut. </a:t>
            </a:r>
            <a:endParaRPr kumimoji="0" lang="sv-SE" sz="3000" b="0"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19224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 Allah swt dalam surah Fathir ayat 6 : </a:t>
            </a:r>
          </a:p>
        </p:txBody>
      </p:sp>
      <p:sp>
        <p:nvSpPr>
          <p:cNvPr id="4" name="Rectangle 3"/>
          <p:cNvSpPr/>
          <p:nvPr/>
        </p:nvSpPr>
        <p:spPr>
          <a:xfrm>
            <a:off x="380998" y="4572000"/>
            <a:ext cx="8382000" cy="1692771"/>
          </a:xfrm>
          <a:prstGeom prst="rect">
            <a:avLst/>
          </a:prstGeom>
        </p:spPr>
        <p:txBody>
          <a:bodyPr wrap="square">
            <a:spAutoFit/>
          </a:bodyPr>
          <a:lstStyle/>
          <a:p>
            <a:pPr algn="just"/>
            <a:r>
              <a:rPr lang="ms-MY" sz="2400" b="1" dirty="0">
                <a:solidFill>
                  <a:prstClr val="black"/>
                </a:solidFill>
              </a:rPr>
              <a:t>Maksudnya: </a:t>
            </a:r>
            <a:r>
              <a:rPr lang="sv-SE" sz="2400" b="1" dirty="0">
                <a:solidFill>
                  <a:srgbClr val="C00000"/>
                </a:solidFill>
              </a:rPr>
              <a:t>Sesungguhnya Syaitan adalah musuh bagi kamu, maka jadikanlah dia musuh (yang mesti dijauhi tipu dayanya); sebenarnya dia hanyalah mengajak golongannya supaya menjadi dari penduduk neraka’. </a:t>
            </a:r>
            <a:r>
              <a:rPr lang="en-US" sz="3200" b="1" dirty="0"/>
              <a:t>				</a:t>
            </a:r>
            <a:endParaRPr lang="ms-MY" sz="4000" b="1" dirty="0"/>
          </a:p>
        </p:txBody>
      </p:sp>
      <p:pic>
        <p:nvPicPr>
          <p:cNvPr id="5" name="Picture 4">
            <a:extLst>
              <a:ext uri="{FF2B5EF4-FFF2-40B4-BE49-F238E27FC236}">
                <a16:creationId xmlns:a16="http://schemas.microsoft.com/office/drawing/2014/main" xmlns="" id="{0E246E10-3781-4516-8022-63ABC6EC5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72" y="1693062"/>
            <a:ext cx="8163252" cy="2328874"/>
          </a:xfrm>
          <a:prstGeom prst="rect">
            <a:avLst/>
          </a:prstGeom>
        </p:spPr>
      </p:pic>
    </p:spTree>
    <p:extLst>
      <p:ext uri="{BB962C8B-B14F-4D97-AF65-F5344CB8AC3E}">
        <p14:creationId xmlns:p14="http://schemas.microsoft.com/office/powerpoint/2010/main" val="42156800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142875" y="1524000"/>
            <a:ext cx="8782050" cy="5105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Banyak lagi kesan positif dan pengajaran serta ibrah daripada ibadat haji yang difardukan oleh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 atas muslimin yang melaksanakannya. Kesemuanya membawa kepada </a:t>
            </a:r>
            <a:r>
              <a:rPr lang="sv-SE"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ketundukan hati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diri kepada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melaksanakan </a:t>
            </a:r>
            <a:r>
              <a:rPr lang="sv-SE"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pengorbanan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diri dan harta kepada jalan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a:t>
            </a:r>
            <a:r>
              <a:rPr lang="sv-SE" sz="28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ikhlas</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mengharapkan rahmat dan janjiNya memperolehi Syurga yang abadi di Akhirat kelak. </a:t>
            </a:r>
          </a:p>
        </p:txBody>
      </p:sp>
    </p:spTree>
    <p:extLst>
      <p:ext uri="{BB962C8B-B14F-4D97-AF65-F5344CB8AC3E}">
        <p14:creationId xmlns:p14="http://schemas.microsoft.com/office/powerpoint/2010/main" val="329389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3" y="3581400"/>
            <a:ext cx="8743951" cy="317625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Maksudnya: </a:t>
            </a:r>
            <a:r>
              <a:rPr lang="ms-MY" sz="2800" b="1" dirty="0">
                <a:solidFill>
                  <a:srgbClr val="FF0000"/>
                </a:solidFill>
              </a:rPr>
              <a:t>Katakanlah: Sesungguhnya sembahyangku dan ibadatku, hidupku dan matiku, hanyalah untuk Allah Tuhan yang mentadbirkan sekalian alam. Tiadalah sekutu bagi-Nya, dan dengan yang demikian sahaja aku diperintahkan, dan aku adalah orang Islam yang awal pertama yang berserah diri kepada Allah.</a:t>
            </a:r>
            <a:endParaRPr lang="ms-MY" sz="1100" b="1" dirty="0"/>
          </a:p>
          <a:p>
            <a:pPr marL="0" indent="0" algn="r">
              <a:buNone/>
            </a:pPr>
            <a:r>
              <a:rPr lang="ms-MY" sz="2700" b="1" dirty="0"/>
              <a:t>				     (Surah Al-An’am: 162-163)</a:t>
            </a:r>
          </a:p>
        </p:txBody>
      </p:sp>
      <p:pic>
        <p:nvPicPr>
          <p:cNvPr id="5" name="Picture 4">
            <a:extLst>
              <a:ext uri="{FF2B5EF4-FFF2-40B4-BE49-F238E27FC236}">
                <a16:creationId xmlns:a16="http://schemas.microsoft.com/office/drawing/2014/main" xmlns="" id="{3951B808-5DAF-4049-A918-1DD709C3C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41" y="1238208"/>
            <a:ext cx="8407113" cy="2121592"/>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0130" y="2209800"/>
            <a:ext cx="8863740" cy="24384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59180" y="1600200"/>
            <a:ext cx="8863740" cy="2362200"/>
          </a:xfrm>
          <a:prstGeom prst="flowChartAlternateProcess">
            <a:avLst/>
          </a:prstGeom>
          <a:solidFill>
            <a:schemeClr val="accent3">
              <a:lumMod val="75000"/>
            </a:schemeClr>
          </a:solidFill>
          <a:ln w="38100">
            <a:solidFill>
              <a:schemeClr val="tx2"/>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lvl="0" algn="ctr">
              <a:defRPr/>
            </a:pPr>
            <a:r>
              <a:rPr lang="fi-FI" sz="2800" dirty="0">
                <a:ln>
                  <a:solidFill>
                    <a:sysClr val="windowText" lastClr="000000"/>
                  </a:solidFill>
                </a:ln>
                <a:solidFill>
                  <a:prstClr val="white"/>
                </a:solidFill>
                <a:effectLst>
                  <a:outerShdw blurRad="38100" dist="38100" dir="2700000" algn="tl">
                    <a:srgbClr val="000000">
                      <a:alpha val="43137"/>
                    </a:srgbClr>
                  </a:outerShdw>
                </a:effectLst>
                <a:latin typeface="Arial Black" pitchFamily="34" charset="0"/>
              </a:rPr>
              <a:t>Ketahuilah bahawa Allah telah menjadikan hari Jumaat sebagai penghulu segala hari yang dipenuhi dengan pelbagai kelebihan sepertimana sabda Rasulullah SAW yang bermaksud:                </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7620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mn-ea"/>
                <a:cs typeface="+mn-cs"/>
              </a:rPr>
              <a:t>SERUAN KHATIB</a:t>
            </a:r>
          </a:p>
        </p:txBody>
      </p:sp>
      <p:sp>
        <p:nvSpPr>
          <p:cNvPr id="4" name="Content Placeholder 3"/>
          <p:cNvSpPr txBox="1">
            <a:spLocks noGrp="1"/>
          </p:cNvSpPr>
          <p:nvPr>
            <p:ph idx="1"/>
          </p:nvPr>
        </p:nvSpPr>
        <p:spPr>
          <a:xfrm>
            <a:off x="190810" y="4330460"/>
            <a:ext cx="8743951" cy="2314480"/>
          </a:xfrm>
          <a:prstGeom prst="rect">
            <a:avLst/>
          </a:prstGeom>
          <a:solidFill>
            <a:schemeClr val="bg1"/>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800" b="1" dirty="0"/>
              <a:t> </a:t>
            </a:r>
            <a:r>
              <a:rPr lang="ms-MY" sz="2800" b="1" dirty="0">
                <a:solidFill>
                  <a:srgbClr val="FF0000"/>
                </a:solidFill>
              </a:rPr>
              <a:t>“Sebaik-baik hari ialah hari Jumaat. Padanya dijadikan Nabi Adam. Padanya dimasukkan baginda ke syurga dan padanya juga dikeluarkan daripada syurga, dan tidak berlaku Kiamat melainkan pada hari Jumaat.”</a:t>
            </a:r>
            <a:endParaRPr lang="ms-MY" sz="1100" b="1" dirty="0"/>
          </a:p>
          <a:p>
            <a:pPr marL="0" indent="0" algn="just">
              <a:buNone/>
            </a:pPr>
            <a:r>
              <a:rPr lang="ms-MY" sz="2700" b="1" dirty="0"/>
              <a:t>				                    (Hadis riwayat Muslim)</a:t>
            </a:r>
          </a:p>
        </p:txBody>
      </p:sp>
    </p:spTree>
    <p:extLst>
      <p:ext uri="{BB962C8B-B14F-4D97-AF65-F5344CB8AC3E}">
        <p14:creationId xmlns:p14="http://schemas.microsoft.com/office/powerpoint/2010/main" val="152665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6910" y="1371600"/>
            <a:ext cx="8863740" cy="32766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5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7039" y="2286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4" name="Rectangle: Rounded Corners 8">
            <a:extLst>
              <a:ext uri="{FF2B5EF4-FFF2-40B4-BE49-F238E27FC236}">
                <a16:creationId xmlns:a16="http://schemas.microsoft.com/office/drawing/2014/main" xmlns="" id="{E9BF90BD-1D9C-4DE3-AF3D-E1DA7FE28E0C}"/>
              </a:ext>
            </a:extLst>
          </p:cNvPr>
          <p:cNvSpPr/>
          <p:nvPr/>
        </p:nvSpPr>
        <p:spPr>
          <a:xfrm>
            <a:off x="146910" y="4953000"/>
            <a:ext cx="8863740" cy="1600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5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Janganlah melakukan perkara yang boleh mengganggu jemaah lain sepanjang berada di masjid, kerana perbuatan tersebut dilarang dalam Islam.</a:t>
            </a:r>
          </a:p>
        </p:txBody>
      </p:sp>
    </p:spTree>
    <p:extLst>
      <p:ext uri="{BB962C8B-B14F-4D97-AF65-F5344CB8AC3E}">
        <p14:creationId xmlns:p14="http://schemas.microsoft.com/office/powerpoint/2010/main" val="353904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6943" y="762000"/>
            <a:ext cx="8648700" cy="2585323"/>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ذُو اْلجَلَالِ وَالْإِكْرَامِ،</a:t>
            </a:r>
          </a:p>
          <a:p>
            <a:pPr lvl="1" algn="ctr" rtl="1"/>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وَنَبِيَّنَا مُحَمَّدًا عَبْدُهُ وَرَسولُه، </a:t>
            </a:r>
          </a:p>
        </p:txBody>
      </p:sp>
      <p:sp>
        <p:nvSpPr>
          <p:cNvPr id="6" name="Rectangle 5"/>
          <p:cNvSpPr/>
          <p:nvPr/>
        </p:nvSpPr>
        <p:spPr>
          <a:xfrm>
            <a:off x="427512" y="76200"/>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53512" y="3276600"/>
            <a:ext cx="8622131"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Pemilik</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keagungan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kehormatan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020982"/>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وَصَحْبِهِ الْأَخْيَارِ</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286232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limpahkanlah rahmat, kesejahteraan dan keberkatan ke atas junjungan kami Muhammad, keluarga dan para Sahabatnya yang baik.</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4" name="Rectangle 3"/>
          <p:cNvSpPr/>
          <p:nvPr/>
        </p:nvSpPr>
        <p:spPr>
          <a:xfrm>
            <a:off x="1543047"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14 Zulhijjah 1445 H / 21 Jun 202</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B6F0C6A1-A939-48F1-9E65-B10FC45A00C5}"/>
              </a:ext>
            </a:extLst>
          </p:cNvPr>
          <p:cNvSpPr/>
          <p:nvPr/>
        </p:nvSpPr>
        <p:spPr>
          <a:xfrm>
            <a:off x="273563" y="2743200"/>
            <a:ext cx="8596869" cy="1446550"/>
          </a:xfrm>
          <a:prstGeom prst="rect">
            <a:avLst/>
          </a:prstGeom>
        </p:spPr>
        <p:txBody>
          <a:bodyPr wrap="square">
            <a:spAutoFit/>
          </a:bodyPr>
          <a:lstStyle/>
          <a:p>
            <a:pPr algn="ctr"/>
            <a:r>
              <a:rPr lang="fi-FI" sz="4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IBRAH (PENGAJARAN)</a:t>
            </a:r>
          </a:p>
          <a:p>
            <a:pPr algn="ctr"/>
            <a:r>
              <a:rPr lang="fi-FI" sz="4400" b="1" dirty="0">
                <a:ln w="13462">
                  <a:solidFill>
                    <a:schemeClr val="bg1"/>
                  </a:solidFill>
                  <a:prstDash val="solid"/>
                </a:ln>
                <a:solidFill>
                  <a:schemeClr val="accent6">
                    <a:lumMod val="75000"/>
                  </a:schemeClr>
                </a:solidFill>
                <a:effectLst>
                  <a:outerShdw dist="38100" dir="2700000" algn="bl" rotWithShape="0">
                    <a:schemeClr val="accent5"/>
                  </a:outerShdw>
                </a:effectLst>
                <a:latin typeface="Arial Black" pitchFamily="34" charset="0"/>
              </a:rPr>
              <a:t> DARIPADA IBADAH HAJI</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7000" r="-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533400" y="1371600"/>
            <a:ext cx="8382000" cy="45720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Setiap jamaah haji yang telah melaksanakan rukun Islam kelima di tanah suci, pastinya akan membawa pulang pelbagai kenangan dan pengajaran daripada ibadat yang memang memerlukan ketabahan diri dan pengorbanan harta. </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76450" y="533400"/>
            <a:ext cx="8382000" cy="2781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 bukan hanya sekadar pertukaran panggilan diri kepada gelaran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haji</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atau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hajjah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tetapi yang lebih penting, </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76450" y="3733800"/>
            <a:ext cx="8382000" cy="2781300"/>
          </a:xfrm>
          <a:prstGeom prst="roundRect">
            <a:avLst/>
          </a:prstGeom>
          <a:solidFill>
            <a:schemeClr val="bg1">
              <a:lumMod val="50000"/>
              <a:alpha val="86000"/>
            </a:schemeClr>
          </a:solidFill>
          <a:ln w="38100">
            <a:solidFill>
              <a:schemeClr val="tx2">
                <a:lumMod val="20000"/>
                <a:lumOff val="80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 membawa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perubahan</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keperibadian</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dan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budaya</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hidup harian kepada yang lebih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soleh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dan menjadi </a:t>
            </a:r>
            <a:r>
              <a:rPr lang="sv-SE" sz="3400" dirty="0">
                <a:ln>
                  <a:solidFill>
                    <a:sysClr val="windowText" lastClr="000000"/>
                  </a:solidFill>
                </a:ln>
                <a:solidFill>
                  <a:srgbClr val="00B050"/>
                </a:solidFill>
                <a:effectLst>
                  <a:outerShdw blurRad="38100" dist="38100" dir="2700000" algn="tl">
                    <a:srgbClr val="000000">
                      <a:alpha val="43137"/>
                    </a:srgbClr>
                  </a:outerShdw>
                </a:effectLst>
                <a:latin typeface="Arial Black" pitchFamily="34" charset="0"/>
              </a:rPr>
              <a:t>ikutan</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kepada masyarakat sekeliling.</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6F38716F-54EE-7502-7BEA-007DCB708D63}"/>
              </a:ext>
            </a:extLst>
          </p:cNvPr>
          <p:cNvSpPr/>
          <p:nvPr/>
        </p:nvSpPr>
        <p:spPr>
          <a:xfrm>
            <a:off x="443552" y="457200"/>
            <a:ext cx="8305800" cy="28194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Ibadat haji mengajarkan semua manusia adalah </a:t>
            </a:r>
            <a:r>
              <a:rPr lang="sv-SE"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sama</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di sisi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berpakaian serba putih dan menjalankan ibadat pada waktu yang sekata. </a:t>
            </a:r>
          </a:p>
        </p:txBody>
      </p:sp>
      <p:sp>
        <p:nvSpPr>
          <p:cNvPr id="6" name="Rectangle: Rounded Corners 5">
            <a:extLst>
              <a:ext uri="{FF2B5EF4-FFF2-40B4-BE49-F238E27FC236}">
                <a16:creationId xmlns:a16="http://schemas.microsoft.com/office/drawing/2014/main" xmlns="" id="{6F38716F-54EE-7502-7BEA-007DCB708D63}"/>
              </a:ext>
            </a:extLst>
          </p:cNvPr>
          <p:cNvSpPr/>
          <p:nvPr/>
        </p:nvSpPr>
        <p:spPr>
          <a:xfrm>
            <a:off x="457200" y="3733800"/>
            <a:ext cx="8305800" cy="2667000"/>
          </a:xfrm>
          <a:prstGeom prst="roundRect">
            <a:avLst/>
          </a:prstGeom>
          <a:solidFill>
            <a:schemeClr val="accent5">
              <a:lumMod val="75000"/>
              <a:alpha val="64000"/>
            </a:schemeClr>
          </a:solidFill>
          <a:ln w="38100">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Tiada perbezaan ketara antara mereka, namun begitu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sv-SE" sz="30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swt menjadikan </a:t>
            </a:r>
            <a:r>
              <a:rPr lang="sv-SE" sz="3000" dirty="0">
                <a:ln>
                  <a:solidFill>
                    <a:sysClr val="windowText" lastClr="000000"/>
                  </a:solidFill>
                </a:ln>
                <a:solidFill>
                  <a:srgbClr val="00B050"/>
                </a:solidFill>
                <a:effectLst>
                  <a:glow rad="101600">
                    <a:prstClr val="black">
                      <a:alpha val="60000"/>
                    </a:prstClr>
                  </a:glow>
                  <a:outerShdw blurRad="38100" dist="38100" dir="2700000" algn="tl">
                    <a:srgbClr val="000000">
                      <a:alpha val="43137"/>
                    </a:srgbClr>
                  </a:outerShdw>
                </a:effectLst>
                <a:latin typeface="Arial Black" pitchFamily="34" charset="0"/>
              </a:rPr>
              <a:t>ketaqwaan</a:t>
            </a:r>
            <a:r>
              <a:rPr lang="sv-SE" sz="300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asas penilaian di sisiNya. </a:t>
            </a:r>
          </a:p>
        </p:txBody>
      </p:sp>
    </p:spTree>
    <p:extLst>
      <p:ext uri="{BB962C8B-B14F-4D97-AF65-F5344CB8AC3E}">
        <p14:creationId xmlns:p14="http://schemas.microsoft.com/office/powerpoint/2010/main" val="24757978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12426535</TotalTime>
  <Words>1562</Words>
  <Application>Microsoft Office PowerPoint</Application>
  <PresentationFormat>On-screen Show (4:3)</PresentationFormat>
  <Paragraphs>159</Paragraphs>
  <Slides>43</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43</vt:i4>
      </vt:variant>
    </vt:vector>
  </HeadingPairs>
  <TitlesOfParts>
    <vt:vector size="63"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1583</cp:revision>
  <dcterms:created xsi:type="dcterms:W3CDTF">2017-12-24T04:47:57Z</dcterms:created>
  <dcterms:modified xsi:type="dcterms:W3CDTF">2024-06-13T01:58:40Z</dcterms:modified>
</cp:coreProperties>
</file>