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61"/>
  </p:notesMasterIdLst>
  <p:sldIdLst>
    <p:sldId id="898" r:id="rId6"/>
    <p:sldId id="259" r:id="rId7"/>
    <p:sldId id="260" r:id="rId8"/>
    <p:sldId id="261" r:id="rId9"/>
    <p:sldId id="262" r:id="rId10"/>
    <p:sldId id="755" r:id="rId11"/>
    <p:sldId id="1577" r:id="rId12"/>
    <p:sldId id="1578" r:id="rId13"/>
    <p:sldId id="1579" r:id="rId14"/>
    <p:sldId id="1580" r:id="rId15"/>
    <p:sldId id="1581" r:id="rId16"/>
    <p:sldId id="1585" r:id="rId17"/>
    <p:sldId id="1586" r:id="rId18"/>
    <p:sldId id="1587" r:id="rId19"/>
    <p:sldId id="1589" r:id="rId20"/>
    <p:sldId id="1590" r:id="rId21"/>
    <p:sldId id="1591" r:id="rId22"/>
    <p:sldId id="1592" r:id="rId23"/>
    <p:sldId id="1593" r:id="rId24"/>
    <p:sldId id="1594" r:id="rId25"/>
    <p:sldId id="1529" r:id="rId26"/>
    <p:sldId id="1595" r:id="rId27"/>
    <p:sldId id="1596" r:id="rId28"/>
    <p:sldId id="1597" r:id="rId29"/>
    <p:sldId id="1531" r:id="rId30"/>
    <p:sldId id="1535" r:id="rId31"/>
    <p:sldId id="1598" r:id="rId32"/>
    <p:sldId id="1409" r:id="rId33"/>
    <p:sldId id="407" r:id="rId34"/>
    <p:sldId id="417" r:id="rId35"/>
    <p:sldId id="281" r:id="rId36"/>
    <p:sldId id="950" r:id="rId37"/>
    <p:sldId id="276" r:id="rId38"/>
    <p:sldId id="277" r:id="rId39"/>
    <p:sldId id="278" r:id="rId40"/>
    <p:sldId id="1365" r:id="rId41"/>
    <p:sldId id="1573" r:id="rId42"/>
    <p:sldId id="1599" r:id="rId43"/>
    <p:sldId id="1600" r:id="rId44"/>
    <p:sldId id="1505" r:id="rId45"/>
    <p:sldId id="283" r:id="rId46"/>
    <p:sldId id="284" r:id="rId47"/>
    <p:sldId id="309" r:id="rId48"/>
    <p:sldId id="310" r:id="rId49"/>
    <p:sldId id="961" r:id="rId50"/>
    <p:sldId id="962" r:id="rId51"/>
    <p:sldId id="1181" r:id="rId52"/>
    <p:sldId id="976" r:id="rId53"/>
    <p:sldId id="977" r:id="rId54"/>
    <p:sldId id="1575" r:id="rId55"/>
    <p:sldId id="978" r:id="rId56"/>
    <p:sldId id="312" r:id="rId57"/>
    <p:sldId id="313" r:id="rId58"/>
    <p:sldId id="1289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577"/>
            <p14:sldId id="1578"/>
            <p14:sldId id="1579"/>
            <p14:sldId id="1580"/>
            <p14:sldId id="1581"/>
            <p14:sldId id="1585"/>
            <p14:sldId id="1586"/>
            <p14:sldId id="1587"/>
            <p14:sldId id="1589"/>
            <p14:sldId id="1590"/>
            <p14:sldId id="1591"/>
            <p14:sldId id="1592"/>
            <p14:sldId id="1593"/>
            <p14:sldId id="1594"/>
            <p14:sldId id="1529"/>
            <p14:sldId id="1595"/>
            <p14:sldId id="1596"/>
            <p14:sldId id="1597"/>
            <p14:sldId id="1531"/>
            <p14:sldId id="1535"/>
            <p14:sldId id="1598"/>
            <p14:sldId id="1409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573"/>
            <p14:sldId id="1599"/>
            <p14:sldId id="1600"/>
            <p14:sldId id="1505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1575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84032"/>
    <a:srgbClr val="FF93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8975" autoAdjust="0"/>
  </p:normalViewPr>
  <p:slideViewPr>
    <p:cSldViewPr showGuides="1">
      <p:cViewPr varScale="1">
        <p:scale>
          <a:sx n="111" d="100"/>
          <a:sy n="111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6F0A6BEC-29A6-4773-9653-67531EBDE418}"/>
    <pc:docChg chg="custSel modSld">
      <pc:chgData name="faizul alfalah" userId="b097e28588539e7c" providerId="LiveId" clId="{6F0A6BEC-29A6-4773-9653-67531EBDE418}" dt="2024-09-25T02:38:53.567" v="83"/>
      <pc:docMkLst>
        <pc:docMk/>
      </pc:docMkLst>
      <pc:sldChg chg="addSp delSp modSp mod setBg">
        <pc:chgData name="faizul alfalah" userId="b097e28588539e7c" providerId="LiveId" clId="{6F0A6BEC-29A6-4773-9653-67531EBDE418}" dt="2024-09-25T02:09:39.701" v="69" actId="1076"/>
        <pc:sldMkLst>
          <pc:docMk/>
          <pc:sldMk cId="0" sldId="898"/>
        </pc:sldMkLst>
        <pc:spChg chg="add del mod">
          <ac:chgData name="faizul alfalah" userId="b097e28588539e7c" providerId="LiveId" clId="{6F0A6BEC-29A6-4773-9653-67531EBDE418}" dt="2024-09-25T02:09:39.701" v="69" actId="1076"/>
          <ac:spMkLst>
            <pc:docMk/>
            <pc:sldMk cId="0" sldId="898"/>
            <ac:spMk id="2" creationId="{00000000-0000-0000-0000-000000000000}"/>
          </ac:spMkLst>
        </pc:spChg>
        <pc:spChg chg="add del">
          <ac:chgData name="faizul alfalah" userId="b097e28588539e7c" providerId="LiveId" clId="{6F0A6BEC-29A6-4773-9653-67531EBDE418}" dt="2024-09-25T02:09:05.162" v="63" actId="478"/>
          <ac:spMkLst>
            <pc:docMk/>
            <pc:sldMk cId="0" sldId="898"/>
            <ac:spMk id="4" creationId="{00000000-0000-0000-0000-000000000000}"/>
          </ac:spMkLst>
        </pc:spChg>
        <pc:spChg chg="add del">
          <ac:chgData name="faizul alfalah" userId="b097e28588539e7c" providerId="LiveId" clId="{6F0A6BEC-29A6-4773-9653-67531EBDE418}" dt="2024-09-25T02:09:05.162" v="63" actId="478"/>
          <ac:spMkLst>
            <pc:docMk/>
            <pc:sldMk cId="0" sldId="898"/>
            <ac:spMk id="8" creationId="{00000000-0000-0000-0000-000000000000}"/>
          </ac:spMkLst>
        </pc:spChg>
        <pc:spChg chg="add del">
          <ac:chgData name="faizul alfalah" userId="b097e28588539e7c" providerId="LiveId" clId="{6F0A6BEC-29A6-4773-9653-67531EBDE418}" dt="2024-09-25T02:09:05.162" v="63" actId="478"/>
          <ac:spMkLst>
            <pc:docMk/>
            <pc:sldMk cId="0" sldId="898"/>
            <ac:spMk id="9" creationId="{00000000-0000-0000-0000-000000000000}"/>
          </ac:spMkLst>
        </pc:spChg>
        <pc:spChg chg="add del">
          <ac:chgData name="faizul alfalah" userId="b097e28588539e7c" providerId="LiveId" clId="{6F0A6BEC-29A6-4773-9653-67531EBDE418}" dt="2024-09-25T02:09:05.162" v="63" actId="478"/>
          <ac:spMkLst>
            <pc:docMk/>
            <pc:sldMk cId="0" sldId="898"/>
            <ac:spMk id="14" creationId="{00000000-0000-0000-0000-000000000000}"/>
          </ac:spMkLst>
        </pc:spChg>
        <pc:picChg chg="add del">
          <ac:chgData name="faizul alfalah" userId="b097e28588539e7c" providerId="LiveId" clId="{6F0A6BEC-29A6-4773-9653-67531EBDE418}" dt="2024-09-25T02:09:05.162" v="63" actId="478"/>
          <ac:picMkLst>
            <pc:docMk/>
            <pc:sldMk cId="0" sldId="898"/>
            <ac:picMk id="6146" creationId="{00000000-0000-0000-0000-000000000000}"/>
          </ac:picMkLst>
        </pc:picChg>
      </pc:sldChg>
      <pc:sldChg chg="modSp mod">
        <pc:chgData name="faizul alfalah" userId="b097e28588539e7c" providerId="LiveId" clId="{6F0A6BEC-29A6-4773-9653-67531EBDE418}" dt="2024-09-25T02:07:20.085" v="61" actId="732"/>
        <pc:sldMkLst>
          <pc:docMk/>
          <pc:sldMk cId="0" sldId="1409"/>
        </pc:sldMkLst>
        <pc:spChg chg="mod">
          <ac:chgData name="faizul alfalah" userId="b097e28588539e7c" providerId="LiveId" clId="{6F0A6BEC-29A6-4773-9653-67531EBDE418}" dt="2024-09-25T02:06:46.308" v="57" actId="1076"/>
          <ac:spMkLst>
            <pc:docMk/>
            <pc:sldMk cId="0" sldId="1409"/>
            <ac:spMk id="6" creationId="{00000000-0000-0000-0000-000000000000}"/>
          </ac:spMkLst>
        </pc:spChg>
        <pc:picChg chg="mod modCrop">
          <ac:chgData name="faizul alfalah" userId="b097e28588539e7c" providerId="LiveId" clId="{6F0A6BEC-29A6-4773-9653-67531EBDE418}" dt="2024-09-25T02:07:20.085" v="61" actId="732"/>
          <ac:picMkLst>
            <pc:docMk/>
            <pc:sldMk cId="0" sldId="1409"/>
            <ac:picMk id="2" creationId="{00000000-0000-0000-0000-000000000000}"/>
          </ac:picMkLst>
        </pc:picChg>
      </pc:sldChg>
      <pc:sldChg chg="addSp delSp modSp mod">
        <pc:chgData name="faizul alfalah" userId="b097e28588539e7c" providerId="LiveId" clId="{6F0A6BEC-29A6-4773-9653-67531EBDE418}" dt="2024-09-25T02:03:10.101" v="9" actId="1076"/>
        <pc:sldMkLst>
          <pc:docMk/>
          <pc:sldMk cId="3639450170" sldId="1531"/>
        </pc:sldMkLst>
        <pc:spChg chg="del">
          <ac:chgData name="faizul alfalah" userId="b097e28588539e7c" providerId="LiveId" clId="{6F0A6BEC-29A6-4773-9653-67531EBDE418}" dt="2024-09-25T02:03:03.446" v="7" actId="478"/>
          <ac:spMkLst>
            <pc:docMk/>
            <pc:sldMk cId="3639450170" sldId="1531"/>
            <ac:spMk id="3" creationId="{6AEB0B67-69F1-4D8E-BF8A-CF3A812B853A}"/>
          </ac:spMkLst>
        </pc:spChg>
        <pc:spChg chg="mod">
          <ac:chgData name="faizul alfalah" userId="b097e28588539e7c" providerId="LiveId" clId="{6F0A6BEC-29A6-4773-9653-67531EBDE418}" dt="2024-09-25T02:02:41.728" v="6" actId="14100"/>
          <ac:spMkLst>
            <pc:docMk/>
            <pc:sldMk cId="3639450170" sldId="1531"/>
            <ac:spMk id="4" creationId="{9FC4953F-29A2-4657-B88E-E2B9E562DE8E}"/>
          </ac:spMkLst>
        </pc:spChg>
        <pc:picChg chg="add mod">
          <ac:chgData name="faizul alfalah" userId="b097e28588539e7c" providerId="LiveId" clId="{6F0A6BEC-29A6-4773-9653-67531EBDE418}" dt="2024-09-25T02:03:10.101" v="9" actId="1076"/>
          <ac:picMkLst>
            <pc:docMk/>
            <pc:sldMk cId="3639450170" sldId="1531"/>
            <ac:picMk id="6" creationId="{B14E468D-1073-4E7E-91B5-65955C2626C1}"/>
          </ac:picMkLst>
        </pc:picChg>
      </pc:sldChg>
      <pc:sldChg chg="addSp delSp modSp mod setBg">
        <pc:chgData name="faizul alfalah" userId="b097e28588539e7c" providerId="LiveId" clId="{6F0A6BEC-29A6-4773-9653-67531EBDE418}" dt="2024-09-25T02:06:22.226" v="56"/>
        <pc:sldMkLst>
          <pc:docMk/>
          <pc:sldMk cId="3674477663" sldId="1535"/>
        </pc:sldMkLst>
        <pc:spChg chg="mod">
          <ac:chgData name="faizul alfalah" userId="b097e28588539e7c" providerId="LiveId" clId="{6F0A6BEC-29A6-4773-9653-67531EBDE418}" dt="2024-09-25T02:04:34.300" v="44" actId="1076"/>
          <ac:spMkLst>
            <pc:docMk/>
            <pc:sldMk cId="3674477663" sldId="1535"/>
            <ac:spMk id="3" creationId="{FFDCD7F8-B650-4122-BEC5-EE6E9D8FB295}"/>
          </ac:spMkLst>
        </pc:spChg>
        <pc:spChg chg="add mod">
          <ac:chgData name="faizul alfalah" userId="b097e28588539e7c" providerId="LiveId" clId="{6F0A6BEC-29A6-4773-9653-67531EBDE418}" dt="2024-09-25T02:03:55.514" v="35" actId="20577"/>
          <ac:spMkLst>
            <pc:docMk/>
            <pc:sldMk cId="3674477663" sldId="1535"/>
            <ac:spMk id="4" creationId="{45288688-9023-44CE-AB80-8DF63D461127}"/>
          </ac:spMkLst>
        </pc:spChg>
        <pc:spChg chg="add mod">
          <ac:chgData name="faizul alfalah" userId="b097e28588539e7c" providerId="LiveId" clId="{6F0A6BEC-29A6-4773-9653-67531EBDE418}" dt="2024-09-25T02:04:31.613" v="43" actId="1076"/>
          <ac:spMkLst>
            <pc:docMk/>
            <pc:sldMk cId="3674477663" sldId="1535"/>
            <ac:spMk id="5" creationId="{40D29EE1-1070-470D-BC6A-55E3D306AB4A}"/>
          </ac:spMkLst>
        </pc:spChg>
        <pc:spChg chg="add del mod">
          <ac:chgData name="faizul alfalah" userId="b097e28588539e7c" providerId="LiveId" clId="{6F0A6BEC-29A6-4773-9653-67531EBDE418}" dt="2024-09-25T02:06:01.360" v="52"/>
          <ac:spMkLst>
            <pc:docMk/>
            <pc:sldMk cId="3674477663" sldId="1535"/>
            <ac:spMk id="6" creationId="{7266DD8B-D6A7-48F5-BE21-017F58F0F9D1}"/>
          </ac:spMkLst>
        </pc:spChg>
      </pc:sldChg>
      <pc:sldChg chg="setBg">
        <pc:chgData name="faizul alfalah" userId="b097e28588539e7c" providerId="LiveId" clId="{6F0A6BEC-29A6-4773-9653-67531EBDE418}" dt="2024-09-25T02:37:25.415" v="71"/>
        <pc:sldMkLst>
          <pc:docMk/>
          <pc:sldMk cId="758455494" sldId="1577"/>
        </pc:sldMkLst>
      </pc:sldChg>
      <pc:sldChg chg="setBg">
        <pc:chgData name="faizul alfalah" userId="b097e28588539e7c" providerId="LiveId" clId="{6F0A6BEC-29A6-4773-9653-67531EBDE418}" dt="2024-09-25T02:37:38.725" v="73"/>
        <pc:sldMkLst>
          <pc:docMk/>
          <pc:sldMk cId="2260726632" sldId="1578"/>
        </pc:sldMkLst>
      </pc:sldChg>
      <pc:sldChg chg="setBg">
        <pc:chgData name="faizul alfalah" userId="b097e28588539e7c" providerId="LiveId" clId="{6F0A6BEC-29A6-4773-9653-67531EBDE418}" dt="2024-09-25T02:37:50.659" v="75"/>
        <pc:sldMkLst>
          <pc:docMk/>
          <pc:sldMk cId="1291629215" sldId="1579"/>
        </pc:sldMkLst>
      </pc:sldChg>
      <pc:sldChg chg="setBg">
        <pc:chgData name="faizul alfalah" userId="b097e28588539e7c" providerId="LiveId" clId="{6F0A6BEC-29A6-4773-9653-67531EBDE418}" dt="2024-09-25T02:38:10.827" v="77"/>
        <pc:sldMkLst>
          <pc:docMk/>
          <pc:sldMk cId="1776489958" sldId="1580"/>
        </pc:sldMkLst>
      </pc:sldChg>
      <pc:sldChg chg="setBg">
        <pc:chgData name="faizul alfalah" userId="b097e28588539e7c" providerId="LiveId" clId="{6F0A6BEC-29A6-4773-9653-67531EBDE418}" dt="2024-09-25T02:38:28.088" v="79"/>
        <pc:sldMkLst>
          <pc:docMk/>
          <pc:sldMk cId="300314557" sldId="1585"/>
        </pc:sldMkLst>
      </pc:sldChg>
      <pc:sldChg chg="setBg">
        <pc:chgData name="faizul alfalah" userId="b097e28588539e7c" providerId="LiveId" clId="{6F0A6BEC-29A6-4773-9653-67531EBDE418}" dt="2024-09-25T02:38:44.412" v="81"/>
        <pc:sldMkLst>
          <pc:docMk/>
          <pc:sldMk cId="2826060993" sldId="1586"/>
        </pc:sldMkLst>
      </pc:sldChg>
      <pc:sldChg chg="setBg">
        <pc:chgData name="faizul alfalah" userId="b097e28588539e7c" providerId="LiveId" clId="{6F0A6BEC-29A6-4773-9653-67531EBDE418}" dt="2024-09-25T02:38:53.567" v="83"/>
        <pc:sldMkLst>
          <pc:docMk/>
          <pc:sldMk cId="664863196" sldId="1587"/>
        </pc:sldMkLst>
      </pc:sldChg>
      <pc:sldChg chg="modSp mod">
        <pc:chgData name="faizul alfalah" userId="b097e28588539e7c" providerId="LiveId" clId="{6F0A6BEC-29A6-4773-9653-67531EBDE418}" dt="2024-09-25T01:55:35.598" v="5"/>
        <pc:sldMkLst>
          <pc:docMk/>
          <pc:sldMk cId="3593057846" sldId="1597"/>
        </pc:sldMkLst>
        <pc:spChg chg="mod">
          <ac:chgData name="faizul alfalah" userId="b097e28588539e7c" providerId="LiveId" clId="{6F0A6BEC-29A6-4773-9653-67531EBDE418}" dt="2024-09-25T01:55:35.598" v="5"/>
          <ac:spMkLst>
            <pc:docMk/>
            <pc:sldMk cId="3593057846" sldId="1597"/>
            <ac:spMk id="3" creationId="{E18A0E98-4B2B-4FE1-9929-7CAF2967EF72}"/>
          </ac:spMkLst>
        </pc:spChg>
      </pc:sldChg>
      <pc:sldChg chg="addSp modSp mod setBg">
        <pc:chgData name="faizul alfalah" userId="b097e28588539e7c" providerId="LiveId" clId="{6F0A6BEC-29A6-4773-9653-67531EBDE418}" dt="2024-09-25T02:06:11.321" v="54" actId="1076"/>
        <pc:sldMkLst>
          <pc:docMk/>
          <pc:sldMk cId="1922765224" sldId="1598"/>
        </pc:sldMkLst>
        <pc:spChg chg="mod">
          <ac:chgData name="faizul alfalah" userId="b097e28588539e7c" providerId="LiveId" clId="{6F0A6BEC-29A6-4773-9653-67531EBDE418}" dt="2024-09-25T02:06:11.321" v="54" actId="1076"/>
          <ac:spMkLst>
            <pc:docMk/>
            <pc:sldMk cId="1922765224" sldId="1598"/>
            <ac:spMk id="3" creationId="{FFDCD7F8-B650-4122-BEC5-EE6E9D8FB295}"/>
          </ac:spMkLst>
        </pc:spChg>
        <pc:spChg chg="add mod">
          <ac:chgData name="faizul alfalah" userId="b097e28588539e7c" providerId="LiveId" clId="{6F0A6BEC-29A6-4773-9653-67531EBDE418}" dt="2024-09-25T02:06:03.610" v="53"/>
          <ac:spMkLst>
            <pc:docMk/>
            <pc:sldMk cId="1922765224" sldId="1598"/>
            <ac:spMk id="4" creationId="{35E77C6C-C80E-474D-A876-65F126DE74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26/09/2024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6" y="1443657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Siri : 39 / 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0" y="3382639"/>
            <a:ext cx="7734300" cy="20396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PETUNJUK  RASULULLAH SAW  DALAM  MENYATUKAN  UMMAH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87706"/>
            <a:ext cx="6781800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23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Rabiulawal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1446  H 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27  September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2258" y="634773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anose="020B0502040204020203" pitchFamily="34" charset="0"/>
              </a:rPr>
              <a:t>http://e-khutbah.terengganu.gov.my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914400"/>
            <a:ext cx="8077200" cy="525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Ketika Islam masih baru di Mekah, Rasulullah SAW mengatur langkah menyatukan golongan awal yang memeluk Islam. Dakwah disampaikan secara tertutup di rumah seorang sahabat bernama Al-Arqam bin Abi Al-Arqam.</a:t>
            </a:r>
          </a:p>
        </p:txBody>
      </p:sp>
    </p:spTree>
    <p:extLst>
      <p:ext uri="{BB962C8B-B14F-4D97-AF65-F5344CB8AC3E}">
        <p14:creationId xmlns:p14="http://schemas.microsoft.com/office/powerpoint/2010/main" val="177648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457200"/>
            <a:ext cx="8077200" cy="2895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kumpulan yang kecil, Rasulullah SAW mempasakkan tauhid kepada golongan yang baru memeluk Islam sehingga pegangan akidah menjadi kuat.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3505200"/>
            <a:ext cx="8077200" cy="3124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Golongan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awal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yang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menerima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dakwah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akhirnya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menjadi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contoh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tauladan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sebagai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seorang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Muslim yang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baik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tatkala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dakwah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dibuat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secara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terang-terangan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22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381000"/>
            <a:ext cx="8077200" cy="2971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Strategi dakwah Rasulullah SAW ini membuktikan kearifan Baginda bagi mengelak sebarang bentuk persengketaan antara golongan Muslimin dengan golongan kafir dalam usaha awal dakwah.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3505200"/>
            <a:ext cx="8077200" cy="3124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tidak memulakan dakwah dengan berdebat dan berkonfrontasi secara terbuka. Pertentangan secara terbuka akan merencatkan usaha dakwah. </a:t>
            </a:r>
            <a:endParaRPr lang="en-MY" sz="32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685800"/>
            <a:ext cx="80772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Inilah bukti bahawa Islam diturunkan dengan mesej perdamaian bukan pertelingkahan.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3048000"/>
            <a:ext cx="8077200" cy="3581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Oleh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itu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berusaha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untuk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memulakan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langkah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dakwah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keadaan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harmoni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kerana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sememangnya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Islam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adalah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agama yang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mengutamakan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keharmonian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kesejahteraan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06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381000"/>
            <a:ext cx="8077200" cy="2819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Usaha penyatuan yang dilakukan oleh Rasulullah SAW antara kaum Aus dan Khazraj di Madinah menjadi bukti jelas keperihatinan Baginda terhadap keharmonian hidup.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3438144"/>
            <a:ext cx="8077200" cy="31912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Sebelum datangnya Islam, kaum Aus dan Khazraj sering bergaduh dan bermusuhan antara satu sama lain sehingga tanah Yathrib iaitu nama asal Madinah dikuasai oleh golongan Yahudi.</a:t>
            </a:r>
            <a:endParaRPr lang="en-MY" sz="32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6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838200"/>
            <a:ext cx="8077200" cy="5029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Kedatangan Rasulullah ke Madinah dengan membawa ajaran Islam telah berjaya menamatkan persengketaan antara kaum Aus dengan Khazraj. Disebabkan Islam, mereka akhirnya dapat hidup dengan aman dan damai </a:t>
            </a:r>
          </a:p>
        </p:txBody>
      </p:sp>
    </p:spTree>
    <p:extLst>
      <p:ext uri="{BB962C8B-B14F-4D97-AF65-F5344CB8AC3E}">
        <p14:creationId xmlns:p14="http://schemas.microsoft.com/office/powerpoint/2010/main" val="240398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381000"/>
            <a:ext cx="8077200" cy="205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serta menjadi kuat sehingga golongan Yahudi tidak lagi dapat menguasai Madinah.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D269D1-00B9-4B7C-A558-09BE9FD874AB}"/>
              </a:ext>
            </a:extLst>
          </p:cNvPr>
          <p:cNvSpPr/>
          <p:nvPr/>
        </p:nvSpPr>
        <p:spPr>
          <a:xfrm>
            <a:off x="537713" y="2781300"/>
            <a:ext cx="8077200" cy="34670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Sesungguhnya pergaduhan sesama umat Islam hanya akan menguntungkan pihak lain dan hal ini perlu menjadi peringatan buat seluruh umat Islam.</a:t>
            </a:r>
          </a:p>
        </p:txBody>
      </p:sp>
    </p:spTree>
    <p:extLst>
      <p:ext uri="{BB962C8B-B14F-4D97-AF65-F5344CB8AC3E}">
        <p14:creationId xmlns:p14="http://schemas.microsoft.com/office/powerpoint/2010/main" val="107426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381000"/>
            <a:ext cx="8077200" cy="3124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juga telah mempersaudarakan golongan Muhajirin yang berasal dari Mekah, dengan golongan Ansar yang merupakan penduduk asal Madinah.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BFD9C5-4E04-40E9-9A4F-75D9DAFC3A54}"/>
              </a:ext>
            </a:extLst>
          </p:cNvPr>
          <p:cNvSpPr/>
          <p:nvPr/>
        </p:nvSpPr>
        <p:spPr>
          <a:xfrm>
            <a:off x="533400" y="3886200"/>
            <a:ext cx="8077200" cy="1981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Langkah ini memberi petunjuk jelas tentang kesejahteraan dan keharmonian yang diperjuangkan oleh Islam.</a:t>
            </a:r>
          </a:p>
        </p:txBody>
      </p:sp>
    </p:spTree>
    <p:extLst>
      <p:ext uri="{BB962C8B-B14F-4D97-AF65-F5344CB8AC3E}">
        <p14:creationId xmlns:p14="http://schemas.microsoft.com/office/powerpoint/2010/main" val="414626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533400"/>
            <a:ext cx="8077200" cy="205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Agama Islam mengutamakan nilai-nilai murni dalam kehidupan sesama manusia.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3882E5-C9E8-4C82-80DC-3AA904B77533}"/>
              </a:ext>
            </a:extLst>
          </p:cNvPr>
          <p:cNvSpPr/>
          <p:nvPr/>
        </p:nvSpPr>
        <p:spPr>
          <a:xfrm>
            <a:off x="533400" y="3009900"/>
            <a:ext cx="8077200" cy="2971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Justeru, Islam sangat mengambil berat tentang hubungan sesama manusia yang mesti disuburkan dengan ikatan persaudaraan.</a:t>
            </a:r>
          </a:p>
        </p:txBody>
      </p:sp>
    </p:spTree>
    <p:extLst>
      <p:ext uri="{BB962C8B-B14F-4D97-AF65-F5344CB8AC3E}">
        <p14:creationId xmlns:p14="http://schemas.microsoft.com/office/powerpoint/2010/main" val="402649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304800"/>
            <a:ext cx="8077200" cy="6019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Inilah antara perkara yang menyerlahkan usaha Rasulullah SAW tentang keperluan menyatukan umat Islam. Meskipun golongan Muhajirin dan Ansar tidak mempunyai pertalian darah, malah mereka asalnya tinggal di tempat yang berjauhan, </a:t>
            </a:r>
          </a:p>
        </p:txBody>
      </p:sp>
    </p:spTree>
    <p:extLst>
      <p:ext uri="{BB962C8B-B14F-4D97-AF65-F5344CB8AC3E}">
        <p14:creationId xmlns:p14="http://schemas.microsoft.com/office/powerpoint/2010/main" val="263517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838200"/>
            <a:ext cx="8077200" cy="5029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namun atas sebab Islam, mereka disatukan dan dapat hidup secara aman dan sejahtera. Akhirnya mereka dapat bersama-sama Nabi membangunkan negara Islam Madinah yang hebat.</a:t>
            </a:r>
          </a:p>
        </p:txBody>
      </p:sp>
    </p:spTree>
    <p:extLst>
      <p:ext uri="{BB962C8B-B14F-4D97-AF65-F5344CB8AC3E}">
        <p14:creationId xmlns:p14="http://schemas.microsoft.com/office/powerpoint/2010/main" val="479363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SWT berfirman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At-Taubah, ayat 100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8" y="1905000"/>
            <a:ext cx="8388823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908" y="838200"/>
            <a:ext cx="83081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MY" sz="32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MY" sz="32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 orang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terdahulu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mula-mula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berhijrah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bantuan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daripada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kalangan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Muhajirin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Ansar, dan orang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menurut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jejak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langkah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kebaikan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iman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taat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Allah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reda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pula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reda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menyediakan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syurga-syurga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mengalir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bawahnya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sungai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kekal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dalamnya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selama-lamanya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itulah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kemenangan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MY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MY" sz="3200" b="1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838200"/>
            <a:ext cx="8077200" cy="541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Terdapat banyak pesanan Rasulullah SAW yang menggambarkan Islam adalah agama yang menyatukan umatnya. Islam sangat menjaga hubungan sesama manusia sehinggakan umat Islam dilarang melakukan perkara-perkara yang dikira sebagai menzalimi orang lain. </a:t>
            </a:r>
          </a:p>
        </p:txBody>
      </p:sp>
    </p:spTree>
    <p:extLst>
      <p:ext uri="{BB962C8B-B14F-4D97-AF65-F5344CB8AC3E}">
        <p14:creationId xmlns:p14="http://schemas.microsoft.com/office/powerpoint/2010/main" val="354801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609600"/>
            <a:ext cx="8077200" cy="586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Perbuatan menzalimi orang lain seperti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HASAD DENGKI, PENIPUAN, BENCI-MEMBENCI DAN SEUMPAMANYA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boleh menjadi punca perpecahan dan merosakkan hubungan harmoni sesama insan. </a:t>
            </a:r>
          </a:p>
        </p:txBody>
      </p:sp>
    </p:spTree>
    <p:extLst>
      <p:ext uri="{BB962C8B-B14F-4D97-AF65-F5344CB8AC3E}">
        <p14:creationId xmlns:p14="http://schemas.microsoft.com/office/powerpoint/2010/main" val="359305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C4953F-29A2-4657-B88E-E2B9E562DE8E}"/>
              </a:ext>
            </a:extLst>
          </p:cNvPr>
          <p:cNvSpPr/>
          <p:nvPr/>
        </p:nvSpPr>
        <p:spPr>
          <a:xfrm>
            <a:off x="228600" y="3124200"/>
            <a:ext cx="8686800" cy="3505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Maksudnya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Janganlah kalian saling mendengki, melakukan penipuan, saling membenci, saling membelakangi dan jangan memintas jualan saudaranya. Jadilah kalian semua para hamba Allah yang bersaudara.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204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(Hadis riwayat Muslim)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09700" y="381000"/>
            <a:ext cx="6324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3200" b="1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Sabda</a:t>
            </a:r>
            <a:r>
              <a:rPr lang="en-MY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MY" sz="3200" b="1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Rasulullah</a:t>
            </a:r>
            <a:r>
              <a:rPr lang="en-MY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SAW</a:t>
            </a:r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: </a:t>
            </a:r>
            <a:endParaRPr lang="en-MY" sz="32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E468D-1073-4E7E-91B5-65955C262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" y="1011852"/>
            <a:ext cx="894970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0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DCD7F8-B650-4122-BEC5-EE6E9D8FB295}"/>
              </a:ext>
            </a:extLst>
          </p:cNvPr>
          <p:cNvSpPr/>
          <p:nvPr/>
        </p:nvSpPr>
        <p:spPr>
          <a:xfrm>
            <a:off x="400050" y="1291087"/>
            <a:ext cx="8343900" cy="2819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marilah sama-sama kita menyedari bahawa Islam adalah agama yang mementingkan keharmonian dan kesejahteraan. </a:t>
            </a: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id="{45288688-9023-44CE-AB80-8DF63D461127}"/>
              </a:ext>
            </a:extLst>
          </p:cNvPr>
          <p:cNvSpPr txBox="1">
            <a:spLocks/>
          </p:cNvSpPr>
          <p:nvPr/>
        </p:nvSpPr>
        <p:spPr>
          <a:xfrm>
            <a:off x="1600200" y="228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Kesimpulannya</a:t>
            </a:r>
            <a:endParaRPr kumimoji="0" lang="sv-SE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D29EE1-1070-470D-BC6A-55E3D306AB4A}"/>
              </a:ext>
            </a:extLst>
          </p:cNvPr>
          <p:cNvSpPr/>
          <p:nvPr/>
        </p:nvSpPr>
        <p:spPr>
          <a:xfrm>
            <a:off x="400050" y="4255698"/>
            <a:ext cx="8343900" cy="2362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telah menunjukkan contoh terbaik dalam usaha Baginda menyatukan umat Islam. </a:t>
            </a:r>
          </a:p>
        </p:txBody>
      </p:sp>
    </p:spTree>
    <p:extLst>
      <p:ext uri="{BB962C8B-B14F-4D97-AF65-F5344CB8AC3E}">
        <p14:creationId xmlns:p14="http://schemas.microsoft.com/office/powerpoint/2010/main" val="367447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DCD7F8-B650-4122-BEC5-EE6E9D8FB295}"/>
              </a:ext>
            </a:extLst>
          </p:cNvPr>
          <p:cNvSpPr/>
          <p:nvPr/>
        </p:nvSpPr>
        <p:spPr>
          <a:xfrm>
            <a:off x="400050" y="1600200"/>
            <a:ext cx="8343900" cy="4343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Maka setiap umat Islam perlu meneladani setiap petunjuk yang dijelaskan oleh Rasulullah SAW serta meneruskan usaha dakwah Baginda bagi menyebarkan keindahan Islam.</a:t>
            </a: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id="{35E77C6C-C80E-474D-A876-65F126DE7433}"/>
              </a:ext>
            </a:extLst>
          </p:cNvPr>
          <p:cNvSpPr txBox="1">
            <a:spLocks/>
          </p:cNvSpPr>
          <p:nvPr/>
        </p:nvSpPr>
        <p:spPr>
          <a:xfrm>
            <a:off x="1600200" y="228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Kesimpulannya</a:t>
            </a:r>
            <a:endParaRPr kumimoji="0" lang="sv-SE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65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id="{A02BAFCE-5B79-444B-84A7-336E0E42C8FF}"/>
              </a:ext>
            </a:extLst>
          </p:cNvPr>
          <p:cNvSpPr/>
          <p:nvPr/>
        </p:nvSpPr>
        <p:spPr>
          <a:xfrm>
            <a:off x="572518" y="152400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13AE1-BC43-40AB-B16D-BC26D1E66FA3}"/>
              </a:ext>
            </a:extLst>
          </p:cNvPr>
          <p:cNvSpPr/>
          <p:nvPr/>
        </p:nvSpPr>
        <p:spPr>
          <a:xfrm>
            <a:off x="2596138" y="239525"/>
            <a:ext cx="395172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أعُوذُ بِاللهِ مِنَ الشَّيْطَانِ </a:t>
            </a:r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الرَّجِيمِ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333" y="3289280"/>
            <a:ext cx="8077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MY" sz="28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MY" sz="28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Sesungguhnya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al-Quran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mengandungi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keterangan-keterangan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cukup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 yang (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cita-citanya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mengerjakan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ibadah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berilmu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 Dan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tiadalah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Kami (Allah)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mengutuskan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engkau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wahai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Muhammad),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melainkan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rahmat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sekalian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alam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ts val="0"/>
              </a:spcAft>
            </a:pPr>
            <a:endParaRPr lang="en-MY" sz="2400" b="1" dirty="0">
              <a:solidFill>
                <a:srgbClr val="20431D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MY" sz="2400" b="1" dirty="0">
                <a:solidFill>
                  <a:srgbClr val="2043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(Surah al-</a:t>
            </a:r>
            <a:r>
              <a:rPr lang="en-MY" sz="2400" b="1" dirty="0" err="1">
                <a:solidFill>
                  <a:srgbClr val="2043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Anbiya</a:t>
            </a:r>
            <a:r>
              <a:rPr lang="en-MY" sz="2400" b="1" dirty="0">
                <a:solidFill>
                  <a:srgbClr val="2043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’, </a:t>
            </a:r>
            <a:r>
              <a:rPr lang="en-MY" sz="2400" b="1" dirty="0" err="1">
                <a:solidFill>
                  <a:srgbClr val="2043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ayat</a:t>
            </a:r>
            <a:r>
              <a:rPr lang="en-MY" sz="2400" b="1" dirty="0">
                <a:solidFill>
                  <a:srgbClr val="2043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106-107)</a:t>
            </a:r>
            <a:endParaRPr lang="en-MY" sz="2400" b="1" dirty="0">
              <a:solidFill>
                <a:srgbClr val="20431D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r="12810"/>
          <a:stretch/>
        </p:blipFill>
        <p:spPr>
          <a:xfrm>
            <a:off x="152400" y="961471"/>
            <a:ext cx="8839200" cy="252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بَارَكَ اللهُ لِي وَلَكُمْ 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فِي 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فَاسْتَغْفِرُوْهُ إنَّهُ هُوَ الْغَفُوْرُ الرَّحِيْمُ.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727" y="1245727"/>
            <a:ext cx="8890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 لَا إِلٰهَ إِلَّا اللهُ وَحْدَهُ لَا شَرِيْكَ لَهُ،</a:t>
            </a:r>
          </a:p>
          <a:p>
            <a:pPr lvl="1"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أَنَّ سَيِّدَنَا مُحَمَّدًا عَبْدُهُ وَرَسُوْلُهُ.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12" y="3505200"/>
            <a:ext cx="8890488" cy="3046988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kami,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Hamba-Nya 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Utusan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  <a:endParaRPr lang="sv-SE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وَنَستَغفِرُ اللهَ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902130" y="2057400"/>
            <a:ext cx="7315200" cy="3352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Marilah kita bersyukur kepada Allah SWT kerana mengekalkan nikmat keamanan dan kedamaian dalam negara kita. 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685800" y="2057400"/>
            <a:ext cx="7848600" cy="38862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Janganlah pula kita melupakan akan saudara kita di Palestin  yang  masih berada dalam keadaan sukar dan menderita, diancam perang dan huru-hara. 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639672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685800" y="2057400"/>
            <a:ext cx="7848600" cy="38862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Teruslah menyatakan sokongan dan kebersamaan kita untuk membebaskan bumi Palestin, khususnya masjidil Aqsa dari penjajahan Yahudi Laknatullah. 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1004984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685800" y="2057400"/>
            <a:ext cx="7848600" cy="38862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Perbanyakkan doa ke hadrat Ilahi, memohon keselamatan rakyat dan negara Palestin. Hulurkanlah sumbangan melalui saluran-saluran yang diperakui kepada saudara kita di sana.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410497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02140"/>
            <a:ext cx="9144000" cy="1569660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صَلِّ عَلَى سَيِّدِنَا مُحَمَّدٍ عَبْدِكَ وَرَسُولِكَ النَّبِيِّ الكَرِيمِ، وَعَلَى آلِهِ وَصَحْبِهِ وَبَارِكْ وَسَلِّمْ تَسْلِيمًا كَثِيرًا.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9144000" cy="3046988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 Allah, rahmatilah junjungan kami Muhammad, hamba dan utusan-Mu, Nabi yang mulia, juga ke atas keluarga dan para Sahabat Baginda, serta berkati dan sampaikan sebanyak-banyak salam kepada mereka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SAW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127860" y="2514600"/>
            <a:ext cx="8863740" cy="32004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Begitu juga, marilah kita memperbanyakkan ucapan selawat dan salam kepada Rasulullah SAW sebagaimana firman Allah dalam surah al-Ahzab ayat 56 :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3277401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1600200"/>
            <a:ext cx="8199911" cy="3200876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Anugerahilah keberkatan kepada para pembayar zakat dan pewakaf MAIDAM. Semoga Allah SWT mengurniakan ganjaran ke atas apa yang diberikan dan memberi keberkatan ke atas harta yang berbaki.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36595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3048000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23 RABIUAWAL 1446H / 27 SEPTEMBER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0"/>
            <a:ext cx="643889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TAJUK KHUTBAH HARI INI</a:t>
            </a:r>
            <a:endParaRPr lang="en-MY" sz="4800" b="1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D5839-CB76-4EB3-8D30-21E36C4326C4}"/>
              </a:ext>
            </a:extLst>
          </p:cNvPr>
          <p:cNvSpPr/>
          <p:nvPr/>
        </p:nvSpPr>
        <p:spPr>
          <a:xfrm>
            <a:off x="762000" y="2438400"/>
            <a:ext cx="7620000" cy="26962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PETUNJUK  RASULULLAH SAW  DALAM  MENYATUKAN  UMMAH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1676400"/>
            <a:ext cx="8077200" cy="4038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Sesungguhnya perutusan Rasulullah SAW sebagai penghulu dan penutup sekalian nabi dan rasul membawa rahmat kepada seluruh alam. </a:t>
            </a:r>
          </a:p>
        </p:txBody>
      </p:sp>
    </p:spTree>
    <p:extLst>
      <p:ext uri="{BB962C8B-B14F-4D97-AF65-F5344CB8AC3E}">
        <p14:creationId xmlns:p14="http://schemas.microsoft.com/office/powerpoint/2010/main" val="75845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1524000"/>
            <a:ext cx="8077200" cy="4038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Justeru, Islam yang disampaikan oleh Rasulullah SAW mengandungi mesej keharmonian dalam kehidupan manusia serta menyatukan umat Islam. </a:t>
            </a:r>
          </a:p>
        </p:txBody>
      </p:sp>
    </p:spTree>
    <p:extLst>
      <p:ext uri="{BB962C8B-B14F-4D97-AF65-F5344CB8AC3E}">
        <p14:creationId xmlns:p14="http://schemas.microsoft.com/office/powerpoint/2010/main" val="226072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228600"/>
            <a:ext cx="8077200" cy="1752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Ajaran Islam yang dibawa oleh Baginda sentiasa mengangkat nilai-nilai 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4D5B64-5300-472C-B342-EDB22B2D1498}"/>
              </a:ext>
            </a:extLst>
          </p:cNvPr>
          <p:cNvSpPr/>
          <p:nvPr/>
        </p:nvSpPr>
        <p:spPr>
          <a:xfrm>
            <a:off x="533400" y="3782682"/>
            <a:ext cx="8077200" cy="112574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serta jauh daripada elemen buruk seperti 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39FF54-2B8D-41D0-A8AD-9626D7C0842D}"/>
              </a:ext>
            </a:extLst>
          </p:cNvPr>
          <p:cNvSpPr/>
          <p:nvPr/>
        </p:nvSpPr>
        <p:spPr>
          <a:xfrm>
            <a:off x="381000" y="2139351"/>
            <a:ext cx="3810000" cy="6477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KESATUAN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C91283-14CE-431F-A6C2-520FF0FA3D7F}"/>
              </a:ext>
            </a:extLst>
          </p:cNvPr>
          <p:cNvSpPr/>
          <p:nvPr/>
        </p:nvSpPr>
        <p:spPr>
          <a:xfrm>
            <a:off x="4488611" y="2164511"/>
            <a:ext cx="4232694" cy="6477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KEBERSAMAAN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14D839-C259-4929-BD37-E975B4021051}"/>
              </a:ext>
            </a:extLst>
          </p:cNvPr>
          <p:cNvSpPr/>
          <p:nvPr/>
        </p:nvSpPr>
        <p:spPr>
          <a:xfrm>
            <a:off x="381000" y="2945202"/>
            <a:ext cx="3810000" cy="6477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KEHARMONIAN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2A8D7C-3455-428C-90AE-B848E1E28B93}"/>
              </a:ext>
            </a:extLst>
          </p:cNvPr>
          <p:cNvSpPr/>
          <p:nvPr/>
        </p:nvSpPr>
        <p:spPr>
          <a:xfrm>
            <a:off x="4471358" y="2976831"/>
            <a:ext cx="4267200" cy="6477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KESEJAHTERAAN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204F9C-9B6F-4E59-A0AD-B10362049DBB}"/>
              </a:ext>
            </a:extLst>
          </p:cNvPr>
          <p:cNvSpPr/>
          <p:nvPr/>
        </p:nvSpPr>
        <p:spPr>
          <a:xfrm>
            <a:off x="378124" y="5098210"/>
            <a:ext cx="4343399" cy="6477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PERBALAHAN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78B8AC-E9E4-41D4-85E4-61AAEB4C4D21}"/>
              </a:ext>
            </a:extLst>
          </p:cNvPr>
          <p:cNvSpPr/>
          <p:nvPr/>
        </p:nvSpPr>
        <p:spPr>
          <a:xfrm>
            <a:off x="4911305" y="5098210"/>
            <a:ext cx="3810000" cy="6477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PERMUSUHAN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14FE3D-4DB6-476B-97B3-A7FB6CB68A51}"/>
              </a:ext>
            </a:extLst>
          </p:cNvPr>
          <p:cNvSpPr/>
          <p:nvPr/>
        </p:nvSpPr>
        <p:spPr>
          <a:xfrm>
            <a:off x="386752" y="5981700"/>
            <a:ext cx="4343400" cy="6477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PERSENGKETAAN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73BC4D-945A-43EB-9EA2-C8F3DD68652F}"/>
              </a:ext>
            </a:extLst>
          </p:cNvPr>
          <p:cNvSpPr/>
          <p:nvPr/>
        </p:nvSpPr>
        <p:spPr>
          <a:xfrm>
            <a:off x="4928558" y="5981700"/>
            <a:ext cx="3810000" cy="6477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PERPECAHAN</a:t>
            </a:r>
          </a:p>
        </p:txBody>
      </p:sp>
    </p:spTree>
    <p:extLst>
      <p:ext uri="{BB962C8B-B14F-4D97-AF65-F5344CB8AC3E}">
        <p14:creationId xmlns:p14="http://schemas.microsoft.com/office/powerpoint/2010/main" val="129162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1715</Words>
  <Application>Microsoft Office PowerPoint</Application>
  <PresentationFormat>On-screen Show (4:3)</PresentationFormat>
  <Paragraphs>182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Traditional Arabic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faizul alfalah</cp:lastModifiedBy>
  <cp:revision>1949</cp:revision>
  <dcterms:created xsi:type="dcterms:W3CDTF">2017-12-24T04:47:00Z</dcterms:created>
  <dcterms:modified xsi:type="dcterms:W3CDTF">2024-09-26T04:46:02Z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CBF94BD4BFBE47B3A57ACE852EE710D6_12</vt:lpwstr>
  </property>
  <property fmtid="{D5CDD505-2E9C-101B-9397-08002B2CF9AE}" pid="3" name="KSOProductBuildVer">
    <vt:lpwstr>1033-12.2.0.17562</vt:lpwstr>
  </property>
</Properties>
</file>