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54"/>
  </p:notesMasterIdLst>
  <p:sldIdLst>
    <p:sldId id="898" r:id="rId5"/>
    <p:sldId id="259" r:id="rId6"/>
    <p:sldId id="260" r:id="rId7"/>
    <p:sldId id="261" r:id="rId8"/>
    <p:sldId id="262" r:id="rId9"/>
    <p:sldId id="755" r:id="rId10"/>
    <p:sldId id="1601" r:id="rId11"/>
    <p:sldId id="1529" r:id="rId12"/>
    <p:sldId id="1637" r:id="rId13"/>
    <p:sldId id="1651" r:id="rId14"/>
    <p:sldId id="1640" r:id="rId15"/>
    <p:sldId id="1652" r:id="rId16"/>
    <p:sldId id="1642" r:id="rId17"/>
    <p:sldId id="1644" r:id="rId18"/>
    <p:sldId id="1625" r:id="rId19"/>
    <p:sldId id="1626" r:id="rId20"/>
    <p:sldId id="1653" r:id="rId21"/>
    <p:sldId id="1629" r:id="rId22"/>
    <p:sldId id="1654" r:id="rId23"/>
    <p:sldId id="1655" r:id="rId24"/>
    <p:sldId id="1613" r:id="rId25"/>
    <p:sldId id="1641" r:id="rId26"/>
    <p:sldId id="1409" r:id="rId27"/>
    <p:sldId id="407" r:id="rId28"/>
    <p:sldId id="417" r:id="rId29"/>
    <p:sldId id="281" r:id="rId30"/>
    <p:sldId id="950" r:id="rId31"/>
    <p:sldId id="276" r:id="rId32"/>
    <p:sldId id="277" r:id="rId33"/>
    <p:sldId id="278" r:id="rId34"/>
    <p:sldId id="1365" r:id="rId35"/>
    <p:sldId id="1573" r:id="rId36"/>
    <p:sldId id="1645" r:id="rId37"/>
    <p:sldId id="1656" r:id="rId38"/>
    <p:sldId id="1647" r:id="rId39"/>
    <p:sldId id="283" r:id="rId40"/>
    <p:sldId id="284" r:id="rId41"/>
    <p:sldId id="309" r:id="rId42"/>
    <p:sldId id="310" r:id="rId43"/>
    <p:sldId id="961" r:id="rId44"/>
    <p:sldId id="962" r:id="rId45"/>
    <p:sldId id="1181" r:id="rId46"/>
    <p:sldId id="976" r:id="rId47"/>
    <p:sldId id="977" r:id="rId48"/>
    <p:sldId id="978" r:id="rId49"/>
    <p:sldId id="312" r:id="rId50"/>
    <p:sldId id="313" r:id="rId51"/>
    <p:sldId id="1289"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529"/>
            <p14:sldId id="1637"/>
            <p14:sldId id="1651"/>
            <p14:sldId id="1640"/>
            <p14:sldId id="1652"/>
            <p14:sldId id="1642"/>
            <p14:sldId id="1644"/>
            <p14:sldId id="1625"/>
            <p14:sldId id="1626"/>
            <p14:sldId id="1653"/>
            <p14:sldId id="1629"/>
            <p14:sldId id="1654"/>
            <p14:sldId id="1655"/>
            <p14:sldId id="1613"/>
            <p14:sldId id="1641"/>
            <p14:sldId id="1409"/>
            <p14:sldId id="407"/>
            <p14:sldId id="417"/>
            <p14:sldId id="281"/>
            <p14:sldId id="950"/>
            <p14:sldId id="276"/>
            <p14:sldId id="277"/>
            <p14:sldId id="278"/>
            <p14:sldId id="1365"/>
            <p14:sldId id="1573"/>
            <p14:sldId id="1645"/>
            <p14:sldId id="1656"/>
            <p14:sldId id="1647"/>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006600"/>
    <a:srgbClr val="009900"/>
    <a:srgbClr val="20431D"/>
    <a:srgbClr val="EFF8BA"/>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p:scale>
          <a:sx n="70" d="100"/>
          <a:sy n="70" d="100"/>
        </p:scale>
        <p:origin x="1308" y="16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28/11/2024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11/28/2024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48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460630"/>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MASJID MENJANA EKONOMI UMMAH</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27 </a:t>
            </a:r>
            <a:r>
              <a:rPr lang="en-US" sz="2400" b="1" dirty="0" err="1">
                <a:solidFill>
                  <a:srgbClr val="FFFF00"/>
                </a:solidFill>
                <a:effectLst>
                  <a:glow rad="139700">
                    <a:schemeClr val="tx1">
                      <a:alpha val="40000"/>
                    </a:schemeClr>
                  </a:glow>
                  <a:outerShdw dist="38100" dir="2700000" algn="tl">
                    <a:srgbClr val="000000">
                      <a:alpha val="94000"/>
                    </a:srgbClr>
                  </a:outerShdw>
                </a:effectLst>
              </a:rPr>
              <a:t>Jamadilawal</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29 November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7"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77A6730-2AE6-02D1-B0EC-215BDA8B498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30B67E1-61F3-49DA-56F1-E4C45484D2BB}"/>
              </a:ext>
            </a:extLst>
          </p:cNvPr>
          <p:cNvSpPr/>
          <p:nvPr/>
        </p:nvSpPr>
        <p:spPr>
          <a:xfrm>
            <a:off x="695325" y="457200"/>
            <a:ext cx="7753350" cy="2438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i-FI"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APAKAH PUNCA KELEMAHAN UMAT ISLAM HARI INI? </a:t>
            </a:r>
            <a:endParaRPr lang="sv-SE"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5819CF00-3355-7534-FC1F-B58595507C04}"/>
              </a:ext>
            </a:extLst>
          </p:cNvPr>
          <p:cNvSpPr/>
          <p:nvPr/>
        </p:nvSpPr>
        <p:spPr>
          <a:xfrm>
            <a:off x="323850" y="3373972"/>
            <a:ext cx="8496300" cy="2895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i-FI"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ADAKAH DISEBABKAN OLEH KELEBIHAN DAN KEKUATAN ORANG LAIN ATAU BERPUNCA DARIPADA KELEMAHAN DALAMAN UMAT ISLAM? </a:t>
            </a:r>
            <a:endParaRPr lang="sv-SE"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7011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8" y="1524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Menurut Dr.Yusuf al-Qardhawi</a:t>
            </a:r>
          </a:p>
        </p:txBody>
      </p:sp>
      <p:sp>
        <p:nvSpPr>
          <p:cNvPr id="2" name="Rectangle: Rounded Corners 1">
            <a:extLst>
              <a:ext uri="{FF2B5EF4-FFF2-40B4-BE49-F238E27FC236}">
                <a16:creationId xmlns:a16="http://schemas.microsoft.com/office/drawing/2014/main" xmlns="" id="{0D48DB7A-6133-8687-9CD7-ACA790AAFBDF}"/>
              </a:ext>
            </a:extLst>
          </p:cNvPr>
          <p:cNvSpPr/>
          <p:nvPr/>
        </p:nvSpPr>
        <p:spPr>
          <a:xfrm>
            <a:off x="590549" y="1600200"/>
            <a:ext cx="7962900" cy="472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Umat Islam bukannya lemah tetapi mereka kurang kesedaran, lupa diri dan tidak menggunakan seluruh kekuatan dan potensi diri, bahkan kehidupan mereka banyak bergantung kepada bukan Islam. </a:t>
            </a:r>
          </a:p>
        </p:txBody>
      </p:sp>
    </p:spTree>
    <p:extLst>
      <p:ext uri="{BB962C8B-B14F-4D97-AF65-F5344CB8AC3E}">
        <p14:creationId xmlns:p14="http://schemas.microsoft.com/office/powerpoint/2010/main" val="1757144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xmlns="" id="{27B6648E-7D6B-78CD-9B01-915210C4DE8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A24F567-56E2-4D98-7E22-2B54335773FB}"/>
              </a:ext>
            </a:extLst>
          </p:cNvPr>
          <p:cNvSpPr/>
          <p:nvPr/>
        </p:nvSpPr>
        <p:spPr>
          <a:xfrm>
            <a:off x="266700" y="1447800"/>
            <a:ext cx="8610600" cy="4419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Kelemahan dunia Islam hari ini bukanlah disebabkan hebat dan cekapnya perancangan bukan Islam, tetapi bijak mengambil kesempatan terutamanya dalam penguasaan </a:t>
            </a:r>
          </a:p>
          <a:p>
            <a:pPr algn="ctr">
              <a:defRPr/>
            </a:pP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BIDANG EKONOMI. </a:t>
            </a:r>
          </a:p>
        </p:txBody>
      </p:sp>
    </p:spTree>
    <p:extLst>
      <p:ext uri="{BB962C8B-B14F-4D97-AF65-F5344CB8AC3E}">
        <p14:creationId xmlns:p14="http://schemas.microsoft.com/office/powerpoint/2010/main" val="328184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F89765B-7099-4A37-AD53-12154FAF03DE}"/>
              </a:ext>
            </a:extLst>
          </p:cNvPr>
          <p:cNvSpPr/>
          <p:nvPr/>
        </p:nvSpPr>
        <p:spPr>
          <a:xfrm>
            <a:off x="266700" y="304800"/>
            <a:ext cx="8610600" cy="6400800"/>
          </a:xfrm>
          <a:prstGeom prst="roundRect">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400" dirty="0">
                <a:ln>
                  <a:solidFill>
                    <a:schemeClr val="bg1"/>
                  </a:solidFill>
                </a:ln>
                <a:solidFill>
                  <a:schemeClr val="accent1">
                    <a:lumMod val="50000"/>
                  </a:schemeClr>
                </a:solidFill>
                <a:effectLst>
                  <a:outerShdw blurRad="38100" dist="38100" dir="2700000" algn="tl">
                    <a:srgbClr val="000000">
                      <a:alpha val="43137"/>
                    </a:srgbClr>
                  </a:outerShdw>
                </a:effectLst>
                <a:latin typeface="Arial Black" panose="020B0A04020102020204" pitchFamily="34" charset="0"/>
              </a:rPr>
              <a:t>Jika kita umat Islam tidak bertindak membantu sesama sendiri, bererti kita membiarkan peniaga dan pengusaha muslim, gagal dalam usaha pengukuhan ekonomi. </a:t>
            </a:r>
          </a:p>
        </p:txBody>
      </p:sp>
    </p:spTree>
    <p:extLst>
      <p:ext uri="{BB962C8B-B14F-4D97-AF65-F5344CB8AC3E}">
        <p14:creationId xmlns:p14="http://schemas.microsoft.com/office/powerpoint/2010/main" val="61862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6" y="2286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a:t>
            </a:r>
          </a:p>
        </p:txBody>
      </p:sp>
      <p:sp>
        <p:nvSpPr>
          <p:cNvPr id="2" name="Rectangle 1">
            <a:extLst>
              <a:ext uri="{FF2B5EF4-FFF2-40B4-BE49-F238E27FC236}">
                <a16:creationId xmlns:a16="http://schemas.microsoft.com/office/drawing/2014/main" xmlns="" id="{BE1DCD8A-3A9B-F6BF-7EDF-C582E87683B6}"/>
              </a:ext>
            </a:extLst>
          </p:cNvPr>
          <p:cNvSpPr/>
          <p:nvPr/>
        </p:nvSpPr>
        <p:spPr>
          <a:xfrm>
            <a:off x="417906" y="3874056"/>
            <a:ext cx="8308183" cy="2831544"/>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Orang </a:t>
            </a:r>
            <a:r>
              <a:rPr lang="en-MY" sz="2800" b="1" dirty="0" err="1">
                <a:solidFill>
                  <a:srgbClr val="C00000"/>
                </a:solidFill>
              </a:rPr>
              <a:t>muslim</a:t>
            </a:r>
            <a:r>
              <a:rPr lang="en-MY" sz="2800" b="1" dirty="0">
                <a:solidFill>
                  <a:srgbClr val="C00000"/>
                </a:solidFill>
              </a:rPr>
              <a:t> </a:t>
            </a:r>
            <a:r>
              <a:rPr lang="en-MY" sz="2800" b="1" dirty="0" err="1">
                <a:solidFill>
                  <a:srgbClr val="C00000"/>
                </a:solidFill>
              </a:rPr>
              <a:t>itu</a:t>
            </a:r>
            <a:r>
              <a:rPr lang="en-MY" sz="2800" b="1" dirty="0">
                <a:solidFill>
                  <a:srgbClr val="C00000"/>
                </a:solidFill>
              </a:rPr>
              <a:t> </a:t>
            </a:r>
            <a:r>
              <a:rPr lang="en-MY" sz="2800" b="1" dirty="0" err="1">
                <a:solidFill>
                  <a:srgbClr val="C00000"/>
                </a:solidFill>
              </a:rPr>
              <a:t>adalah</a:t>
            </a:r>
            <a:r>
              <a:rPr lang="en-MY" sz="2800" b="1" dirty="0">
                <a:solidFill>
                  <a:srgbClr val="C00000"/>
                </a:solidFill>
              </a:rPr>
              <a:t> </a:t>
            </a:r>
            <a:r>
              <a:rPr lang="en-MY" sz="2800" b="1" dirty="0" err="1">
                <a:solidFill>
                  <a:srgbClr val="C00000"/>
                </a:solidFill>
              </a:rPr>
              <a:t>saudara</a:t>
            </a:r>
            <a:r>
              <a:rPr lang="en-MY" sz="2800" b="1" dirty="0">
                <a:solidFill>
                  <a:srgbClr val="C00000"/>
                </a:solidFill>
              </a:rPr>
              <a:t> </a:t>
            </a:r>
            <a:r>
              <a:rPr lang="en-MY" sz="2800" b="1" dirty="0" err="1">
                <a:solidFill>
                  <a:srgbClr val="C00000"/>
                </a:solidFill>
              </a:rPr>
              <a:t>kepada</a:t>
            </a:r>
            <a:r>
              <a:rPr lang="en-MY" sz="2800" b="1" dirty="0">
                <a:solidFill>
                  <a:srgbClr val="C00000"/>
                </a:solidFill>
              </a:rPr>
              <a:t> orang </a:t>
            </a:r>
            <a:r>
              <a:rPr lang="en-MY" sz="2800" b="1" dirty="0" err="1">
                <a:solidFill>
                  <a:srgbClr val="C00000"/>
                </a:solidFill>
              </a:rPr>
              <a:t>muslim</a:t>
            </a:r>
            <a:r>
              <a:rPr lang="en-MY" sz="2800" b="1" dirty="0">
                <a:solidFill>
                  <a:srgbClr val="C00000"/>
                </a:solidFill>
              </a:rPr>
              <a:t>. Dia (</a:t>
            </a:r>
            <a:r>
              <a:rPr lang="en-MY" sz="2800" b="1" dirty="0" err="1">
                <a:solidFill>
                  <a:srgbClr val="C00000"/>
                </a:solidFill>
              </a:rPr>
              <a:t>muslim</a:t>
            </a:r>
            <a:r>
              <a:rPr lang="en-MY" sz="2800" b="1" dirty="0">
                <a:solidFill>
                  <a:srgbClr val="C00000"/>
                </a:solidFill>
              </a:rPr>
              <a:t>) </a:t>
            </a:r>
            <a:r>
              <a:rPr lang="en-MY" sz="2800" b="1" dirty="0" err="1">
                <a:solidFill>
                  <a:srgbClr val="C00000"/>
                </a:solidFill>
              </a:rPr>
              <a:t>tidak</a:t>
            </a:r>
            <a:r>
              <a:rPr lang="en-MY" sz="2800" b="1" dirty="0">
                <a:solidFill>
                  <a:srgbClr val="C00000"/>
                </a:solidFill>
              </a:rPr>
              <a:t> </a:t>
            </a:r>
            <a:r>
              <a:rPr lang="en-MY" sz="2800" b="1" dirty="0" err="1">
                <a:solidFill>
                  <a:srgbClr val="C00000"/>
                </a:solidFill>
              </a:rPr>
              <a:t>menzalimi</a:t>
            </a:r>
            <a:r>
              <a:rPr lang="en-MY" sz="2800" b="1" dirty="0">
                <a:solidFill>
                  <a:srgbClr val="C00000"/>
                </a:solidFill>
              </a:rPr>
              <a:t> </a:t>
            </a:r>
            <a:r>
              <a:rPr lang="en-MY" sz="2800" b="1" dirty="0" err="1">
                <a:solidFill>
                  <a:srgbClr val="C00000"/>
                </a:solidFill>
              </a:rPr>
              <a:t>saudara</a:t>
            </a:r>
            <a:r>
              <a:rPr lang="en-MY" sz="2800" b="1" dirty="0">
                <a:solidFill>
                  <a:srgbClr val="C00000"/>
                </a:solidFill>
              </a:rPr>
              <a:t> </a:t>
            </a:r>
            <a:r>
              <a:rPr lang="en-MY" sz="2800" b="1" dirty="0" err="1">
                <a:solidFill>
                  <a:srgbClr val="C00000"/>
                </a:solidFill>
              </a:rPr>
              <a:t>muslimnya</a:t>
            </a:r>
            <a:r>
              <a:rPr lang="en-MY" sz="2800" b="1" dirty="0">
                <a:solidFill>
                  <a:srgbClr val="C00000"/>
                </a:solidFill>
              </a:rPr>
              <a:t> dan </a:t>
            </a:r>
            <a:r>
              <a:rPr lang="en-MY" sz="2800" b="1" dirty="0" err="1">
                <a:solidFill>
                  <a:srgbClr val="C00000"/>
                </a:solidFill>
              </a:rPr>
              <a:t>tidak</a:t>
            </a:r>
            <a:r>
              <a:rPr lang="en-MY" sz="2800" b="1" dirty="0">
                <a:solidFill>
                  <a:srgbClr val="C00000"/>
                </a:solidFill>
              </a:rPr>
              <a:t> </a:t>
            </a:r>
            <a:r>
              <a:rPr lang="en-MY" sz="2800" b="1" dirty="0" err="1">
                <a:solidFill>
                  <a:srgbClr val="C00000"/>
                </a:solidFill>
              </a:rPr>
              <a:t>membiarkannya</a:t>
            </a:r>
            <a:r>
              <a:rPr lang="en-MY" sz="2800" b="1" dirty="0">
                <a:solidFill>
                  <a:srgbClr val="C00000"/>
                </a:solidFill>
              </a:rPr>
              <a:t> </a:t>
            </a:r>
            <a:r>
              <a:rPr lang="en-MY" sz="2800" b="1" dirty="0" err="1">
                <a:solidFill>
                  <a:srgbClr val="C00000"/>
                </a:solidFill>
              </a:rPr>
              <a:t>dizalimi</a:t>
            </a:r>
            <a:r>
              <a:rPr lang="en-MY" sz="2800" b="1" dirty="0">
                <a:solidFill>
                  <a:srgbClr val="C00000"/>
                </a:solidFill>
              </a:rPr>
              <a:t>. </a:t>
            </a:r>
            <a:r>
              <a:rPr lang="en-MY" sz="2800" b="1" dirty="0" err="1">
                <a:solidFill>
                  <a:srgbClr val="C00000"/>
                </a:solidFill>
              </a:rPr>
              <a:t>Sesiapa</a:t>
            </a:r>
            <a:r>
              <a:rPr lang="en-MY" sz="2800" b="1" dirty="0">
                <a:solidFill>
                  <a:srgbClr val="C00000"/>
                </a:solidFill>
              </a:rPr>
              <a:t> yang </a:t>
            </a:r>
            <a:r>
              <a:rPr lang="en-MY" sz="2800" b="1" dirty="0" err="1">
                <a:solidFill>
                  <a:srgbClr val="C00000"/>
                </a:solidFill>
              </a:rPr>
              <a:t>menunaikan</a:t>
            </a:r>
            <a:r>
              <a:rPr lang="en-MY" sz="2800" b="1" dirty="0">
                <a:solidFill>
                  <a:srgbClr val="C00000"/>
                </a:solidFill>
              </a:rPr>
              <a:t> </a:t>
            </a:r>
            <a:r>
              <a:rPr lang="en-MY" sz="2800" b="1" dirty="0" err="1">
                <a:solidFill>
                  <a:srgbClr val="C00000"/>
                </a:solidFill>
              </a:rPr>
              <a:t>hajat</a:t>
            </a:r>
            <a:r>
              <a:rPr lang="en-MY" sz="2800" b="1" dirty="0">
                <a:solidFill>
                  <a:srgbClr val="C00000"/>
                </a:solidFill>
              </a:rPr>
              <a:t> </a:t>
            </a:r>
            <a:r>
              <a:rPr lang="en-MY" sz="2800" b="1" dirty="0" err="1">
                <a:solidFill>
                  <a:srgbClr val="C00000"/>
                </a:solidFill>
              </a:rPr>
              <a:t>saudaranya</a:t>
            </a:r>
            <a:r>
              <a:rPr lang="en-MY" sz="2800" b="1" dirty="0">
                <a:solidFill>
                  <a:srgbClr val="C00000"/>
                </a:solidFill>
              </a:rPr>
              <a:t>, </a:t>
            </a:r>
            <a:r>
              <a:rPr lang="en-MY" sz="2800" b="1" dirty="0" err="1">
                <a:solidFill>
                  <a:srgbClr val="C00000"/>
                </a:solidFill>
              </a:rPr>
              <a:t>maka</a:t>
            </a:r>
            <a:r>
              <a:rPr lang="en-MY" sz="2800" b="1" dirty="0">
                <a:solidFill>
                  <a:srgbClr val="C00000"/>
                </a:solidFill>
              </a:rPr>
              <a:t> Allah </a:t>
            </a:r>
            <a:r>
              <a:rPr lang="en-MY" sz="2800" b="1" dirty="0" err="1">
                <a:solidFill>
                  <a:srgbClr val="C00000"/>
                </a:solidFill>
              </a:rPr>
              <a:t>menunaikan</a:t>
            </a:r>
            <a:r>
              <a:rPr lang="en-MY" sz="2800" b="1" dirty="0">
                <a:solidFill>
                  <a:srgbClr val="C00000"/>
                </a:solidFill>
              </a:rPr>
              <a:t> </a:t>
            </a:r>
            <a:r>
              <a:rPr lang="en-MY" sz="2800" b="1" dirty="0" err="1">
                <a:solidFill>
                  <a:srgbClr val="C00000"/>
                </a:solidFill>
              </a:rPr>
              <a:t>hajatnya</a:t>
            </a:r>
            <a:r>
              <a:rPr lang="en-MY" sz="2800" b="1" dirty="0">
                <a:solidFill>
                  <a:srgbClr val="C00000"/>
                </a:solidFill>
              </a:rPr>
              <a:t>. </a:t>
            </a:r>
          </a:p>
          <a:p>
            <a:pPr algn="just"/>
            <a:endParaRPr lang="en-MY" sz="1000" b="1" dirty="0">
              <a:solidFill>
                <a:srgbClr val="C00000"/>
              </a:solidFill>
            </a:endParaRPr>
          </a:p>
          <a:p>
            <a:pPr algn="r"/>
            <a:r>
              <a:rPr lang="en-MY" sz="2400" b="1" dirty="0"/>
              <a:t>(</a:t>
            </a:r>
            <a:r>
              <a:rPr lang="en-MY" sz="2000" dirty="0">
                <a:effectLst/>
                <a:latin typeface="Arial" panose="020B0604020202020204" pitchFamily="34" charset="0"/>
                <a:ea typeface="Calibri" panose="020F0502020204030204" pitchFamily="34" charset="0"/>
              </a:rPr>
              <a:t>Hadis Riwayat al-Bukhari dan Muslim</a:t>
            </a:r>
            <a:r>
              <a:rPr lang="en-MY" sz="2400" b="1" dirty="0"/>
              <a: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xmlns="" id="{2C5A91B6-0A92-6B4C-57F9-E8D9A67D5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44" y="1524000"/>
            <a:ext cx="7922106" cy="2250000"/>
          </a:xfrm>
          <a:prstGeom prst="rect">
            <a:avLst/>
          </a:prstGeom>
        </p:spPr>
      </p:pic>
    </p:spTree>
    <p:extLst>
      <p:ext uri="{BB962C8B-B14F-4D97-AF65-F5344CB8AC3E}">
        <p14:creationId xmlns:p14="http://schemas.microsoft.com/office/powerpoint/2010/main" val="67257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304800" y="457200"/>
            <a:ext cx="8610600" cy="9618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Koperasi</a:t>
            </a: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304800" y="1828800"/>
            <a:ext cx="8610600" cy="231475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Seluruh ahli kariah bersama-sama membantu membina gagasan ekonomi ummah melalui penubuhan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koperasi</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kariah masjid yang boleh menjalankan pelbagai aktiviti ekonomi.</a:t>
            </a:r>
            <a:endParaRPr lang="sv-SE" sz="28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xmlns="" id="{39F26160-8AC8-1CD5-088A-64516D3D20BD}"/>
              </a:ext>
            </a:extLst>
          </p:cNvPr>
          <p:cNvSpPr/>
          <p:nvPr/>
        </p:nvSpPr>
        <p:spPr>
          <a:xfrm>
            <a:off x="304800" y="4343400"/>
            <a:ext cx="8610600" cy="231475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selaras dengan cadangan MAIDAM supaya setiap masjid mewujudkan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koperasi</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sebagai pusat ekonomi setempat. .</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0439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D9D5465-E584-4984-8B3A-A1F37BCA5CCA}"/>
              </a:ext>
            </a:extLst>
          </p:cNvPr>
          <p:cNvSpPr/>
          <p:nvPr/>
        </p:nvSpPr>
        <p:spPr>
          <a:xfrm>
            <a:off x="269575" y="228600"/>
            <a:ext cx="8610600" cy="12666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KEBAIKAN KOPERASI</a:t>
            </a:r>
          </a:p>
        </p:txBody>
      </p:sp>
      <p:sp>
        <p:nvSpPr>
          <p:cNvPr id="6" name="Rectangle: Rounded Corners 5">
            <a:extLst>
              <a:ext uri="{FF2B5EF4-FFF2-40B4-BE49-F238E27FC236}">
                <a16:creationId xmlns:a16="http://schemas.microsoft.com/office/drawing/2014/main" xmlns="" id="{27EAC504-3070-4ABE-9A6C-5979FFF499E1}"/>
              </a:ext>
            </a:extLst>
          </p:cNvPr>
          <p:cNvSpPr/>
          <p:nvPr/>
        </p:nvSpPr>
        <p:spPr>
          <a:xfrm>
            <a:off x="269575" y="1838145"/>
            <a:ext cx="8610600" cy="2133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bg2">
                    <a:lumMod val="10000"/>
                  </a:schemeClr>
                </a:solidFill>
                <a:effectLst>
                  <a:outerShdw blurRad="38100" dist="38100" dir="2700000" algn="tl">
                    <a:srgbClr val="000000">
                      <a:alpha val="43137"/>
                    </a:srgbClr>
                  </a:outerShdw>
                </a:effectLst>
                <a:latin typeface="Arial Black" panose="020B0A04020102020204" pitchFamily="34" charset="0"/>
              </a:rPr>
              <a:t>Jika kita andaikan setiap rumah muslim di negeri ini membeli barangan dari kedai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koperasi</a:t>
            </a:r>
            <a:r>
              <a:rPr lang="sv-SE" sz="2800" dirty="0">
                <a:ln>
                  <a:solidFill>
                    <a:schemeClr val="bg1"/>
                  </a:solidFill>
                </a:ln>
                <a:solidFill>
                  <a:schemeClr val="bg2">
                    <a:lumMod val="10000"/>
                  </a:schemeClr>
                </a:solidFill>
                <a:effectLst>
                  <a:outerShdw blurRad="38100" dist="38100" dir="2700000" algn="tl">
                    <a:srgbClr val="000000">
                      <a:alpha val="43137"/>
                    </a:srgbClr>
                  </a:outerShdw>
                </a:effectLst>
                <a:latin typeface="Arial Black" panose="020B0A04020102020204" pitchFamily="34" charset="0"/>
              </a:rPr>
              <a:t> kariah masjid, maka ekonomi umat Islam dapat dijana</a:t>
            </a:r>
          </a:p>
        </p:txBody>
      </p:sp>
      <p:sp>
        <p:nvSpPr>
          <p:cNvPr id="2" name="Rectangle: Rounded Corners 1">
            <a:extLst>
              <a:ext uri="{FF2B5EF4-FFF2-40B4-BE49-F238E27FC236}">
                <a16:creationId xmlns:a16="http://schemas.microsoft.com/office/drawing/2014/main" xmlns="" id="{EA0BB154-F679-E2F6-BAFF-4225D0126DC9}"/>
              </a:ext>
            </a:extLst>
          </p:cNvPr>
          <p:cNvSpPr/>
          <p:nvPr/>
        </p:nvSpPr>
        <p:spPr>
          <a:xfrm>
            <a:off x="266700" y="4314645"/>
            <a:ext cx="8610600" cy="2133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bg2">
                    <a:lumMod val="10000"/>
                  </a:schemeClr>
                </a:solidFill>
                <a:effectLst>
                  <a:outerShdw blurRad="38100" dist="38100" dir="2700000" algn="tl">
                    <a:srgbClr val="000000">
                      <a:alpha val="43137"/>
                    </a:srgbClr>
                  </a:outerShdw>
                </a:effectLst>
                <a:latin typeface="Arial Black" panose="020B0A04020102020204" pitchFamily="34" charset="0"/>
              </a:rPr>
              <a:t>Institusi masjid dapat melakukan pelbagai agenda dan perancangan termasuk membantu golongan miskin, anak yatim, ibu tunggal dan lain-lain.</a:t>
            </a:r>
          </a:p>
        </p:txBody>
      </p:sp>
    </p:spTree>
    <p:extLst>
      <p:ext uri="{BB962C8B-B14F-4D97-AF65-F5344CB8AC3E}">
        <p14:creationId xmlns:p14="http://schemas.microsoft.com/office/powerpoint/2010/main" val="398869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a:extLst>
            <a:ext uri="{FF2B5EF4-FFF2-40B4-BE49-F238E27FC236}">
              <a16:creationId xmlns:a16="http://schemas.microsoft.com/office/drawing/2014/main" xmlns="" id="{DFD6A33B-0F59-3513-75DF-F861DC6C92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CA211FBE-9C11-0915-E82C-5824FFC4459E}"/>
              </a:ext>
            </a:extLst>
          </p:cNvPr>
          <p:cNvSpPr/>
          <p:nvPr/>
        </p:nvSpPr>
        <p:spPr>
          <a:xfrm>
            <a:off x="417907"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2" name="Rectangle 1">
            <a:extLst>
              <a:ext uri="{FF2B5EF4-FFF2-40B4-BE49-F238E27FC236}">
                <a16:creationId xmlns:a16="http://schemas.microsoft.com/office/drawing/2014/main" xmlns="" id="{740B4479-B6D7-36C9-BFF8-A13F571734AC}"/>
              </a:ext>
            </a:extLst>
          </p:cNvPr>
          <p:cNvSpPr/>
          <p:nvPr/>
        </p:nvSpPr>
        <p:spPr>
          <a:xfrm>
            <a:off x="417906" y="3962400"/>
            <a:ext cx="8308183" cy="24929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Bandingan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seorang</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mukmin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seorang</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mukmin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lain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bagaikan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satu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bangunan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kuat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menguatkan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antara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satu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sama</a:t>
            </a:r>
            <a:r>
              <a:rPr kumimoji="0" lang="en-MY" sz="3200" b="1" i="0" u="none" strike="noStrike" kern="1200" cap="none" spc="0" normalizeH="0" baseline="0" noProof="0" dirty="0">
                <a:ln>
                  <a:noFill/>
                </a:ln>
                <a:solidFill>
                  <a:srgbClr val="C00000"/>
                </a:solidFill>
                <a:effectLst/>
                <a:uLnTx/>
                <a:uFillTx/>
                <a:latin typeface="Calibri"/>
                <a:ea typeface="+mn-ea"/>
                <a:cs typeface="+mn-cs"/>
              </a:rPr>
              <a:t> lain. </a:t>
            </a: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a:t>
            </a:r>
            <a:r>
              <a:rPr kumimoji="0" lang="en-MY"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Hadis Riwayat al-Bukhari dan Muslim</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xmlns="" id="{138D067D-1158-C736-9405-CCA8A564A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58" y="1905000"/>
            <a:ext cx="8401478" cy="1440887"/>
          </a:xfrm>
          <a:prstGeom prst="rect">
            <a:avLst/>
          </a:prstGeom>
        </p:spPr>
      </p:pic>
    </p:spTree>
    <p:extLst>
      <p:ext uri="{BB962C8B-B14F-4D97-AF65-F5344CB8AC3E}">
        <p14:creationId xmlns:p14="http://schemas.microsoft.com/office/powerpoint/2010/main" val="1329837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FD9D81B5-30A4-45FC-846E-DAC88CC09A62}"/>
              </a:ext>
            </a:extLst>
          </p:cNvPr>
          <p:cNvSpPr/>
          <p:nvPr/>
        </p:nvSpPr>
        <p:spPr>
          <a:xfrm>
            <a:off x="266700" y="335415"/>
            <a:ext cx="8610600" cy="10380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Zaman Pemerintahan </a:t>
            </a:r>
          </a:p>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Rasululah SAW</a:t>
            </a:r>
          </a:p>
        </p:txBody>
      </p:sp>
      <p:sp>
        <p:nvSpPr>
          <p:cNvPr id="6" name="Rectangle: Rounded Corners 5">
            <a:extLst>
              <a:ext uri="{FF2B5EF4-FFF2-40B4-BE49-F238E27FC236}">
                <a16:creationId xmlns:a16="http://schemas.microsoft.com/office/drawing/2014/main" xmlns="" id="{638FAB61-D0B3-47FF-848B-34B74C847FD4}"/>
              </a:ext>
            </a:extLst>
          </p:cNvPr>
          <p:cNvSpPr/>
          <p:nvPr/>
        </p:nvSpPr>
        <p:spPr>
          <a:xfrm>
            <a:off x="685800" y="1676400"/>
            <a:ext cx="7772400" cy="21192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Baginda SAW telah mewujudkan sistem ekonomi Islam bagi menggantikan sistem ekonomi Yahudi dan jahiliah dengan membina pasar perniagaan</a:t>
            </a:r>
            <a:endParaRPr lang="sv-SE" sz="28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xmlns="" id="{E5DA5BAD-DD38-C92B-A3CF-E84F4E33BB21}"/>
              </a:ext>
            </a:extLst>
          </p:cNvPr>
          <p:cNvSpPr/>
          <p:nvPr/>
        </p:nvSpPr>
        <p:spPr>
          <a:xfrm>
            <a:off x="685800" y="4132610"/>
            <a:ext cx="7772400" cy="2286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Sistem ekonomi di Madinah ini dibina atas dokongan dan sokongan para Sahabat dalam perniagaan sehingga ramai yang telah berjaya</a:t>
            </a:r>
          </a:p>
        </p:txBody>
      </p:sp>
    </p:spTree>
    <p:extLst>
      <p:ext uri="{BB962C8B-B14F-4D97-AF65-F5344CB8AC3E}">
        <p14:creationId xmlns:p14="http://schemas.microsoft.com/office/powerpoint/2010/main" val="236084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5BE3DE3C-C0BA-7608-25A2-79806F1E9B9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619C499-DECE-DC2C-F074-167D8B2B3AA3}"/>
              </a:ext>
            </a:extLst>
          </p:cNvPr>
          <p:cNvSpPr/>
          <p:nvPr/>
        </p:nvSpPr>
        <p:spPr>
          <a:xfrm>
            <a:off x="269575" y="409755"/>
            <a:ext cx="8610600" cy="1190445"/>
          </a:xfrm>
          <a:prstGeom prst="roundRect">
            <a:avLst/>
          </a:prstGeom>
          <a:solidFill>
            <a:schemeClr val="accent6">
              <a:lumMod val="20000"/>
              <a:lumOff val="80000"/>
            </a:schemeClr>
          </a:solidFill>
          <a:ln>
            <a:solidFill>
              <a:schemeClr val="tx1"/>
            </a:solidFill>
          </a:ln>
          <a:effectLst>
            <a:outerShdw blurRad="40000" dist="20000" dir="5400000" rotWithShape="0">
              <a:schemeClr val="accent1">
                <a:lumMod val="60000"/>
                <a:lumOff val="40000"/>
                <a:alpha val="38000"/>
              </a:scheme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Antara Kejayaan Ekonomi Pada Zaman Rasulullah SAW :</a:t>
            </a:r>
          </a:p>
        </p:txBody>
      </p:sp>
      <p:sp>
        <p:nvSpPr>
          <p:cNvPr id="6" name="Rectangle: Rounded Corners 5">
            <a:extLst>
              <a:ext uri="{FF2B5EF4-FFF2-40B4-BE49-F238E27FC236}">
                <a16:creationId xmlns:a16="http://schemas.microsoft.com/office/drawing/2014/main" xmlns="" id="{053B3A50-8E0A-3136-11A5-79575E5B8C91}"/>
              </a:ext>
            </a:extLst>
          </p:cNvPr>
          <p:cNvSpPr/>
          <p:nvPr/>
        </p:nvSpPr>
        <p:spPr>
          <a:xfrm>
            <a:off x="419100" y="2362200"/>
            <a:ext cx="8305800" cy="3871823"/>
          </a:xfrm>
          <a:prstGeom prst="round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Pasar kaum Yahudi telah ditutup kerana kerugian dan masyarakat Islam Madinah lebih mengutamakan pasar milik peniaga Islam.</a:t>
            </a:r>
          </a:p>
        </p:txBody>
      </p:sp>
      <p:sp>
        <p:nvSpPr>
          <p:cNvPr id="2" name="Oval 1">
            <a:extLst>
              <a:ext uri="{FF2B5EF4-FFF2-40B4-BE49-F238E27FC236}">
                <a16:creationId xmlns:a16="http://schemas.microsoft.com/office/drawing/2014/main" xmlns="" id="{A384CD47-C6E4-0D42-BE60-DAEB8077EFC3}"/>
              </a:ext>
            </a:extLst>
          </p:cNvPr>
          <p:cNvSpPr/>
          <p:nvPr/>
        </p:nvSpPr>
        <p:spPr>
          <a:xfrm>
            <a:off x="388296" y="2088311"/>
            <a:ext cx="762000" cy="76200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1</a:t>
            </a:r>
            <a:endParaRPr lang="en-MY" sz="2800" dirty="0"/>
          </a:p>
        </p:txBody>
      </p:sp>
    </p:spTree>
    <p:extLst>
      <p:ext uri="{BB962C8B-B14F-4D97-AF65-F5344CB8AC3E}">
        <p14:creationId xmlns:p14="http://schemas.microsoft.com/office/powerpoint/2010/main" val="363803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6721A2E-3D95-EA89-D261-9AE2B2FDACD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33D0363-A287-A665-73AE-BCB456C062FA}"/>
              </a:ext>
            </a:extLst>
          </p:cNvPr>
          <p:cNvSpPr/>
          <p:nvPr/>
        </p:nvSpPr>
        <p:spPr>
          <a:xfrm>
            <a:off x="420721" y="1828799"/>
            <a:ext cx="8305800" cy="2343769"/>
          </a:xfrm>
          <a:prstGeom prst="round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Sistem wakaf telah berkembang di mana para Sahabat telah mewakafkan sebahagian besar harta untuk keperluan penduduk seperti sumber air, tanah untuk pembinaan institusi masjid </a:t>
            </a:r>
          </a:p>
        </p:txBody>
      </p:sp>
      <p:sp>
        <p:nvSpPr>
          <p:cNvPr id="3" name="Rectangle: Rounded Corners 2">
            <a:extLst>
              <a:ext uri="{FF2B5EF4-FFF2-40B4-BE49-F238E27FC236}">
                <a16:creationId xmlns:a16="http://schemas.microsoft.com/office/drawing/2014/main" xmlns="" id="{1F1F82C4-650E-D7FE-93C3-D44C55D72409}"/>
              </a:ext>
            </a:extLst>
          </p:cNvPr>
          <p:cNvSpPr/>
          <p:nvPr/>
        </p:nvSpPr>
        <p:spPr>
          <a:xfrm>
            <a:off x="419100" y="4495800"/>
            <a:ext cx="8305800" cy="2209800"/>
          </a:xfrm>
          <a:prstGeom prst="round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Zakat yang termaktub dalam sistem ekonomi Islam berjaya membela nasib golongan miskin, anak yatim dan golongan asnaf</a:t>
            </a:r>
          </a:p>
        </p:txBody>
      </p:sp>
      <p:sp>
        <p:nvSpPr>
          <p:cNvPr id="2" name="Rectangle: Rounded Corners 1">
            <a:extLst>
              <a:ext uri="{FF2B5EF4-FFF2-40B4-BE49-F238E27FC236}">
                <a16:creationId xmlns:a16="http://schemas.microsoft.com/office/drawing/2014/main" xmlns="" id="{C4D23236-1747-A289-4470-6C4DF0565F1B}"/>
              </a:ext>
            </a:extLst>
          </p:cNvPr>
          <p:cNvSpPr/>
          <p:nvPr/>
        </p:nvSpPr>
        <p:spPr>
          <a:xfrm>
            <a:off x="266700" y="296694"/>
            <a:ext cx="8610600" cy="1190445"/>
          </a:xfrm>
          <a:prstGeom prst="roundRect">
            <a:avLst/>
          </a:prstGeom>
          <a:solidFill>
            <a:schemeClr val="accent6">
              <a:lumMod val="20000"/>
              <a:lumOff val="80000"/>
            </a:schemeClr>
          </a:solidFill>
          <a:ln>
            <a:solidFill>
              <a:schemeClr val="tx1"/>
            </a:solidFill>
          </a:ln>
          <a:effectLst>
            <a:outerShdw blurRad="40000" dist="20000" dir="5400000" rotWithShape="0">
              <a:schemeClr val="accent1">
                <a:lumMod val="60000"/>
                <a:lumOff val="40000"/>
                <a:alpha val="38000"/>
              </a:scheme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Antara Kejayaan Ekonomi Pada Zaman Rasulullah SAW :</a:t>
            </a:r>
          </a:p>
        </p:txBody>
      </p:sp>
      <p:sp>
        <p:nvSpPr>
          <p:cNvPr id="4" name="Oval 3">
            <a:extLst>
              <a:ext uri="{FF2B5EF4-FFF2-40B4-BE49-F238E27FC236}">
                <a16:creationId xmlns:a16="http://schemas.microsoft.com/office/drawing/2014/main" xmlns="" id="{3E9F24B6-51B7-2891-3AA5-F9990A980727}"/>
              </a:ext>
            </a:extLst>
          </p:cNvPr>
          <p:cNvSpPr/>
          <p:nvPr/>
        </p:nvSpPr>
        <p:spPr>
          <a:xfrm>
            <a:off x="266700" y="1629383"/>
            <a:ext cx="762000" cy="76200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2</a:t>
            </a:r>
            <a:endParaRPr lang="en-MY" sz="2800" dirty="0"/>
          </a:p>
        </p:txBody>
      </p:sp>
      <p:sp>
        <p:nvSpPr>
          <p:cNvPr id="5" name="Oval 4">
            <a:extLst>
              <a:ext uri="{FF2B5EF4-FFF2-40B4-BE49-F238E27FC236}">
                <a16:creationId xmlns:a16="http://schemas.microsoft.com/office/drawing/2014/main" xmlns="" id="{254313FF-4A10-B952-D774-587CC4DE4F56}"/>
              </a:ext>
            </a:extLst>
          </p:cNvPr>
          <p:cNvSpPr/>
          <p:nvPr/>
        </p:nvSpPr>
        <p:spPr>
          <a:xfrm>
            <a:off x="266700" y="4267200"/>
            <a:ext cx="762000" cy="76200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3</a:t>
            </a:r>
            <a:endParaRPr lang="en-MY" sz="2800" dirty="0"/>
          </a:p>
        </p:txBody>
      </p:sp>
    </p:spTree>
    <p:extLst>
      <p:ext uri="{BB962C8B-B14F-4D97-AF65-F5344CB8AC3E}">
        <p14:creationId xmlns:p14="http://schemas.microsoft.com/office/powerpoint/2010/main" val="424916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EF4FDB9-BF61-4F70-9DCC-E5DB1CE0F290}"/>
              </a:ext>
            </a:extLst>
          </p:cNvPr>
          <p:cNvSpPr/>
          <p:nvPr/>
        </p:nvSpPr>
        <p:spPr>
          <a:xfrm>
            <a:off x="269575" y="409755"/>
            <a:ext cx="8610600" cy="119044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ysClr val="windowText" lastClr="000000"/>
                  </a:solidFill>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Sistem Ekonomi Islam</a:t>
            </a:r>
          </a:p>
        </p:txBody>
      </p:sp>
      <p:sp>
        <p:nvSpPr>
          <p:cNvPr id="4" name="Rectangle: Rounded Corners 3">
            <a:extLst>
              <a:ext uri="{FF2B5EF4-FFF2-40B4-BE49-F238E27FC236}">
                <a16:creationId xmlns:a16="http://schemas.microsoft.com/office/drawing/2014/main" xmlns="" id="{9B308716-98F0-46D7-B705-CD8A96645A6C}"/>
              </a:ext>
            </a:extLst>
          </p:cNvPr>
          <p:cNvSpPr/>
          <p:nvPr/>
        </p:nvSpPr>
        <p:spPr>
          <a:xfrm>
            <a:off x="269575" y="1981200"/>
            <a:ext cx="8610600" cy="4648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Pencapaian Rasulullah SAW dalam membina sistem ekonomi Islam yang saksama dan dokongan daripada seluruh umat Islam pada masa itu telah membawa kepada kejayaan, bahkan tekanan ekonomi yang dilakukan oleh orang yahudi sebelum itu dapat diselesaikan</a:t>
            </a:r>
            <a:endParaRPr lang="sv-SE" sz="24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7474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ECB5FB-2D39-47C1-A4D0-DF2B5C9D334E}"/>
              </a:ext>
            </a:extLst>
          </p:cNvPr>
          <p:cNvSpPr/>
          <p:nvPr/>
        </p:nvSpPr>
        <p:spPr>
          <a:xfrm>
            <a:off x="952500" y="152400"/>
            <a:ext cx="7239000" cy="139172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Seruan Mimbar</a:t>
            </a:r>
          </a:p>
        </p:txBody>
      </p:sp>
      <p:sp>
        <p:nvSpPr>
          <p:cNvPr id="5" name="Rectangle: Rounded Corners 4">
            <a:extLst>
              <a:ext uri="{FF2B5EF4-FFF2-40B4-BE49-F238E27FC236}">
                <a16:creationId xmlns:a16="http://schemas.microsoft.com/office/drawing/2014/main" xmlns="" id="{B9D33E1E-C241-4B5D-A7A8-C1D2651AA151}"/>
              </a:ext>
            </a:extLst>
          </p:cNvPr>
          <p:cNvSpPr/>
          <p:nvPr/>
        </p:nvSpPr>
        <p:spPr>
          <a:xfrm>
            <a:off x="266700" y="1828800"/>
            <a:ext cx="8610600" cy="4648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Marilah bersama-sama berusaha memartabatkan ekonomi ummah kerana ia adalah kewajipan kepada setiap orang Islam, dengan penubuhan </a:t>
            </a:r>
          </a:p>
          <a:p>
            <a:pPr algn="ctr">
              <a:defRPr/>
            </a:pP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KOPERASI MASJID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kariah masing-masing</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5568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596137" y="214416"/>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accent3">
                    <a:lumMod val="50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Rectangle 9">
            <a:extLst>
              <a:ext uri="{FF2B5EF4-FFF2-40B4-BE49-F238E27FC236}">
                <a16:creationId xmlns:a16="http://schemas.microsoft.com/office/drawing/2014/main" xmlns="" id="{C198609E-80DE-4CD2-9FD6-A570F2B68768}"/>
              </a:ext>
            </a:extLst>
          </p:cNvPr>
          <p:cNvSpPr/>
          <p:nvPr/>
        </p:nvSpPr>
        <p:spPr>
          <a:xfrm>
            <a:off x="380998" y="3277533"/>
            <a:ext cx="8382000" cy="3580467"/>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Dan </a:t>
            </a:r>
            <a:r>
              <a:rPr lang="en-US" sz="2800" b="1" dirty="0" err="1">
                <a:solidFill>
                  <a:srgbClr val="C00000"/>
                </a:solidFill>
                <a:ea typeface="Calibri" panose="020F0502020204030204" pitchFamily="34" charset="0"/>
                <a:cs typeface="Arial" panose="020B0604020202020204" pitchFamily="34" charset="0"/>
              </a:rPr>
              <a:t>tuntutlah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dengan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harta</a:t>
            </a:r>
            <a:r>
              <a:rPr lang="en-US" sz="2800" b="1" dirty="0">
                <a:solidFill>
                  <a:srgbClr val="C00000"/>
                </a:solidFill>
                <a:ea typeface="Calibri" panose="020F0502020204030204" pitchFamily="34" charset="0"/>
                <a:cs typeface="Arial" panose="020B0604020202020204" pitchFamily="34" charset="0"/>
              </a:rPr>
              <a:t> yang Allah </a:t>
            </a:r>
            <a:r>
              <a:rPr lang="en-US" sz="2800" b="1" dirty="0" err="1">
                <a:solidFill>
                  <a:srgbClr val="C00000"/>
                </a:solidFill>
                <a:ea typeface="Calibri" panose="020F0502020204030204" pitchFamily="34" charset="0"/>
                <a:cs typeface="Arial" panose="020B0604020202020204" pitchFamily="34" charset="0"/>
              </a:rPr>
              <a:t>kurniakan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kebahagiaan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hari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akhirat</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janganlah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lupakan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bahagianmu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dari</a:t>
            </a:r>
            <a:r>
              <a:rPr lang="en-US" sz="2800" b="1" dirty="0">
                <a:solidFill>
                  <a:srgbClr val="C00000"/>
                </a:solidFill>
                <a:ea typeface="Calibri" panose="020F0502020204030204" pitchFamily="34" charset="0"/>
                <a:cs typeface="Arial" panose="020B0604020202020204" pitchFamily="34" charset="0"/>
              </a:rPr>
              <a:t> dunia; dan </a:t>
            </a:r>
            <a:r>
              <a:rPr lang="en-US" sz="2800" b="1" dirty="0" err="1">
                <a:solidFill>
                  <a:srgbClr val="C00000"/>
                </a:solidFill>
                <a:ea typeface="Calibri" panose="020F0502020204030204" pitchFamily="34" charset="0"/>
                <a:cs typeface="Arial" panose="020B0604020202020204" pitchFamily="34" charset="0"/>
              </a:rPr>
              <a:t>berbuat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baiklah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orang lain </a:t>
            </a:r>
            <a:r>
              <a:rPr lang="en-US" sz="2800" b="1" dirty="0" err="1">
                <a:solidFill>
                  <a:srgbClr val="C00000"/>
                </a:solidFill>
                <a:ea typeface="Calibri" panose="020F0502020204030204" pitchFamily="34" charset="0"/>
                <a:cs typeface="Arial" panose="020B0604020202020204" pitchFamily="34" charset="0"/>
              </a:rPr>
              <a:t>sebagaimana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berbuat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baik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kepadamu</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janganlah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engkau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melakukan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kerosakan</a:t>
            </a:r>
            <a:r>
              <a:rPr lang="en-US" sz="2800" b="1" dirty="0">
                <a:solidFill>
                  <a:srgbClr val="C00000"/>
                </a:solidFill>
                <a:ea typeface="Calibri" panose="020F0502020204030204" pitchFamily="34" charset="0"/>
                <a:cs typeface="Arial" panose="020B0604020202020204" pitchFamily="34" charset="0"/>
              </a:rPr>
              <a:t> di </a:t>
            </a:r>
            <a:r>
              <a:rPr lang="en-US" sz="2800" b="1" dirty="0" err="1">
                <a:solidFill>
                  <a:srgbClr val="C00000"/>
                </a:solidFill>
                <a:ea typeface="Calibri" panose="020F0502020204030204" pitchFamily="34" charset="0"/>
                <a:cs typeface="Arial" panose="020B0604020202020204" pitchFamily="34" charset="0"/>
              </a:rPr>
              <a:t>muka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bumi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tidak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suka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orang yang </a:t>
            </a:r>
            <a:r>
              <a:rPr lang="en-US" sz="2800" b="1" dirty="0" err="1">
                <a:solidFill>
                  <a:srgbClr val="C00000"/>
                </a:solidFill>
                <a:ea typeface="Calibri" panose="020F0502020204030204" pitchFamily="34" charset="0"/>
                <a:cs typeface="Arial" panose="020B0604020202020204" pitchFamily="34" charset="0"/>
              </a:rPr>
              <a:t>berbuat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kerosakan</a:t>
            </a:r>
            <a:r>
              <a:rPr lang="en-US" sz="2800" b="1" dirty="0">
                <a:solidFill>
                  <a:srgbClr val="C00000"/>
                </a:solidFill>
                <a:ea typeface="Calibri" panose="020F0502020204030204" pitchFamily="34" charset="0"/>
                <a:cs typeface="Arial" panose="020B0604020202020204" pitchFamily="34" charset="0"/>
              </a:rPr>
              <a:t>.</a:t>
            </a:r>
          </a:p>
          <a:p>
            <a:pPr algn="r">
              <a:spcAft>
                <a:spcPts val="800"/>
              </a:spcAft>
            </a:pPr>
            <a:r>
              <a:rPr lang="en-US" sz="2400" b="1" dirty="0">
                <a:ea typeface="Calibri" panose="020F0502020204030204" pitchFamily="34" charset="0"/>
                <a:cs typeface="Arial" panose="020B0604020202020204" pitchFamily="34" charset="0"/>
              </a:rPr>
              <a:t>(Surah al-</a:t>
            </a:r>
            <a:r>
              <a:rPr lang="en-US" sz="2400" b="1" dirty="0" err="1">
                <a:ea typeface="Calibri" panose="020F0502020204030204" pitchFamily="34" charset="0"/>
                <a:cs typeface="Arial" panose="020B0604020202020204" pitchFamily="34" charset="0"/>
              </a:rPr>
              <a:t>Qasas</a:t>
            </a:r>
            <a:r>
              <a:rPr lang="en-US" sz="2400" b="1" dirty="0">
                <a:ea typeface="Calibri" panose="020F0502020204030204" pitchFamily="34" charset="0"/>
                <a:cs typeface="Arial" panose="020B0604020202020204" pitchFamily="34" charset="0"/>
              </a:rPr>
              <a:t> : 77)</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xmlns="" id="{A63C5550-4372-D02B-9144-5DC70DFD2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44" y="1157767"/>
            <a:ext cx="8074507" cy="2119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8000" b="-68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p>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عَبْدُهُ وَرَسُولُهُ لَا نَبِيَّ بَعْدَهُ. </a:t>
            </a:r>
          </a:p>
        </p:txBody>
      </p:sp>
      <p:sp>
        <p:nvSpPr>
          <p:cNvPr id="5" name="TextBox 4"/>
          <p:cNvSpPr txBox="1"/>
          <p:nvPr/>
        </p:nvSpPr>
        <p:spPr>
          <a:xfrm>
            <a:off x="111912" y="3048000"/>
            <a:ext cx="8890488"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lagi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selepasnya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09600" y="1905000"/>
            <a:ext cx="7924800" cy="3733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Kita kini </a:t>
            </a:r>
            <a:r>
              <a:rPr lang="sv-SE" sz="4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berada </a:t>
            </a:r>
            <a:r>
              <a:rPr lang="sv-SE"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pada musim tengkujuh yang boleh mendatangkan musibah pada bila-bila masa.</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572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Buatlah persediaan sewajarnya. Patuhilah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saranan yang dikeluarkan oleh pihak berkuasa, dengan menjalankan ikhtiar mencegah sebarang kemalangan dan celaka, juga persiapan menyelamatkan diri dan harta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63967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1910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Dapatkanlah maklumat berkenaan keadaan cuaca daripada sumber yang sahih dan elakkan daripada menyebarkan berita palsu.</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xmlns="" id="{47F8D1A3-ABFA-940A-67FB-FB5B94574996}"/>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C293A534-104C-56CC-9634-C93A522E7AEA}"/>
              </a:ext>
            </a:extLst>
          </p:cNvPr>
          <p:cNvSpPr/>
          <p:nvPr/>
        </p:nvSpPr>
        <p:spPr>
          <a:xfrm>
            <a:off x="609600" y="1524000"/>
            <a:ext cx="7924800" cy="4114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Perbanyakkan doa kepada Allah SWT agar Dia melindungi diri, keluarga dan negeri kita daripada sebarang mara bahaya, serta menghulurkan bantuan kepada mangsa bencana </a:t>
            </a:r>
          </a:p>
        </p:txBody>
      </p:sp>
      <p:sp>
        <p:nvSpPr>
          <p:cNvPr id="5" name="Snip Diagonal Corner Rectangle 5">
            <a:extLst>
              <a:ext uri="{FF2B5EF4-FFF2-40B4-BE49-F238E27FC236}">
                <a16:creationId xmlns:a16="http://schemas.microsoft.com/office/drawing/2014/main" xmlns="" id="{F9089FEF-9263-51C2-65D2-CDE090287E93}"/>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268603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434830"/>
            <a:ext cx="7924800" cy="51816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Jadikan musim tengkujuh ini sebagai ruang muhasabah diri terhadap sebarang kecuaian kepada Pencipta, juga musim merebut ganjaran daripada Allah SWTsama ada dengan bersabar terhadap ujian-Nya, mahupun dengan menghulurkan bantuan kepada mereka yang memerlukan.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84326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7115" y="762000"/>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سَيِّدِنَا مُحَمَّدٍ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وَعَلَى آلِهِ وَأَصْحَابِهِ وَمَنْ تَبِعَهُمْ بِإِحْسَانٍ إِلَى يَوْمِ الدّيْن.</a:t>
            </a:r>
          </a:p>
        </p:txBody>
      </p:sp>
      <p:sp>
        <p:nvSpPr>
          <p:cNvPr id="4" name="TextBox 3"/>
          <p:cNvSpPr txBox="1"/>
          <p:nvPr/>
        </p:nvSpPr>
        <p:spPr>
          <a:xfrm>
            <a:off x="0" y="3072348"/>
            <a:ext cx="914400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selawat dan salam ke atas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 kami Muhammad, Keluarganya, Sahabatnya dan Mereka yang mengikutinya dengan kebaikan sehingga hari kiamat.</a:t>
            </a:r>
            <a:endParaRPr lang="es-ES" sz="4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20 JAMADILAWAL 1446H / 22 NOVEMBER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762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6" name="Rectangle 5">
            <a:extLst>
              <a:ext uri="{FF2B5EF4-FFF2-40B4-BE49-F238E27FC236}">
                <a16:creationId xmlns:a16="http://schemas.microsoft.com/office/drawing/2014/main" xmlns="" id="{4E0CE0B4-20E7-4A49-A404-F8E3EE65106A}"/>
              </a:ext>
            </a:extLst>
          </p:cNvPr>
          <p:cNvSpPr/>
          <p:nvPr/>
        </p:nvSpPr>
        <p:spPr>
          <a:xfrm>
            <a:off x="704850" y="3460630"/>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MASJID MENJANA EKONOMI UMMAH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215B174-0C65-4DC9-97EC-4177DA28C37B}"/>
              </a:ext>
            </a:extLst>
          </p:cNvPr>
          <p:cNvSpPr/>
          <p:nvPr/>
        </p:nvSpPr>
        <p:spPr>
          <a:xfrm>
            <a:off x="266700" y="228600"/>
            <a:ext cx="8610600" cy="3124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Islam merupakan agama atau sistem hidup yang lengkap dan menyeluruh, sama ada sebesar-besar perkara hinggalah sekecil-kecilnya</a:t>
            </a:r>
          </a:p>
        </p:txBody>
      </p:sp>
      <p:sp>
        <p:nvSpPr>
          <p:cNvPr id="5" name="Rectangle: Rounded Corners 4">
            <a:extLst>
              <a:ext uri="{FF2B5EF4-FFF2-40B4-BE49-F238E27FC236}">
                <a16:creationId xmlns:a16="http://schemas.microsoft.com/office/drawing/2014/main" xmlns="" id="{79D87872-0DB6-4A54-83EC-D7FCA212D486}"/>
              </a:ext>
            </a:extLst>
          </p:cNvPr>
          <p:cNvSpPr/>
          <p:nvPr/>
        </p:nvSpPr>
        <p:spPr>
          <a:xfrm>
            <a:off x="292579" y="3581400"/>
            <a:ext cx="8610600" cy="3124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Islam tidak hanya tertumpu kepada aspek keagamaan semata-mata, tetapi peranannya meliputi keseluruhan aspek kehidupan manusia. </a:t>
            </a:r>
            <a:endPar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208 </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p>
        </p:txBody>
      </p:sp>
      <p:sp>
        <p:nvSpPr>
          <p:cNvPr id="2" name="Rectangle 1">
            <a:extLst>
              <a:ext uri="{FF2B5EF4-FFF2-40B4-BE49-F238E27FC236}">
                <a16:creationId xmlns:a16="http://schemas.microsoft.com/office/drawing/2014/main" xmlns="" id="{EF68D361-EE2A-C4A9-BC03-7F448155257D}"/>
              </a:ext>
            </a:extLst>
          </p:cNvPr>
          <p:cNvSpPr/>
          <p:nvPr/>
        </p:nvSpPr>
        <p:spPr>
          <a:xfrm>
            <a:off x="361352" y="3878665"/>
            <a:ext cx="8421290" cy="2554545"/>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 </a:t>
            </a:r>
            <a:r>
              <a:rPr lang="en-US" sz="3200" b="1" dirty="0" err="1">
                <a:solidFill>
                  <a:srgbClr val="C00000"/>
                </a:solidFill>
                <a:ea typeface="Calibri" panose="020F0502020204030204" pitchFamily="34" charset="0"/>
                <a:cs typeface="Arial" panose="020B0604020202020204" pitchFamily="34" charset="0"/>
              </a:rPr>
              <a:t>Wahai</a:t>
            </a:r>
            <a:r>
              <a:rPr lang="en-US" sz="3200" b="1" dirty="0">
                <a:solidFill>
                  <a:srgbClr val="C00000"/>
                </a:solidFill>
                <a:ea typeface="Calibri" panose="020F0502020204030204" pitchFamily="34" charset="0"/>
                <a:cs typeface="Arial" panose="020B0604020202020204" pitchFamily="34" charset="0"/>
              </a:rPr>
              <a:t> orang yang </a:t>
            </a:r>
            <a:r>
              <a:rPr lang="en-US" sz="3200" b="1" dirty="0" err="1">
                <a:solidFill>
                  <a:srgbClr val="C00000"/>
                </a:solidFill>
                <a:ea typeface="Calibri" panose="020F0502020204030204" pitchFamily="34" charset="0"/>
                <a:cs typeface="Arial" panose="020B0604020202020204" pitchFamily="34" charset="0"/>
              </a:rPr>
              <a:t>beriman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Masuklah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dalam</a:t>
            </a:r>
            <a:r>
              <a:rPr lang="en-US" sz="3200" b="1" dirty="0">
                <a:solidFill>
                  <a:srgbClr val="C00000"/>
                </a:solidFill>
                <a:ea typeface="Calibri" panose="020F0502020204030204" pitchFamily="34" charset="0"/>
                <a:cs typeface="Arial" panose="020B0604020202020204" pitchFamily="34" charset="0"/>
              </a:rPr>
              <a:t> Islam </a:t>
            </a:r>
            <a:r>
              <a:rPr lang="en-US" sz="3200" b="1" dirty="0" err="1">
                <a:solidFill>
                  <a:srgbClr val="C00000"/>
                </a:solidFill>
                <a:ea typeface="Calibri" panose="020F0502020204030204" pitchFamily="34" charset="0"/>
                <a:cs typeface="Arial" panose="020B0604020202020204" pitchFamily="34" charset="0"/>
              </a:rPr>
              <a:t>keseluruhannya</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janganlah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menurut</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jejak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langkah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Syaitan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sesungguhnya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Syaitan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itu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musuh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bagi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terang</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nyata</a:t>
            </a:r>
            <a:r>
              <a:rPr lang="en-US" sz="3200" b="1" dirty="0">
                <a:solidFill>
                  <a:srgbClr val="C00000"/>
                </a:solidFill>
                <a:ea typeface="Calibri" panose="020F0502020204030204" pitchFamily="34" charset="0"/>
                <a:cs typeface="Arial" panose="020B0604020202020204" pitchFamily="34" charset="0"/>
              </a:rPr>
              <a:t>.</a:t>
            </a:r>
          </a:p>
        </p:txBody>
      </p:sp>
      <p:pic>
        <p:nvPicPr>
          <p:cNvPr id="7" name="Picture 6">
            <a:extLst>
              <a:ext uri="{FF2B5EF4-FFF2-40B4-BE49-F238E27FC236}">
                <a16:creationId xmlns:a16="http://schemas.microsoft.com/office/drawing/2014/main" xmlns="" id="{3C784197-8D9F-27FD-2D0E-D8F365B75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80" y="1524000"/>
            <a:ext cx="8481835" cy="2122537"/>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323850" y="533400"/>
            <a:ext cx="84963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Agama Islam yang bersifat sempurna membantu dalam pembinaan tamadun malah memandu dalam memperkasakan diri serta ummah seluruhnya</a:t>
            </a:r>
          </a:p>
        </p:txBody>
      </p:sp>
      <p:sp>
        <p:nvSpPr>
          <p:cNvPr id="2" name="Rectangle: Rounded Corners 1">
            <a:extLst>
              <a:ext uri="{FF2B5EF4-FFF2-40B4-BE49-F238E27FC236}">
                <a16:creationId xmlns:a16="http://schemas.microsoft.com/office/drawing/2014/main" xmlns="" id="{DA3A6D16-6AFF-9F74-5A68-F94C947CE71F}"/>
              </a:ext>
            </a:extLst>
          </p:cNvPr>
          <p:cNvSpPr/>
          <p:nvPr/>
        </p:nvSpPr>
        <p:spPr>
          <a:xfrm>
            <a:off x="323850" y="3429000"/>
            <a:ext cx="8496300" cy="3124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Justeru,</a:t>
            </a:r>
          </a:p>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umat Islam sepatutnya terkedepan dalam semua hal kerana mereka merupakan pewaris generasi kelas pertama yang pernah dibentuk oleh </a:t>
            </a:r>
            <a:r>
              <a:rPr lang="sv-SE" sz="2800" dirty="0">
                <a:ln>
                  <a:solidFill>
                    <a:schemeClr val="bg1"/>
                  </a:solidFill>
                </a:ln>
                <a:solidFill>
                  <a:srgbClr val="F84032"/>
                </a:solidFill>
                <a:effectLst>
                  <a:outerShdw blurRad="38100" dist="38100" dir="2700000" algn="tl">
                    <a:srgbClr val="000000">
                      <a:alpha val="43137"/>
                    </a:srgbClr>
                  </a:outerShdw>
                </a:effectLst>
                <a:latin typeface="Arial Black" panose="020B0A04020102020204" pitchFamily="34" charset="0"/>
              </a:rPr>
              <a:t>Rasulullah SAW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sebagai generasi yang cemerlang dan gemilang. </a:t>
            </a:r>
          </a:p>
        </p:txBody>
      </p:sp>
    </p:spTree>
    <p:extLst>
      <p:ext uri="{BB962C8B-B14F-4D97-AF65-F5344CB8AC3E}">
        <p14:creationId xmlns:p14="http://schemas.microsoft.com/office/powerpoint/2010/main" val="3627076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3848</TotalTime>
  <Words>1498</Words>
  <Application>Microsoft Office PowerPoint</Application>
  <PresentationFormat>On-screen Show (4:3)</PresentationFormat>
  <Paragraphs>182</Paragraphs>
  <Slides>49</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49</vt:i4>
      </vt:variant>
    </vt:vector>
  </HeadingPairs>
  <TitlesOfParts>
    <vt:vector size="66"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2013</cp:revision>
  <dcterms:created xsi:type="dcterms:W3CDTF">2017-12-24T04:47:00Z</dcterms:created>
  <dcterms:modified xsi:type="dcterms:W3CDTF">2024-11-27T21:25:22Z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