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 id="2147483687" r:id="rId5"/>
    <p:sldMasterId id="2147483689" r:id="rId6"/>
  </p:sldMasterIdLst>
  <p:notesMasterIdLst>
    <p:notesMasterId r:id="rId65"/>
  </p:notesMasterIdLst>
  <p:sldIdLst>
    <p:sldId id="898" r:id="rId7"/>
    <p:sldId id="259" r:id="rId8"/>
    <p:sldId id="260" r:id="rId9"/>
    <p:sldId id="261" r:id="rId10"/>
    <p:sldId id="262" r:id="rId11"/>
    <p:sldId id="755" r:id="rId12"/>
    <p:sldId id="1601" r:id="rId13"/>
    <p:sldId id="1721" r:id="rId14"/>
    <p:sldId id="1705" r:id="rId15"/>
    <p:sldId id="1754" r:id="rId16"/>
    <p:sldId id="1767" r:id="rId17"/>
    <p:sldId id="1717" r:id="rId18"/>
    <p:sldId id="1768" r:id="rId19"/>
    <p:sldId id="1769" r:id="rId20"/>
    <p:sldId id="1693" r:id="rId21"/>
    <p:sldId id="1737" r:id="rId22"/>
    <p:sldId id="1770" r:id="rId23"/>
    <p:sldId id="1750" r:id="rId24"/>
    <p:sldId id="1758" r:id="rId25"/>
    <p:sldId id="1745" r:id="rId26"/>
    <p:sldId id="1751" r:id="rId27"/>
    <p:sldId id="1771" r:id="rId28"/>
    <p:sldId id="1772" r:id="rId29"/>
    <p:sldId id="1753" r:id="rId30"/>
    <p:sldId id="1755" r:id="rId31"/>
    <p:sldId id="1773" r:id="rId32"/>
    <p:sldId id="1774" r:id="rId33"/>
    <p:sldId id="1776" r:id="rId34"/>
    <p:sldId id="1775" r:id="rId35"/>
    <p:sldId id="1777" r:id="rId36"/>
    <p:sldId id="1637" r:id="rId37"/>
    <p:sldId id="1778" r:id="rId38"/>
    <p:sldId id="1409" r:id="rId39"/>
    <p:sldId id="407" r:id="rId40"/>
    <p:sldId id="417" r:id="rId41"/>
    <p:sldId id="281" r:id="rId42"/>
    <p:sldId id="950" r:id="rId43"/>
    <p:sldId id="276" r:id="rId44"/>
    <p:sldId id="277" r:id="rId45"/>
    <p:sldId id="278" r:id="rId46"/>
    <p:sldId id="1732" r:id="rId47"/>
    <p:sldId id="1765" r:id="rId48"/>
    <p:sldId id="1766" r:id="rId49"/>
    <p:sldId id="1779" r:id="rId50"/>
    <p:sldId id="283" r:id="rId51"/>
    <p:sldId id="284" r:id="rId52"/>
    <p:sldId id="1670" r:id="rId53"/>
    <p:sldId id="1671" r:id="rId54"/>
    <p:sldId id="961" r:id="rId55"/>
    <p:sldId id="962" r:id="rId56"/>
    <p:sldId id="1181" r:id="rId57"/>
    <p:sldId id="976" r:id="rId58"/>
    <p:sldId id="977" r:id="rId59"/>
    <p:sldId id="978" r:id="rId60"/>
    <p:sldId id="312" r:id="rId61"/>
    <p:sldId id="313" r:id="rId62"/>
    <p:sldId id="1669" r:id="rId63"/>
    <p:sldId id="31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601"/>
            <p14:sldId id="1721"/>
            <p14:sldId id="1705"/>
            <p14:sldId id="1754"/>
            <p14:sldId id="1767"/>
            <p14:sldId id="1717"/>
            <p14:sldId id="1768"/>
            <p14:sldId id="1769"/>
            <p14:sldId id="1693"/>
            <p14:sldId id="1737"/>
            <p14:sldId id="1770"/>
            <p14:sldId id="1750"/>
            <p14:sldId id="1758"/>
            <p14:sldId id="1745"/>
            <p14:sldId id="1751"/>
            <p14:sldId id="1771"/>
            <p14:sldId id="1772"/>
            <p14:sldId id="1753"/>
            <p14:sldId id="1755"/>
            <p14:sldId id="1773"/>
            <p14:sldId id="1774"/>
            <p14:sldId id="1776"/>
            <p14:sldId id="1775"/>
            <p14:sldId id="1777"/>
            <p14:sldId id="1637"/>
            <p14:sldId id="1778"/>
            <p14:sldId id="1409"/>
            <p14:sldId id="407"/>
            <p14:sldId id="417"/>
            <p14:sldId id="281"/>
            <p14:sldId id="950"/>
            <p14:sldId id="276"/>
            <p14:sldId id="277"/>
            <p14:sldId id="278"/>
            <p14:sldId id="1732"/>
            <p14:sldId id="1765"/>
            <p14:sldId id="1766"/>
            <p14:sldId id="1779"/>
            <p14:sldId id="283"/>
            <p14:sldId id="284"/>
            <p14:sldId id="1670"/>
            <p14:sldId id="1671"/>
            <p14:sldId id="961"/>
            <p14:sldId id="962"/>
            <p14:sldId id="1181"/>
            <p14:sldId id="976"/>
            <p14:sldId id="977"/>
            <p14:sldId id="978"/>
            <p14:sldId id="312"/>
            <p14:sldId id="313"/>
            <p14:sldId id="1669"/>
            <p14:sldId id="31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EFF8BA"/>
    <a:srgbClr val="FF9393"/>
    <a:srgbClr val="20431D"/>
    <a:srgbClr val="F84032"/>
    <a:srgbClr val="00990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8975" autoAdjust="0"/>
  </p:normalViewPr>
  <p:slideViewPr>
    <p:cSldViewPr showGuides="1">
      <p:cViewPr varScale="1">
        <p:scale>
          <a:sx n="74" d="100"/>
          <a:sy n="74" d="100"/>
        </p:scale>
        <p:origin x="1200"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ul alfalah" userId="b097e28588539e7c" providerId="LiveId" clId="{67DE6A23-DBEB-4ACF-A7F9-63E7BD35B473}"/>
    <pc:docChg chg="modSld">
      <pc:chgData name="faizul alfalah" userId="b097e28588539e7c" providerId="LiveId" clId="{67DE6A23-DBEB-4ACF-A7F9-63E7BD35B473}" dt="2025-03-06T01:03:28.307" v="2" actId="20577"/>
      <pc:docMkLst>
        <pc:docMk/>
      </pc:docMkLst>
      <pc:sldChg chg="modSp mod">
        <pc:chgData name="faizul alfalah" userId="b097e28588539e7c" providerId="LiveId" clId="{67DE6A23-DBEB-4ACF-A7F9-63E7BD35B473}" dt="2025-03-06T01:03:28.307" v="2" actId="20577"/>
        <pc:sldMkLst>
          <pc:docMk/>
          <pc:sldMk cId="0" sldId="898"/>
        </pc:sldMkLst>
        <pc:spChg chg="mod">
          <ac:chgData name="faizul alfalah" userId="b097e28588539e7c" providerId="LiveId" clId="{67DE6A23-DBEB-4ACF-A7F9-63E7BD35B473}" dt="2025-03-06T01:03:28.307" v="2" actId="20577"/>
          <ac:spMkLst>
            <pc:docMk/>
            <pc:sldMk cId="0" sldId="898"/>
            <ac:spMk id="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38514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t>6/03/2025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t>3/6/2025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40154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extLst>
      <p:ext uri="{BB962C8B-B14F-4D97-AF65-F5344CB8AC3E}">
        <p14:creationId xmlns:p14="http://schemas.microsoft.com/office/powerpoint/2010/main" val="1588731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t>6/03/2025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t>‹#›</a:t>
            </a:fld>
            <a:endParaRPr lang="ms-MY">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t>3/6/2025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3909399270"/>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extLst>
      <p:ext uri="{BB962C8B-B14F-4D97-AF65-F5344CB8AC3E}">
        <p14:creationId xmlns:p14="http://schemas.microsoft.com/office/powerpoint/2010/main" val="1815976515"/>
      </p:ext>
    </p:extLst>
  </p:cSld>
  <p:clrMap bg1="lt1" tx1="dk1" bg2="lt2" tx2="dk2" accent1="accent1" accent2="accent2" accent3="accent3" accent4="accent4" accent5="accent5" accent6="accent6" hlink="hlink" folHlink="folHlink"/>
  <p:sldLayoutIdLst>
    <p:sldLayoutId id="214748369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5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6E6BAAF-E423-E9F7-FAC6-0CC217D4D62B}"/>
              </a:ext>
            </a:extLst>
          </p:cNvPr>
          <p:cNvPicPr>
            <a:picLocks noChangeAspect="1"/>
          </p:cNvPicPr>
          <p:nvPr/>
        </p:nvPicPr>
        <p:blipFill>
          <a:blip r:embed="rId2"/>
          <a:stretch>
            <a:fillRect/>
          </a:stretch>
        </p:blipFill>
        <p:spPr>
          <a:xfrm>
            <a:off x="0" y="0"/>
            <a:ext cx="9144000" cy="6858000"/>
          </a:xfrm>
          <a:prstGeom prst="rect">
            <a:avLst/>
          </a:prstGeom>
        </p:spPr>
      </p:pic>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805" y="228600"/>
            <a:ext cx="1219200" cy="1340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07753" y="1653897"/>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solidFill>
                  <a:schemeClr val="accent4">
                    <a:lumMod val="50000"/>
                  </a:schemeClr>
                </a:solidFill>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476705" y="2148151"/>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rPr>
              <a:t>Siri : 10 / 2025</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anose="020B0604020202020204" pitchFamily="34" charset="0"/>
            </a:endParaRPr>
          </a:p>
        </p:txBody>
      </p:sp>
      <p:sp>
        <p:nvSpPr>
          <p:cNvPr id="2" name="Rectangle 1"/>
          <p:cNvSpPr/>
          <p:nvPr/>
        </p:nvSpPr>
        <p:spPr>
          <a:xfrm>
            <a:off x="-388946" y="3838546"/>
            <a:ext cx="9921892" cy="2835693"/>
          </a:xfrm>
          <a:prstGeom prst="rect">
            <a:avLst/>
          </a:prstGeom>
        </p:spPr>
        <p:txBody>
          <a:bodyPr wrap="square">
            <a:noAutofit/>
          </a:bodyPr>
          <a:lstStyle/>
          <a:p>
            <a:pPr algn="ctr"/>
            <a:r>
              <a:rPr lang="fi-FI" sz="4800" b="1" dirty="0">
                <a:ln w="13462">
                  <a:solidFill>
                    <a:schemeClr val="tx2"/>
                  </a:solidFill>
                  <a:prstDash val="solid"/>
                </a:ln>
                <a:solidFill>
                  <a:srgbClr val="FFFF00"/>
                </a:solidFill>
                <a:effectLst>
                  <a:outerShdw dist="38100" dir="2700000" algn="bl" rotWithShape="0">
                    <a:schemeClr val="accent5"/>
                  </a:outerShdw>
                </a:effectLst>
                <a:latin typeface="Arial Black" panose="020B0A04020102020204" pitchFamily="34" charset="0"/>
              </a:rPr>
              <a:t>RAMADAN GELANGGANG MENGGANDAKAN </a:t>
            </a:r>
          </a:p>
          <a:p>
            <a:pPr algn="ctr"/>
            <a:r>
              <a:rPr lang="fi-FI" sz="4800" b="1" dirty="0">
                <a:ln w="13462">
                  <a:solidFill>
                    <a:schemeClr val="tx2"/>
                  </a:solidFill>
                  <a:prstDash val="solid"/>
                </a:ln>
                <a:solidFill>
                  <a:srgbClr val="FFFF00"/>
                </a:solidFill>
                <a:effectLst>
                  <a:outerShdw dist="38100" dir="2700000" algn="bl" rotWithShape="0">
                    <a:schemeClr val="accent5"/>
                  </a:outerShdw>
                </a:effectLst>
                <a:latin typeface="Arial Black" panose="020B0A04020102020204" pitchFamily="34" charset="0"/>
              </a:rPr>
              <a:t>AMALAN</a:t>
            </a:r>
          </a:p>
        </p:txBody>
      </p:sp>
      <p:sp>
        <p:nvSpPr>
          <p:cNvPr id="4" name="Rectangle 3"/>
          <p:cNvSpPr/>
          <p:nvPr/>
        </p:nvSpPr>
        <p:spPr>
          <a:xfrm>
            <a:off x="1257505" y="2933611"/>
            <a:ext cx="6781800"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0000"/>
                </a:solidFill>
                <a:effectLst>
                  <a:glow rad="139700">
                    <a:schemeClr val="tx1">
                      <a:alpha val="40000"/>
                    </a:schemeClr>
                  </a:glow>
                  <a:outerShdw dist="38100" dir="2700000" algn="tl">
                    <a:srgbClr val="000000">
                      <a:alpha val="94000"/>
                    </a:srgbClr>
                  </a:outerShdw>
                </a:effectLst>
              </a:rPr>
              <a:t> 6 Ramadan 1446  H  :</a:t>
            </a:r>
            <a:r>
              <a:rPr lang="en-US" sz="2400" b="1" i="1" dirty="0">
                <a:solidFill>
                  <a:srgbClr val="FF0000"/>
                </a:solidFill>
                <a:effectLst>
                  <a:glow rad="139700">
                    <a:schemeClr val="tx1">
                      <a:alpha val="40000"/>
                    </a:schemeClr>
                  </a:glow>
                  <a:outerShdw dist="38100" dir="2700000" algn="tl">
                    <a:srgbClr val="000000">
                      <a:alpha val="94000"/>
                    </a:srgbClr>
                  </a:outerShdw>
                </a:effectLst>
              </a:rPr>
              <a:t> </a:t>
            </a:r>
            <a:r>
              <a:rPr lang="en-US" sz="2400" b="1" dirty="0">
                <a:solidFill>
                  <a:srgbClr val="FF0000"/>
                </a:solidFill>
                <a:effectLst>
                  <a:glow rad="139700">
                    <a:schemeClr val="tx1">
                      <a:alpha val="40000"/>
                    </a:schemeClr>
                  </a:glow>
                  <a:outerShdw dist="38100" dir="2700000" algn="tl">
                    <a:srgbClr val="000000">
                      <a:alpha val="94000"/>
                    </a:srgbClr>
                  </a:outerShdw>
                </a:effectLst>
              </a:rPr>
              <a:t> </a:t>
            </a:r>
            <a:r>
              <a:rPr lang="ms-MY" sz="2400" b="1" dirty="0">
                <a:solidFill>
                  <a:srgbClr val="FF0000"/>
                </a:solidFill>
                <a:effectLst>
                  <a:glow rad="139700">
                    <a:schemeClr val="tx1">
                      <a:alpha val="40000"/>
                    </a:schemeClr>
                  </a:glow>
                  <a:outerShdw dist="38100" dir="2700000" algn="tl">
                    <a:srgbClr val="000000">
                      <a:alpha val="94000"/>
                    </a:srgbClr>
                  </a:outerShdw>
                </a:effectLst>
              </a:rPr>
              <a:t>7 Mac 2025</a:t>
            </a:r>
            <a:endParaRPr lang="en-US" sz="2400" b="1" dirty="0">
              <a:solidFill>
                <a:srgbClr val="FF0000"/>
              </a:solidFill>
              <a:effectLst>
                <a:glow rad="139700">
                  <a:schemeClr val="tx1">
                    <a:alpha val="40000"/>
                  </a:schemeClr>
                </a:glow>
                <a:outerShdw dist="38100" dir="2700000" algn="tl">
                  <a:srgbClr val="000000">
                    <a:alpha val="94000"/>
                  </a:srgbClr>
                </a:outerShdw>
              </a:effectLst>
            </a:endParaRPr>
          </a:p>
        </p:txBody>
      </p:sp>
      <p:sp>
        <p:nvSpPr>
          <p:cNvPr id="8" name="Rectangle 7"/>
          <p:cNvSpPr/>
          <p:nvPr/>
        </p:nvSpPr>
        <p:spPr>
          <a:xfrm>
            <a:off x="0" y="6274129"/>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anose="020B0502040204020203" pitchFamily="34" charset="0"/>
              </a:rPr>
              <a:t>http://e-khutbah.terengganu.gov.my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6B56E81E-2592-3528-D2B0-905D8091E313}"/>
            </a:ext>
          </a:extLst>
        </p:cNvPr>
        <p:cNvGrpSpPr/>
        <p:nvPr/>
      </p:nvGrpSpPr>
      <p:grpSpPr>
        <a:xfrm>
          <a:off x="0" y="0"/>
          <a:ext cx="0" cy="0"/>
          <a:chOff x="0" y="0"/>
          <a:chExt cx="0" cy="0"/>
        </a:xfrm>
      </p:grpSpPr>
      <p:sp>
        <p:nvSpPr>
          <p:cNvPr id="2" name="Snip Diagonal Corner Rectangle 7">
            <a:extLst>
              <a:ext uri="{FF2B5EF4-FFF2-40B4-BE49-F238E27FC236}">
                <a16:creationId xmlns:a16="http://schemas.microsoft.com/office/drawing/2014/main" xmlns="" id="{DE33AF26-530C-220D-075F-09BBAE8B526F}"/>
              </a:ext>
            </a:extLst>
          </p:cNvPr>
          <p:cNvSpPr/>
          <p:nvPr/>
        </p:nvSpPr>
        <p:spPr>
          <a:xfrm>
            <a:off x="4179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dalam</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 HADIS QUDSI:</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pic>
        <p:nvPicPr>
          <p:cNvPr id="6" name="Picture 5">
            <a:extLst>
              <a:ext uri="{FF2B5EF4-FFF2-40B4-BE49-F238E27FC236}">
                <a16:creationId xmlns:a16="http://schemas.microsoft.com/office/drawing/2014/main" xmlns="" id="{78236997-8557-4C0B-89DE-78CA7182B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88" y="1295400"/>
            <a:ext cx="8742422" cy="4840644"/>
          </a:xfrm>
          <a:prstGeom prst="rect">
            <a:avLst/>
          </a:prstGeom>
        </p:spPr>
      </p:pic>
    </p:spTree>
    <p:extLst>
      <p:ext uri="{BB962C8B-B14F-4D97-AF65-F5344CB8AC3E}">
        <p14:creationId xmlns:p14="http://schemas.microsoft.com/office/powerpoint/2010/main" val="604933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C055D752-9142-E211-48CB-1276DC68E22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xmlns="" id="{5337BF47-2639-B0BA-208C-9A4D756E1A2E}"/>
              </a:ext>
            </a:extLst>
          </p:cNvPr>
          <p:cNvSpPr/>
          <p:nvPr/>
        </p:nvSpPr>
        <p:spPr>
          <a:xfrm>
            <a:off x="228600" y="457200"/>
            <a:ext cx="8573692" cy="574003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6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endParaRPr lang="en-MY" sz="3600" b="1" dirty="0">
              <a:solidFill>
                <a:srgbClr val="C00000"/>
              </a:solidFill>
              <a:latin typeface="Calibri"/>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1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4000" b="1" dirty="0">
                <a:solidFill>
                  <a:srgbClr val="C00000"/>
                </a:solidFill>
                <a:latin typeface="Calibri"/>
              </a:rPr>
              <a:t>"</a:t>
            </a:r>
            <a:r>
              <a:rPr lang="en-MY" sz="4000" b="1" dirty="0" err="1">
                <a:solidFill>
                  <a:srgbClr val="C00000"/>
                </a:solidFill>
                <a:latin typeface="Calibri"/>
              </a:rPr>
              <a:t>Setiap</a:t>
            </a:r>
            <a:r>
              <a:rPr lang="en-MY" sz="4000" b="1" dirty="0">
                <a:solidFill>
                  <a:srgbClr val="C00000"/>
                </a:solidFill>
                <a:latin typeface="Calibri"/>
              </a:rPr>
              <a:t> </a:t>
            </a:r>
            <a:r>
              <a:rPr lang="en-MY" sz="4000" b="1" dirty="0" err="1">
                <a:solidFill>
                  <a:srgbClr val="C00000"/>
                </a:solidFill>
                <a:latin typeface="Calibri"/>
              </a:rPr>
              <a:t>amalan</a:t>
            </a:r>
            <a:r>
              <a:rPr lang="en-MY" sz="4000" b="1" dirty="0">
                <a:solidFill>
                  <a:srgbClr val="C00000"/>
                </a:solidFill>
                <a:latin typeface="Calibri"/>
              </a:rPr>
              <a:t> </a:t>
            </a:r>
            <a:r>
              <a:rPr lang="en-MY" sz="4000" b="1" dirty="0" err="1">
                <a:solidFill>
                  <a:srgbClr val="C00000"/>
                </a:solidFill>
                <a:latin typeface="Calibri"/>
              </a:rPr>
              <a:t>anak</a:t>
            </a:r>
            <a:r>
              <a:rPr lang="en-MY" sz="4000" b="1" dirty="0">
                <a:solidFill>
                  <a:srgbClr val="C00000"/>
                </a:solidFill>
                <a:latin typeface="Calibri"/>
              </a:rPr>
              <a:t> Adam </a:t>
            </a:r>
            <a:r>
              <a:rPr lang="en-MY" sz="4000" b="1" dirty="0" err="1">
                <a:solidFill>
                  <a:srgbClr val="C00000"/>
                </a:solidFill>
                <a:latin typeface="Calibri"/>
              </a:rPr>
              <a:t>digandakan</a:t>
            </a:r>
            <a:r>
              <a:rPr lang="en-MY" sz="4000" b="1" dirty="0">
                <a:solidFill>
                  <a:srgbClr val="C00000"/>
                </a:solidFill>
                <a:latin typeface="Calibri"/>
              </a:rPr>
              <a:t> </a:t>
            </a:r>
            <a:r>
              <a:rPr lang="en-MY" sz="4000" b="1" dirty="0" err="1">
                <a:solidFill>
                  <a:srgbClr val="C00000"/>
                </a:solidFill>
                <a:latin typeface="Calibri"/>
              </a:rPr>
              <a:t>ganjarannya</a:t>
            </a:r>
            <a:r>
              <a:rPr lang="en-MY" sz="4000" b="1" dirty="0">
                <a:solidFill>
                  <a:srgbClr val="C00000"/>
                </a:solidFill>
                <a:latin typeface="Calibri"/>
              </a:rPr>
              <a:t>, </a:t>
            </a:r>
            <a:r>
              <a:rPr lang="en-MY" sz="4000" b="1" dirty="0" err="1">
                <a:solidFill>
                  <a:srgbClr val="C00000"/>
                </a:solidFill>
                <a:latin typeface="Calibri"/>
              </a:rPr>
              <a:t>satu</a:t>
            </a:r>
            <a:r>
              <a:rPr lang="en-MY" sz="4000" b="1" dirty="0">
                <a:solidFill>
                  <a:srgbClr val="C00000"/>
                </a:solidFill>
                <a:latin typeface="Calibri"/>
              </a:rPr>
              <a:t> </a:t>
            </a:r>
            <a:r>
              <a:rPr lang="en-MY" sz="4000" b="1" dirty="0" err="1">
                <a:solidFill>
                  <a:srgbClr val="C00000"/>
                </a:solidFill>
                <a:latin typeface="Calibri"/>
              </a:rPr>
              <a:t>kebaikan</a:t>
            </a:r>
            <a:r>
              <a:rPr lang="en-MY" sz="4000" b="1" dirty="0">
                <a:solidFill>
                  <a:srgbClr val="C00000"/>
                </a:solidFill>
                <a:latin typeface="Calibri"/>
              </a:rPr>
              <a:t> </a:t>
            </a:r>
            <a:r>
              <a:rPr lang="en-MY" sz="4000" b="1" dirty="0" err="1">
                <a:solidFill>
                  <a:srgbClr val="C00000"/>
                </a:solidFill>
                <a:latin typeface="Calibri"/>
              </a:rPr>
              <a:t>adalah</a:t>
            </a:r>
            <a:r>
              <a:rPr lang="en-MY" sz="4000" b="1" dirty="0">
                <a:solidFill>
                  <a:srgbClr val="C00000"/>
                </a:solidFill>
                <a:latin typeface="Calibri"/>
              </a:rPr>
              <a:t> </a:t>
            </a:r>
            <a:r>
              <a:rPr lang="en-MY" sz="4000" b="1" dirty="0" err="1">
                <a:solidFill>
                  <a:srgbClr val="C00000"/>
                </a:solidFill>
                <a:latin typeface="Calibri"/>
              </a:rPr>
              <a:t>seumpama</a:t>
            </a:r>
            <a:r>
              <a:rPr lang="en-MY" sz="4000" b="1" dirty="0">
                <a:solidFill>
                  <a:srgbClr val="C00000"/>
                </a:solidFill>
                <a:latin typeface="Calibri"/>
              </a:rPr>
              <a:t> 10 </a:t>
            </a:r>
            <a:r>
              <a:rPr lang="en-MY" sz="4000" b="1" dirty="0" err="1">
                <a:solidFill>
                  <a:srgbClr val="C00000"/>
                </a:solidFill>
                <a:latin typeface="Calibri"/>
              </a:rPr>
              <a:t>gandaannya</a:t>
            </a:r>
            <a:r>
              <a:rPr lang="en-MY" sz="4000" b="1" dirty="0">
                <a:solidFill>
                  <a:srgbClr val="C00000"/>
                </a:solidFill>
                <a:latin typeface="Calibri"/>
              </a:rPr>
              <a:t> </a:t>
            </a:r>
            <a:r>
              <a:rPr lang="en-MY" sz="4000" b="1" dirty="0" err="1">
                <a:solidFill>
                  <a:srgbClr val="C00000"/>
                </a:solidFill>
                <a:latin typeface="Calibri"/>
              </a:rPr>
              <a:t>sehingga</a:t>
            </a:r>
            <a:r>
              <a:rPr lang="en-MY" sz="4000" b="1" dirty="0">
                <a:solidFill>
                  <a:srgbClr val="C00000"/>
                </a:solidFill>
                <a:latin typeface="Calibri"/>
              </a:rPr>
              <a:t> 700 </a:t>
            </a:r>
            <a:r>
              <a:rPr lang="en-MY" sz="4000" b="1" dirty="0" err="1">
                <a:solidFill>
                  <a:srgbClr val="C00000"/>
                </a:solidFill>
                <a:latin typeface="Calibri"/>
              </a:rPr>
              <a:t>ganda</a:t>
            </a:r>
            <a:r>
              <a:rPr lang="en-MY" sz="4000" b="1" dirty="0">
                <a:solidFill>
                  <a:srgbClr val="C00000"/>
                </a:solidFill>
                <a:latin typeface="Calibri"/>
              </a:rPr>
              <a:t>. </a:t>
            </a:r>
            <a:r>
              <a:rPr lang="en-MY" sz="4000" b="1" dirty="0" err="1">
                <a:solidFill>
                  <a:srgbClr val="C00000"/>
                </a:solidFill>
                <a:latin typeface="Calibri"/>
              </a:rPr>
              <a:t>Firman</a:t>
            </a:r>
            <a:r>
              <a:rPr lang="en-MY" sz="4000" b="1" dirty="0">
                <a:solidFill>
                  <a:srgbClr val="C00000"/>
                </a:solidFill>
                <a:latin typeface="Calibri"/>
              </a:rPr>
              <a:t> Allah </a:t>
            </a:r>
            <a:r>
              <a:rPr lang="en-MY" sz="4000" b="1" dirty="0" smtClean="0">
                <a:solidFill>
                  <a:srgbClr val="C00000"/>
                </a:solidFill>
                <a:latin typeface="Calibri"/>
              </a:rPr>
              <a:t>SWT: </a:t>
            </a:r>
            <a:r>
              <a:rPr lang="en-MY" sz="4000" b="1" dirty="0" err="1">
                <a:solidFill>
                  <a:srgbClr val="C00000"/>
                </a:solidFill>
                <a:latin typeface="Calibri"/>
              </a:rPr>
              <a:t>Kecuali</a:t>
            </a:r>
            <a:r>
              <a:rPr lang="en-MY" sz="4000" b="1" dirty="0">
                <a:solidFill>
                  <a:srgbClr val="C00000"/>
                </a:solidFill>
                <a:latin typeface="Calibri"/>
              </a:rPr>
              <a:t> </a:t>
            </a:r>
            <a:r>
              <a:rPr lang="en-MY" sz="4000" b="1" dirty="0" err="1">
                <a:solidFill>
                  <a:srgbClr val="C00000"/>
                </a:solidFill>
                <a:latin typeface="Calibri"/>
              </a:rPr>
              <a:t>puasa</a:t>
            </a:r>
            <a:r>
              <a:rPr lang="en-MY" sz="4000" b="1" dirty="0">
                <a:solidFill>
                  <a:srgbClr val="C00000"/>
                </a:solidFill>
                <a:latin typeface="Calibri"/>
              </a:rPr>
              <a:t>, </a:t>
            </a:r>
            <a:r>
              <a:rPr lang="en-MY" sz="4000" b="1" dirty="0" err="1">
                <a:solidFill>
                  <a:srgbClr val="C00000"/>
                </a:solidFill>
                <a:latin typeface="Calibri"/>
              </a:rPr>
              <a:t>ia</a:t>
            </a:r>
            <a:r>
              <a:rPr lang="en-MY" sz="4000" b="1" dirty="0">
                <a:solidFill>
                  <a:srgbClr val="C00000"/>
                </a:solidFill>
                <a:latin typeface="Calibri"/>
              </a:rPr>
              <a:t> </a:t>
            </a:r>
            <a:r>
              <a:rPr lang="en-MY" sz="4000" b="1" dirty="0" err="1">
                <a:solidFill>
                  <a:srgbClr val="C00000"/>
                </a:solidFill>
                <a:latin typeface="Calibri"/>
              </a:rPr>
              <a:t>adalah</a:t>
            </a:r>
            <a:r>
              <a:rPr lang="en-MY" sz="4000" b="1" dirty="0">
                <a:solidFill>
                  <a:srgbClr val="C00000"/>
                </a:solidFill>
                <a:latin typeface="Calibri"/>
              </a:rPr>
              <a:t> </a:t>
            </a:r>
            <a:r>
              <a:rPr lang="en-MY" sz="4000" b="1" dirty="0" err="1">
                <a:solidFill>
                  <a:srgbClr val="C00000"/>
                </a:solidFill>
                <a:latin typeface="Calibri"/>
              </a:rPr>
              <a:t>untuk</a:t>
            </a:r>
            <a:r>
              <a:rPr lang="en-MY" sz="4000" b="1" dirty="0">
                <a:solidFill>
                  <a:srgbClr val="C00000"/>
                </a:solidFill>
                <a:latin typeface="Calibri"/>
              </a:rPr>
              <a:t>-Ku, </a:t>
            </a:r>
            <a:r>
              <a:rPr lang="en-MY" sz="4000" b="1" dirty="0" err="1">
                <a:solidFill>
                  <a:srgbClr val="C00000"/>
                </a:solidFill>
                <a:latin typeface="Calibri"/>
              </a:rPr>
              <a:t>Akulah</a:t>
            </a:r>
            <a:r>
              <a:rPr lang="en-MY" sz="4000" b="1" dirty="0">
                <a:solidFill>
                  <a:srgbClr val="C00000"/>
                </a:solidFill>
                <a:latin typeface="Calibri"/>
              </a:rPr>
              <a:t> yang </a:t>
            </a:r>
            <a:r>
              <a:rPr lang="en-MY" sz="4000" b="1" dirty="0" err="1">
                <a:solidFill>
                  <a:srgbClr val="C00000"/>
                </a:solidFill>
                <a:latin typeface="Calibri"/>
              </a:rPr>
              <a:t>akan</a:t>
            </a:r>
            <a:r>
              <a:rPr lang="en-MY" sz="4000" b="1" dirty="0">
                <a:solidFill>
                  <a:srgbClr val="C00000"/>
                </a:solidFill>
                <a:latin typeface="Calibri"/>
              </a:rPr>
              <a:t> </a:t>
            </a:r>
            <a:r>
              <a:rPr lang="en-MY" sz="4000" b="1" dirty="0" err="1">
                <a:solidFill>
                  <a:srgbClr val="C00000"/>
                </a:solidFill>
                <a:latin typeface="Calibri"/>
              </a:rPr>
              <a:t>membalasnya</a:t>
            </a:r>
            <a:r>
              <a:rPr lang="en-MY" sz="4000" b="1" dirty="0">
                <a:solidFill>
                  <a:srgbClr val="C00000"/>
                </a:solidFill>
                <a:latin typeface="Calibri"/>
              </a:rPr>
              <a:t>, </a:t>
            </a:r>
            <a:r>
              <a:rPr lang="en-MY" sz="4000" b="1" dirty="0" err="1">
                <a:solidFill>
                  <a:srgbClr val="C00000"/>
                </a:solidFill>
                <a:latin typeface="Calibri"/>
              </a:rPr>
              <a:t>dia</a:t>
            </a:r>
            <a:r>
              <a:rPr lang="en-MY" sz="4000" b="1" dirty="0">
                <a:solidFill>
                  <a:srgbClr val="C00000"/>
                </a:solidFill>
                <a:latin typeface="Calibri"/>
              </a:rPr>
              <a:t> </a:t>
            </a:r>
            <a:r>
              <a:rPr lang="en-MY" sz="4000" b="1" dirty="0" err="1">
                <a:solidFill>
                  <a:srgbClr val="C00000"/>
                </a:solidFill>
                <a:latin typeface="Calibri"/>
              </a:rPr>
              <a:t>sanggup</a:t>
            </a:r>
            <a:r>
              <a:rPr lang="en-MY" sz="4000" b="1" dirty="0">
                <a:solidFill>
                  <a:srgbClr val="C00000"/>
                </a:solidFill>
                <a:latin typeface="Calibri"/>
              </a:rPr>
              <a:t> </a:t>
            </a:r>
            <a:r>
              <a:rPr lang="en-MY" sz="4000" b="1" dirty="0" err="1">
                <a:solidFill>
                  <a:srgbClr val="C00000"/>
                </a:solidFill>
                <a:latin typeface="Calibri"/>
              </a:rPr>
              <a:t>meninggalkan</a:t>
            </a:r>
            <a:r>
              <a:rPr lang="en-MY" sz="4000" b="1" dirty="0">
                <a:solidFill>
                  <a:srgbClr val="C00000"/>
                </a:solidFill>
                <a:latin typeface="Calibri"/>
              </a:rPr>
              <a:t> </a:t>
            </a:r>
            <a:r>
              <a:rPr lang="en-MY" sz="4000" b="1" dirty="0" err="1">
                <a:solidFill>
                  <a:srgbClr val="C00000"/>
                </a:solidFill>
                <a:latin typeface="Calibri"/>
              </a:rPr>
              <a:t>keinginannya</a:t>
            </a:r>
            <a:r>
              <a:rPr lang="en-MY" sz="4000" b="1" dirty="0">
                <a:solidFill>
                  <a:srgbClr val="C00000"/>
                </a:solidFill>
                <a:latin typeface="Calibri"/>
              </a:rPr>
              <a:t> dan </a:t>
            </a:r>
            <a:r>
              <a:rPr lang="en-MY" sz="4000" b="1" dirty="0" err="1">
                <a:solidFill>
                  <a:srgbClr val="C00000"/>
                </a:solidFill>
                <a:latin typeface="Calibri"/>
              </a:rPr>
              <a:t>makanannya</a:t>
            </a:r>
            <a:r>
              <a:rPr lang="en-MY" sz="4000" b="1" dirty="0">
                <a:solidFill>
                  <a:srgbClr val="C00000"/>
                </a:solidFill>
                <a:latin typeface="Calibri"/>
              </a:rPr>
              <a:t> kerana Ku</a:t>
            </a:r>
            <a:r>
              <a:rPr lang="en-MY" sz="3600" b="1" dirty="0">
                <a:solidFill>
                  <a:srgbClr val="C00000"/>
                </a:solidFill>
                <a:latin typeface="Calibri"/>
              </a:rPr>
              <a:t>.</a:t>
            </a:r>
            <a:endParaRPr kumimoji="0" lang="en-MY"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25783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9A8E0882-428E-C659-F4EA-2FEA8D3F2782}"/>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6D31DD17-71D4-95CD-7A44-C97C1D5AC266}"/>
              </a:ext>
            </a:extLst>
          </p:cNvPr>
          <p:cNvSpPr/>
          <p:nvPr/>
        </p:nvSpPr>
        <p:spPr>
          <a:xfrm>
            <a:off x="266700" y="152400"/>
            <a:ext cx="8648700" cy="6705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8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Pada bulan Ramadan juga dianjurkan untuk bersedekah dan Nabi </a:t>
            </a:r>
            <a:r>
              <a:rPr lang="sv-SE" sz="4800" dirty="0" smtClean="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SAW adalah </a:t>
            </a:r>
            <a:r>
              <a:rPr lang="sv-SE" sz="48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orang yang paling dermawan pada bulan Ramadan.  </a:t>
            </a:r>
          </a:p>
        </p:txBody>
      </p:sp>
    </p:spTree>
    <p:extLst>
      <p:ext uri="{BB962C8B-B14F-4D97-AF65-F5344CB8AC3E}">
        <p14:creationId xmlns:p14="http://schemas.microsoft.com/office/powerpoint/2010/main" val="727143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4A8D5DDB-9C1E-394D-077A-1ED5D23861B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018D01ED-9FE3-44F6-589E-9058818B1A7B}"/>
              </a:ext>
            </a:extLst>
          </p:cNvPr>
          <p:cNvSpPr/>
          <p:nvPr/>
        </p:nvSpPr>
        <p:spPr>
          <a:xfrm>
            <a:off x="266700" y="152400"/>
            <a:ext cx="8648700" cy="6705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Antara bentuk sedekah adalah sumbangan wang dan makanan kepada yang memerlukan, pemberian bakul Ramadan, menyediakan makanan berbuka untuk mereka yang akan berbuka puasa, mengagihkan bantuan dan pertolongan kepada mana-mana pihak yang berhajat .  </a:t>
            </a:r>
          </a:p>
        </p:txBody>
      </p:sp>
    </p:spTree>
    <p:extLst>
      <p:ext uri="{BB962C8B-B14F-4D97-AF65-F5344CB8AC3E}">
        <p14:creationId xmlns:p14="http://schemas.microsoft.com/office/powerpoint/2010/main" val="2386606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AB4F548B-4917-6F99-A9A9-A4DD10D0357A}"/>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EB61FBB7-3D67-498B-05D1-B8384A764A5E}"/>
              </a:ext>
            </a:extLst>
          </p:cNvPr>
          <p:cNvSpPr/>
          <p:nvPr/>
        </p:nvSpPr>
        <p:spPr>
          <a:xfrm>
            <a:off x="266700" y="152400"/>
            <a:ext cx="8648700" cy="6705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Ramadan juga adalah bulan Al-Quran. Bertadarus, bertadabbur dan beramal dengan isi kandungannya merupakan amalan yang amat digalakkan, sesuai dengan kemuliaan Ramadan sebagai bulan diturunkan al-Quran</a:t>
            </a:r>
            <a:r>
              <a:rPr lang="sv-SE" sz="36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  </a:t>
            </a:r>
          </a:p>
        </p:txBody>
      </p:sp>
    </p:spTree>
    <p:extLst>
      <p:ext uri="{BB962C8B-B14F-4D97-AF65-F5344CB8AC3E}">
        <p14:creationId xmlns:p14="http://schemas.microsoft.com/office/powerpoint/2010/main" val="2255363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4AFF9224-6554-F118-1370-CAE4CA9D1558}"/>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0C877E22-180A-B5ED-6D0D-543A19DF09E6}"/>
              </a:ext>
            </a:extLst>
          </p:cNvPr>
          <p:cNvSpPr/>
          <p:nvPr/>
        </p:nvSpPr>
        <p:spPr>
          <a:xfrm>
            <a:off x="3417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surah Al-Baqarah ayat 185 :</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6" name="Rectangle 5">
            <a:extLst>
              <a:ext uri="{FF2B5EF4-FFF2-40B4-BE49-F238E27FC236}">
                <a16:creationId xmlns:a16="http://schemas.microsoft.com/office/drawing/2014/main" xmlns="" id="{AA2E7498-E838-540B-D4A0-D864EF71D1C2}"/>
              </a:ext>
            </a:extLst>
          </p:cNvPr>
          <p:cNvSpPr/>
          <p:nvPr/>
        </p:nvSpPr>
        <p:spPr>
          <a:xfrm>
            <a:off x="208952" y="3200400"/>
            <a:ext cx="8935047" cy="37010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5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C00000"/>
                </a:solidFill>
                <a:effectLst/>
                <a:uLnTx/>
                <a:uFillTx/>
                <a:latin typeface="Calibri"/>
                <a:ea typeface="+mn-ea"/>
                <a:cs typeface="+mn-cs"/>
              </a:rPr>
              <a:t>(Masa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diwajibkan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kamu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berpuasa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itu</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ialah</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bulan</a:t>
            </a:r>
            <a:r>
              <a:rPr kumimoji="0" lang="en-MY" sz="3200" b="1" i="0" u="none" strike="noStrike" kern="1200" cap="none" spc="0" normalizeH="0" baseline="0" noProof="0" dirty="0">
                <a:ln>
                  <a:noFill/>
                </a:ln>
                <a:solidFill>
                  <a:srgbClr val="C00000"/>
                </a:solidFill>
                <a:effectLst/>
                <a:uLnTx/>
                <a:uFillTx/>
                <a:latin typeface="Calibri"/>
                <a:ea typeface="+mn-ea"/>
                <a:cs typeface="+mn-cs"/>
              </a:rPr>
              <a:t> Ramadan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padanya</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diturunkan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Al-Quran,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menjadi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petunjuk</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bagi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sekalian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manusia</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menjadi</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keterangan-keterangan</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menjelaskan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petunjuk</a:t>
            </a:r>
            <a:r>
              <a:rPr kumimoji="0" lang="en-MY" sz="3200" b="1" i="0" u="none" strike="noStrike" kern="1200" cap="none" spc="0" normalizeH="0" baseline="0" noProof="0" dirty="0">
                <a:ln>
                  <a:noFill/>
                </a:ln>
                <a:solidFill>
                  <a:srgbClr val="C00000"/>
                </a:solidFill>
                <a:effectLst/>
                <a:uLnTx/>
                <a:uFillTx/>
                <a:latin typeface="Calibri"/>
                <a:ea typeface="+mn-ea"/>
                <a:cs typeface="+mn-cs"/>
              </a:rPr>
              <a:t> dan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menjelaskan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perbezaan</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antara</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benar</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r>
              <a:rPr kumimoji="0" lang="en-MY" sz="3200" b="1" i="0" u="none" strike="noStrike" kern="1200" cap="none" spc="0" normalizeH="0" baseline="0" noProof="0" dirty="0" err="1">
                <a:ln>
                  <a:noFill/>
                </a:ln>
                <a:solidFill>
                  <a:srgbClr val="C00000"/>
                </a:solidFill>
                <a:effectLst/>
                <a:uLnTx/>
                <a:uFillTx/>
                <a:latin typeface="Calibri"/>
                <a:ea typeface="+mn-ea"/>
                <a:cs typeface="+mn-cs"/>
              </a:rPr>
              <a:t>dengan</a:t>
            </a:r>
            <a:r>
              <a:rPr kumimoji="0" lang="en-MY" sz="3200" b="1" i="0" u="none" strike="noStrike" kern="1200" cap="none" spc="0" normalizeH="0" baseline="0" noProof="0" dirty="0">
                <a:ln>
                  <a:noFill/>
                </a:ln>
                <a:solidFill>
                  <a:srgbClr val="C00000"/>
                </a:solidFill>
                <a:effectLst/>
                <a:uLnTx/>
                <a:uFillTx/>
                <a:latin typeface="Calibri"/>
                <a:ea typeface="+mn-ea"/>
                <a:cs typeface="+mn-cs"/>
              </a:rPr>
              <a:t> yang salah.</a:t>
            </a:r>
            <a:endParaRPr kumimoji="0" lang="en-MY" sz="28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xmlns="" id="{5067643D-5D78-4317-9AC1-832EEEF979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16" y="1102656"/>
            <a:ext cx="8309568" cy="2334970"/>
          </a:xfrm>
          <a:prstGeom prst="rect">
            <a:avLst/>
          </a:prstGeom>
        </p:spPr>
      </p:pic>
    </p:spTree>
    <p:extLst>
      <p:ext uri="{BB962C8B-B14F-4D97-AF65-F5344CB8AC3E}">
        <p14:creationId xmlns:p14="http://schemas.microsoft.com/office/powerpoint/2010/main" val="1039990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D6FDE763-54FF-E6E4-27B7-3281E755261C}"/>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418DD157-E169-6803-1663-43BAC24B89E4}"/>
              </a:ext>
            </a:extLst>
          </p:cNvPr>
          <p:cNvSpPr/>
          <p:nvPr/>
        </p:nvSpPr>
        <p:spPr>
          <a:xfrm>
            <a:off x="266700" y="152400"/>
            <a:ext cx="8648700" cy="6705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Adalah digalakkan juga bagi mereka yang dalam proses pembelajaran, gunakan kesempatan Ramadan ini untuk meningkatkan kemahiran membaca al-Quran dan  bertadarus..</a:t>
            </a:r>
          </a:p>
        </p:txBody>
      </p:sp>
    </p:spTree>
    <p:extLst>
      <p:ext uri="{BB962C8B-B14F-4D97-AF65-F5344CB8AC3E}">
        <p14:creationId xmlns:p14="http://schemas.microsoft.com/office/powerpoint/2010/main" val="195650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B12D4844-A795-B167-552E-9350545A199F}"/>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86E32B01-81E3-EB78-3CBB-D1B64532A454}"/>
              </a:ext>
            </a:extLst>
          </p:cNvPr>
          <p:cNvSpPr/>
          <p:nvPr/>
        </p:nvSpPr>
        <p:spPr>
          <a:xfrm>
            <a:off x="152400" y="152400"/>
            <a:ext cx="8648700" cy="67056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Baginda Nabi </a:t>
            </a:r>
            <a:r>
              <a:rPr lang="sv-SE" sz="4400" dirty="0" smtClean="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SAW </a:t>
            </a:r>
          </a:p>
          <a:p>
            <a:pPr algn="ctr">
              <a:defRPr/>
            </a:pPr>
            <a:r>
              <a:rPr lang="sv-SE" sz="4400" dirty="0" smtClean="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sering </a:t>
            </a:r>
            <a:r>
              <a:rPr lang="sv-SE" sz="44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kali bertadarus dan membaca Al -Quran bersama Jibril </a:t>
            </a:r>
            <a:r>
              <a:rPr lang="sv-SE" sz="4400" dirty="0" smtClean="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AS </a:t>
            </a:r>
            <a:r>
              <a:rPr lang="sv-SE" sz="4400" dirty="0">
                <a:ln>
                  <a:solidFill>
                    <a:schemeClr val="bg1"/>
                  </a:solidFill>
                </a:ln>
                <a:solidFill>
                  <a:schemeClr val="tx2"/>
                </a:solidFill>
                <a:effectLst>
                  <a:outerShdw blurRad="38100" dist="38100" dir="2700000" algn="tl">
                    <a:srgbClr val="000000">
                      <a:alpha val="43137"/>
                    </a:srgbClr>
                  </a:outerShdw>
                </a:effectLst>
                <a:latin typeface="Arial Black" panose="020B0A04020102020204" pitchFamily="34" charset="0"/>
              </a:rPr>
              <a:t>pada setiap malam di bulan Ramadan yang menjelaskan keistimewaan membaca Al-Quran pada bulan Ramadan ini.</a:t>
            </a:r>
          </a:p>
        </p:txBody>
      </p:sp>
    </p:spTree>
    <p:extLst>
      <p:ext uri="{BB962C8B-B14F-4D97-AF65-F5344CB8AC3E}">
        <p14:creationId xmlns:p14="http://schemas.microsoft.com/office/powerpoint/2010/main" val="1142957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CBD52341-8889-1A29-A0C2-A339415607C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D6756429-61CC-F8CD-7AAC-76040DB1902F}"/>
              </a:ext>
            </a:extLst>
          </p:cNvPr>
          <p:cNvSpPr/>
          <p:nvPr/>
        </p:nvSpPr>
        <p:spPr>
          <a:xfrm>
            <a:off x="114300" y="462803"/>
            <a:ext cx="8648700" cy="64713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Baginda Nabi </a:t>
            </a:r>
            <a:r>
              <a:rPr lang="sv-SE" sz="4000" dirty="0" smtClean="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SAW juga </a:t>
            </a: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menganjurkan kepada umat Islam agar menghidupkan malam Ramadan dengan qiamullail, antaranya solat tarawih yang hanya dikhususkan pada bulan Ramadhan, selain amalan berdoa, bersedeqah dan seumpamanya</a:t>
            </a:r>
            <a:endPar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29594617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A25441A0-F2FC-4364-6CED-3DEC6121FCAF}"/>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100586A1-98FF-0574-7852-B4A2E6ED5D8A}"/>
              </a:ext>
            </a:extLst>
          </p:cNvPr>
          <p:cNvSpPr/>
          <p:nvPr/>
        </p:nvSpPr>
        <p:spPr>
          <a:xfrm>
            <a:off x="417908" y="152400"/>
            <a:ext cx="8308183" cy="871008"/>
          </a:xfrm>
          <a:prstGeom prst="snip2DiagRect">
            <a:avLst>
              <a:gd name="adj1" fmla="val 50000"/>
              <a:gd name="adj2" fmla="val 50000"/>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Sabda Nabi SAW :</a:t>
            </a:r>
          </a:p>
        </p:txBody>
      </p:sp>
      <p:sp>
        <p:nvSpPr>
          <p:cNvPr id="6" name="Rectangle 5">
            <a:extLst>
              <a:ext uri="{FF2B5EF4-FFF2-40B4-BE49-F238E27FC236}">
                <a16:creationId xmlns:a16="http://schemas.microsoft.com/office/drawing/2014/main" xmlns="" id="{9E8335B9-1D1E-5B71-7FB4-A483F1E149E7}"/>
              </a:ext>
            </a:extLst>
          </p:cNvPr>
          <p:cNvSpPr/>
          <p:nvPr/>
        </p:nvSpPr>
        <p:spPr>
          <a:xfrm>
            <a:off x="424835" y="3048000"/>
            <a:ext cx="8991601" cy="387798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2800" b="1" dirty="0" err="1">
                <a:latin typeface="Calibri"/>
              </a:rPr>
              <a:t>Maksudnya</a:t>
            </a:r>
            <a:r>
              <a:rPr lang="en-MY" sz="2800" b="1" dirty="0">
                <a:latin typeface="Calibri"/>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C00000"/>
                </a:solidFill>
                <a:effectLst/>
                <a:uLnTx/>
                <a:uFillTx/>
                <a:latin typeface="Calibri"/>
                <a:ea typeface="+mn-ea"/>
                <a:cs typeface="+mn-cs"/>
              </a:rPr>
              <a:t>Barangsiapa yang solat malam Ramadan dengan penuh keimanan dan mengharapkan ganjaran Allah, dosa-dosanya yang telah lalu akan diampuniNya.</a:t>
            </a:r>
            <a:r>
              <a:rPr kumimoji="0" lang="en-MY" sz="44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2800" b="1" dirty="0">
                <a:solidFill>
                  <a:srgbClr val="C00000"/>
                </a:solidFill>
                <a:latin typeface="Calibri"/>
              </a:rPr>
              <a:t>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lang="en-MY" sz="2800" b="1" dirty="0">
                <a:solidFill>
                  <a:srgbClr val="C00000"/>
                </a:solidFill>
                <a:latin typeface="Calibri"/>
              </a:rPr>
              <a:t>  	</a:t>
            </a:r>
            <a:r>
              <a:rPr kumimoji="0" lang="en-MY" sz="2800" b="1" i="0" u="none" strike="noStrike" kern="1200" cap="none" spc="0" normalizeH="0" baseline="0" noProof="0" dirty="0">
                <a:ln>
                  <a:noFill/>
                </a:ln>
                <a:solidFill>
                  <a:prstClr val="black"/>
                </a:solidFill>
                <a:effectLst/>
                <a:uLnTx/>
                <a:uFillTx/>
                <a:latin typeface="Calibri"/>
                <a:ea typeface="+mn-ea"/>
                <a:cs typeface="+mn-cs"/>
              </a:rPr>
              <a:t>(Hadis </a:t>
            </a:r>
            <a:r>
              <a:rPr kumimoji="0" lang="en-MY" sz="2800" b="1" i="0" u="none" strike="noStrike" kern="1200" cap="none" spc="0" normalizeH="0" baseline="0" noProof="0" dirty="0" err="1">
                <a:ln>
                  <a:noFill/>
                </a:ln>
                <a:solidFill>
                  <a:prstClr val="black"/>
                </a:solidFill>
                <a:effectLst/>
                <a:uLnTx/>
                <a:uFillTx/>
                <a:latin typeface="Calibri"/>
                <a:ea typeface="+mn-ea"/>
                <a:cs typeface="+mn-cs"/>
              </a:rPr>
              <a:t>Riwayat</a:t>
            </a:r>
            <a:r>
              <a:rPr kumimoji="0" lang="en-MY" sz="2800" b="1" i="0" u="none" strike="noStrike" kern="1200" cap="none" spc="0" normalizeH="0" baseline="0" noProof="0" dirty="0">
                <a:ln>
                  <a:noFill/>
                </a:ln>
                <a:solidFill>
                  <a:prstClr val="black"/>
                </a:solidFill>
                <a:effectLst/>
                <a:uLnTx/>
                <a:uFillTx/>
                <a:latin typeface="Calibri"/>
                <a:ea typeface="+mn-ea"/>
                <a:cs typeface="+mn-cs"/>
              </a:rPr>
              <a:t> </a:t>
            </a:r>
            <a:r>
              <a:rPr kumimoji="0" lang="en-MY" sz="2800" b="1" i="0" u="none" strike="noStrike" kern="1200" cap="none" spc="0" normalizeH="0" baseline="0" noProof="0" dirty="0" smtClean="0">
                <a:ln>
                  <a:noFill/>
                </a:ln>
                <a:solidFill>
                  <a:prstClr val="black"/>
                </a:solidFill>
                <a:effectLst/>
                <a:uLnTx/>
                <a:uFillTx/>
                <a:latin typeface="Calibri"/>
                <a:ea typeface="+mn-ea"/>
                <a:cs typeface="+mn-cs"/>
              </a:rPr>
              <a:t>al-</a:t>
            </a:r>
            <a:r>
              <a:rPr kumimoji="0" lang="en-MY" sz="2800" b="1" i="0" u="none" strike="noStrike" kern="1200" cap="none" spc="0" normalizeH="0" baseline="0" noProof="0" dirty="0" err="1" smtClean="0">
                <a:ln>
                  <a:noFill/>
                </a:ln>
                <a:solidFill>
                  <a:prstClr val="black"/>
                </a:solidFill>
                <a:effectLst/>
                <a:uLnTx/>
                <a:uFillTx/>
                <a:latin typeface="Calibri"/>
                <a:ea typeface="+mn-ea"/>
                <a:cs typeface="+mn-cs"/>
              </a:rPr>
              <a:t>Bukhari</a:t>
            </a:r>
            <a:r>
              <a:rPr kumimoji="0" lang="en-MY" sz="2800" b="1" i="0" u="none" strike="noStrike" kern="1200" cap="none" spc="0" normalizeH="0" baseline="0" noProof="0" dirty="0" smtClean="0">
                <a:ln>
                  <a:noFill/>
                </a:ln>
                <a:solidFill>
                  <a:prstClr val="black"/>
                </a:solidFill>
                <a:effectLst/>
                <a:uLnTx/>
                <a:uFillTx/>
                <a:latin typeface="Calibri"/>
                <a:ea typeface="+mn-ea"/>
                <a:cs typeface="+mn-cs"/>
              </a:rPr>
              <a:t> </a:t>
            </a:r>
            <a:r>
              <a:rPr kumimoji="0" lang="en-MY" sz="2800" b="1" i="0" u="none" strike="noStrike" kern="1200" cap="none" spc="0" normalizeH="0" baseline="0" noProof="0" dirty="0">
                <a:ln>
                  <a:noFill/>
                </a:ln>
                <a:solidFill>
                  <a:prstClr val="black"/>
                </a:solidFill>
                <a:effectLst/>
                <a:uLnTx/>
                <a:uFillTx/>
                <a:latin typeface="Calibri"/>
                <a:ea typeface="+mn-ea"/>
                <a:cs typeface="+mn-cs"/>
              </a:rPr>
              <a:t>dan Muslim)</a:t>
            </a:r>
          </a:p>
        </p:txBody>
      </p:sp>
      <p:pic>
        <p:nvPicPr>
          <p:cNvPr id="5" name="Picture 4">
            <a:extLst>
              <a:ext uri="{FF2B5EF4-FFF2-40B4-BE49-F238E27FC236}">
                <a16:creationId xmlns:a16="http://schemas.microsoft.com/office/drawing/2014/main" xmlns="" id="{D644B486-AFFF-4792-A785-9BB9C497CE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611" y="1371600"/>
            <a:ext cx="6364776" cy="2420322"/>
          </a:xfrm>
          <a:prstGeom prst="rect">
            <a:avLst/>
          </a:prstGeom>
        </p:spPr>
      </p:pic>
    </p:spTree>
    <p:extLst>
      <p:ext uri="{BB962C8B-B14F-4D97-AF65-F5344CB8AC3E}">
        <p14:creationId xmlns:p14="http://schemas.microsoft.com/office/powerpoint/2010/main" val="3558154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757082F-8607-6DDE-1FEC-43CD4C267014}"/>
              </a:ext>
            </a:extLst>
          </p:cNvPr>
          <p:cNvPicPr>
            <a:picLocks noChangeAspect="1"/>
          </p:cNvPicPr>
          <p:nvPr/>
        </p:nvPicPr>
        <p:blipFill>
          <a:blip r:embed="rId2"/>
          <a:stretch>
            <a:fillRect/>
          </a:stretch>
        </p:blipFill>
        <p:spPr>
          <a:xfrm>
            <a:off x="0" y="0"/>
            <a:ext cx="9144000" cy="6857999"/>
          </a:xfrm>
          <a:prstGeom prst="rect">
            <a:avLst/>
          </a:prstGeom>
        </p:spPr>
      </p:pic>
      <p:sp>
        <p:nvSpPr>
          <p:cNvPr id="3" name="TextBox 2"/>
          <p:cNvSpPr txBox="1"/>
          <p:nvPr/>
        </p:nvSpPr>
        <p:spPr>
          <a:xfrm>
            <a:off x="804810" y="4225230"/>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p>
        </p:txBody>
      </p:sp>
      <p:sp>
        <p:nvSpPr>
          <p:cNvPr id="4" name="Rectangle 3"/>
          <p:cNvSpPr/>
          <p:nvPr/>
        </p:nvSpPr>
        <p:spPr>
          <a:xfrm>
            <a:off x="795845" y="53340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Allah SWT</a:t>
            </a:r>
          </a:p>
        </p:txBody>
      </p:sp>
      <p:sp>
        <p:nvSpPr>
          <p:cNvPr id="5" name="Rectangle 4"/>
          <p:cNvSpPr/>
          <p:nvPr/>
        </p:nvSpPr>
        <p:spPr>
          <a:xfrm>
            <a:off x="728610" y="2009239"/>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2FBC7FA8-036C-BB8E-7B83-9CA6252E60D7}"/>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CE4723E1-48E8-0E01-819D-C3447F98E369}"/>
              </a:ext>
            </a:extLst>
          </p:cNvPr>
          <p:cNvSpPr/>
          <p:nvPr/>
        </p:nvSpPr>
        <p:spPr>
          <a:xfrm>
            <a:off x="247650" y="171450"/>
            <a:ext cx="8648700" cy="65151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600" dirty="0">
                <a:ln>
                  <a:solidFill>
                    <a:schemeClr val="bg1"/>
                  </a:solidFill>
                </a:ln>
                <a:solidFill>
                  <a:srgbClr val="7030A0"/>
                </a:solidFill>
                <a:effectLst>
                  <a:outerShdw blurRad="38100" dist="38100" dir="2700000" algn="tl">
                    <a:srgbClr val="000000">
                      <a:alpha val="43137"/>
                    </a:srgbClr>
                  </a:outerShdw>
                </a:effectLst>
                <a:latin typeface="Arial Black" panose="020B0A04020102020204" pitchFamily="34" charset="0"/>
              </a:rPr>
              <a:t>Amalan berkenaan perlu digandakan terutama apabila masuknya 10 terakhir Ramadan nanti, yang ada padanya Lailatul Qadar dengan ganjaran beribadah padanya lebih baik daripada seribu bulan</a:t>
            </a:r>
          </a:p>
        </p:txBody>
      </p:sp>
    </p:spTree>
    <p:extLst>
      <p:ext uri="{BB962C8B-B14F-4D97-AF65-F5344CB8AC3E}">
        <p14:creationId xmlns:p14="http://schemas.microsoft.com/office/powerpoint/2010/main" val="253042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85205784-B5F5-C28E-6716-2C4146A6320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xmlns="" id="{AEFB56F9-379C-8983-5E71-C645D6F681D6}"/>
              </a:ext>
            </a:extLst>
          </p:cNvPr>
          <p:cNvSpPr/>
          <p:nvPr/>
        </p:nvSpPr>
        <p:spPr>
          <a:xfrm>
            <a:off x="76199" y="3200400"/>
            <a:ext cx="8991601" cy="34470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2800" b="1" i="0" u="none" strike="noStrike" kern="1200" cap="none" spc="0" normalizeH="0" baseline="0" noProof="0" dirty="0" err="1">
                <a:ln>
                  <a:noFill/>
                </a:ln>
                <a:solidFill>
                  <a:srgbClr val="EEECE1">
                    <a:lumMod val="10000"/>
                  </a:srgbClr>
                </a:solidFill>
                <a:effectLst/>
                <a:uLnTx/>
                <a:uFillTx/>
                <a:latin typeface="Calibri"/>
                <a:ea typeface="+mn-ea"/>
                <a:cs typeface="+mn-cs"/>
              </a:rPr>
              <a:t>Maksudnya</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3600" b="1" dirty="0">
                <a:solidFill>
                  <a:srgbClr val="C00000"/>
                </a:solidFill>
                <a:latin typeface="Calibri"/>
              </a:rPr>
              <a:t>Malam </a:t>
            </a:r>
            <a:r>
              <a:rPr lang="en-MY" sz="3600" b="1" dirty="0" err="1">
                <a:solidFill>
                  <a:srgbClr val="C00000"/>
                </a:solidFill>
                <a:latin typeface="Calibri"/>
              </a:rPr>
              <a:t>Lailatul-Qadar</a:t>
            </a:r>
            <a:r>
              <a:rPr lang="en-MY" sz="3600" b="1" dirty="0">
                <a:solidFill>
                  <a:srgbClr val="C00000"/>
                </a:solidFill>
                <a:latin typeface="Calibri"/>
              </a:rPr>
              <a:t> </a:t>
            </a:r>
            <a:r>
              <a:rPr lang="en-MY" sz="3600" b="1" dirty="0" err="1">
                <a:solidFill>
                  <a:srgbClr val="C00000"/>
                </a:solidFill>
                <a:latin typeface="Calibri"/>
              </a:rPr>
              <a:t>lebih</a:t>
            </a:r>
            <a:r>
              <a:rPr lang="en-MY" sz="3600" b="1" dirty="0">
                <a:solidFill>
                  <a:srgbClr val="C00000"/>
                </a:solidFill>
                <a:latin typeface="Calibri"/>
              </a:rPr>
              <a:t> </a:t>
            </a:r>
            <a:r>
              <a:rPr lang="en-MY" sz="3600" b="1" dirty="0" err="1">
                <a:solidFill>
                  <a:srgbClr val="C00000"/>
                </a:solidFill>
                <a:latin typeface="Calibri"/>
              </a:rPr>
              <a:t>baik</a:t>
            </a:r>
            <a:r>
              <a:rPr lang="en-MY" sz="3600" b="1" dirty="0">
                <a:solidFill>
                  <a:srgbClr val="C00000"/>
                </a:solidFill>
                <a:latin typeface="Calibri"/>
              </a:rPr>
              <a:t> </a:t>
            </a:r>
            <a:r>
              <a:rPr lang="en-MY" sz="3600" b="1" dirty="0" err="1">
                <a:solidFill>
                  <a:srgbClr val="C00000"/>
                </a:solidFill>
                <a:latin typeface="Calibri"/>
              </a:rPr>
              <a:t>daripada</a:t>
            </a:r>
            <a:r>
              <a:rPr lang="en-MY" sz="3600" b="1" dirty="0">
                <a:solidFill>
                  <a:srgbClr val="C00000"/>
                </a:solidFill>
                <a:latin typeface="Calibri"/>
              </a:rPr>
              <a:t> </a:t>
            </a:r>
            <a:r>
              <a:rPr lang="en-MY" sz="3600" b="1" dirty="0" err="1">
                <a:solidFill>
                  <a:srgbClr val="C00000"/>
                </a:solidFill>
                <a:latin typeface="Calibri"/>
              </a:rPr>
              <a:t>seribu</a:t>
            </a:r>
            <a:r>
              <a:rPr lang="en-MY" sz="3600" b="1" dirty="0">
                <a:solidFill>
                  <a:srgbClr val="C00000"/>
                </a:solidFill>
                <a:latin typeface="Calibri"/>
              </a:rPr>
              <a:t> </a:t>
            </a:r>
            <a:r>
              <a:rPr lang="en-MY" sz="3600" b="1" dirty="0" err="1">
                <a:solidFill>
                  <a:srgbClr val="C00000"/>
                </a:solidFill>
                <a:latin typeface="Calibri"/>
              </a:rPr>
              <a:t>bulan</a:t>
            </a:r>
            <a:r>
              <a:rPr lang="en-MY" sz="3600" b="1" dirty="0">
                <a:solidFill>
                  <a:srgbClr val="C00000"/>
                </a:solidFill>
                <a:latin typeface="Calibri"/>
              </a:rPr>
              <a:t>. Pada </a:t>
            </a:r>
            <a:r>
              <a:rPr lang="en-MY" sz="3600" b="1" dirty="0" err="1">
                <a:solidFill>
                  <a:srgbClr val="C00000"/>
                </a:solidFill>
                <a:latin typeface="Calibri"/>
              </a:rPr>
              <a:t>malam</a:t>
            </a:r>
            <a:r>
              <a:rPr lang="en-MY" sz="3600" b="1" dirty="0">
                <a:solidFill>
                  <a:srgbClr val="C00000"/>
                </a:solidFill>
                <a:latin typeface="Calibri"/>
              </a:rPr>
              <a:t> </a:t>
            </a:r>
            <a:r>
              <a:rPr lang="en-MY" sz="3600" b="1" dirty="0" err="1">
                <a:solidFill>
                  <a:srgbClr val="C00000"/>
                </a:solidFill>
                <a:latin typeface="Calibri"/>
              </a:rPr>
              <a:t>itu</a:t>
            </a:r>
            <a:r>
              <a:rPr lang="en-MY" sz="3600" b="1" dirty="0">
                <a:solidFill>
                  <a:srgbClr val="C00000"/>
                </a:solidFill>
                <a:latin typeface="Calibri"/>
              </a:rPr>
              <a:t>, </a:t>
            </a:r>
            <a:r>
              <a:rPr lang="en-MY" sz="3600" b="1" dirty="0" err="1">
                <a:solidFill>
                  <a:srgbClr val="C00000"/>
                </a:solidFill>
                <a:latin typeface="Calibri"/>
              </a:rPr>
              <a:t>turun</a:t>
            </a:r>
            <a:r>
              <a:rPr lang="en-MY" sz="3600" b="1" dirty="0">
                <a:solidFill>
                  <a:srgbClr val="C00000"/>
                </a:solidFill>
                <a:latin typeface="Calibri"/>
              </a:rPr>
              <a:t> </a:t>
            </a:r>
            <a:r>
              <a:rPr lang="en-MY" sz="3600" b="1" dirty="0" err="1">
                <a:solidFill>
                  <a:srgbClr val="C00000"/>
                </a:solidFill>
                <a:latin typeface="Calibri"/>
              </a:rPr>
              <a:t>malaikat</a:t>
            </a:r>
            <a:r>
              <a:rPr lang="en-MY" sz="3600" b="1" dirty="0">
                <a:solidFill>
                  <a:srgbClr val="C00000"/>
                </a:solidFill>
                <a:latin typeface="Calibri"/>
              </a:rPr>
              <a:t> dan Jibril </a:t>
            </a:r>
            <a:r>
              <a:rPr lang="en-MY" sz="3600" b="1" dirty="0" err="1">
                <a:solidFill>
                  <a:srgbClr val="C00000"/>
                </a:solidFill>
                <a:latin typeface="Calibri"/>
              </a:rPr>
              <a:t>dengan</a:t>
            </a:r>
            <a:r>
              <a:rPr lang="en-MY" sz="3600" b="1" dirty="0">
                <a:solidFill>
                  <a:srgbClr val="C00000"/>
                </a:solidFill>
                <a:latin typeface="Calibri"/>
              </a:rPr>
              <a:t> </a:t>
            </a:r>
            <a:r>
              <a:rPr lang="en-MY" sz="3600" b="1" dirty="0" err="1">
                <a:solidFill>
                  <a:srgbClr val="C00000"/>
                </a:solidFill>
                <a:latin typeface="Calibri"/>
              </a:rPr>
              <a:t>izin</a:t>
            </a:r>
            <a:r>
              <a:rPr lang="en-MY" sz="3600" b="1" dirty="0">
                <a:solidFill>
                  <a:srgbClr val="C00000"/>
                </a:solidFill>
                <a:latin typeface="Calibri"/>
              </a:rPr>
              <a:t> </a:t>
            </a:r>
            <a:r>
              <a:rPr lang="en-MY" sz="3600" b="1" dirty="0" err="1">
                <a:solidFill>
                  <a:srgbClr val="C00000"/>
                </a:solidFill>
                <a:latin typeface="Calibri"/>
              </a:rPr>
              <a:t>Tuhan</a:t>
            </a:r>
            <a:r>
              <a:rPr lang="en-MY" sz="3600" b="1" dirty="0">
                <a:solidFill>
                  <a:srgbClr val="C00000"/>
                </a:solidFill>
                <a:latin typeface="Calibri"/>
              </a:rPr>
              <a:t> </a:t>
            </a:r>
            <a:r>
              <a:rPr lang="en-MY" sz="3600" b="1" dirty="0" err="1">
                <a:solidFill>
                  <a:srgbClr val="C00000"/>
                </a:solidFill>
                <a:latin typeface="Calibri"/>
              </a:rPr>
              <a:t>mereka</a:t>
            </a:r>
            <a:r>
              <a:rPr lang="en-MY" sz="3600" b="1" dirty="0">
                <a:solidFill>
                  <a:srgbClr val="C00000"/>
                </a:solidFill>
                <a:latin typeface="Calibri"/>
              </a:rPr>
              <a:t>, kerana </a:t>
            </a:r>
            <a:r>
              <a:rPr lang="en-MY" sz="3600" b="1" dirty="0" err="1">
                <a:solidFill>
                  <a:srgbClr val="C00000"/>
                </a:solidFill>
                <a:latin typeface="Calibri"/>
              </a:rPr>
              <a:t>membawa</a:t>
            </a:r>
            <a:r>
              <a:rPr lang="en-MY" sz="3600" b="1" dirty="0">
                <a:solidFill>
                  <a:srgbClr val="C00000"/>
                </a:solidFill>
                <a:latin typeface="Calibri"/>
              </a:rPr>
              <a:t> </a:t>
            </a:r>
            <a:r>
              <a:rPr lang="en-MY" sz="3600" b="1" dirty="0" err="1">
                <a:solidFill>
                  <a:srgbClr val="C00000"/>
                </a:solidFill>
                <a:latin typeface="Calibri"/>
              </a:rPr>
              <a:t>segala</a:t>
            </a:r>
            <a:r>
              <a:rPr lang="en-MY" sz="3600" b="1" dirty="0">
                <a:solidFill>
                  <a:srgbClr val="C00000"/>
                </a:solidFill>
                <a:latin typeface="Calibri"/>
              </a:rPr>
              <a:t> </a:t>
            </a:r>
            <a:r>
              <a:rPr lang="en-MY" sz="3600" b="1" dirty="0" err="1">
                <a:solidFill>
                  <a:srgbClr val="C00000"/>
                </a:solidFill>
                <a:latin typeface="Calibri"/>
              </a:rPr>
              <a:t>perkara</a:t>
            </a:r>
            <a:r>
              <a:rPr lang="en-MY" sz="3600" b="1" dirty="0">
                <a:solidFill>
                  <a:srgbClr val="C00000"/>
                </a:solidFill>
                <a:latin typeface="Calibri"/>
              </a:rPr>
              <a:t> (yang </a:t>
            </a:r>
            <a:r>
              <a:rPr lang="en-MY" sz="3600" b="1" dirty="0" err="1">
                <a:solidFill>
                  <a:srgbClr val="C00000"/>
                </a:solidFill>
                <a:latin typeface="Calibri"/>
              </a:rPr>
              <a:t>ditakdirkan</a:t>
            </a:r>
            <a:r>
              <a:rPr lang="en-MY" sz="3600" b="1" dirty="0">
                <a:solidFill>
                  <a:srgbClr val="C00000"/>
                </a:solidFill>
                <a:latin typeface="Calibri"/>
              </a:rPr>
              <a:t> </a:t>
            </a:r>
            <a:r>
              <a:rPr lang="en-MY" sz="3600" b="1" dirty="0" err="1">
                <a:solidFill>
                  <a:srgbClr val="C00000"/>
                </a:solidFill>
                <a:latin typeface="Calibri"/>
              </a:rPr>
              <a:t>berlakunya</a:t>
            </a:r>
            <a:r>
              <a:rPr lang="en-MY" sz="3600" b="1" dirty="0">
                <a:solidFill>
                  <a:srgbClr val="C00000"/>
                </a:solidFill>
                <a:latin typeface="Calibri"/>
              </a:rPr>
              <a:t> pada </a:t>
            </a:r>
            <a:r>
              <a:rPr lang="en-MY" sz="3600" b="1" dirty="0" err="1">
                <a:solidFill>
                  <a:srgbClr val="C00000"/>
                </a:solidFill>
                <a:latin typeface="Calibri"/>
              </a:rPr>
              <a:t>tahun</a:t>
            </a:r>
            <a:r>
              <a:rPr lang="en-MY" sz="3600" b="1" dirty="0">
                <a:solidFill>
                  <a:srgbClr val="C00000"/>
                </a:solidFill>
                <a:latin typeface="Calibri"/>
              </a:rPr>
              <a:t> yang </a:t>
            </a:r>
            <a:r>
              <a:rPr lang="en-MY" sz="3600" b="1" dirty="0" err="1">
                <a:solidFill>
                  <a:srgbClr val="C00000"/>
                </a:solidFill>
                <a:latin typeface="Calibri"/>
              </a:rPr>
              <a:t>berikut</a:t>
            </a:r>
            <a:r>
              <a:rPr lang="en-MY" sz="3600" b="1" dirty="0">
                <a:solidFill>
                  <a:srgbClr val="C00000"/>
                </a:solidFill>
                <a:latin typeface="Calibri"/>
              </a:rPr>
              <a:t>).</a:t>
            </a:r>
            <a:r>
              <a:rPr kumimoji="0" lang="en-MY" sz="36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endParaRPr kumimoji="0" lang="en-MY"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Snip Diagonal Corner Rectangle 7">
            <a:extLst>
              <a:ext uri="{FF2B5EF4-FFF2-40B4-BE49-F238E27FC236}">
                <a16:creationId xmlns:a16="http://schemas.microsoft.com/office/drawing/2014/main" xmlns="" id="{E6057D5F-3AF6-301F-4DD3-DBA32913FDAD}"/>
              </a:ext>
            </a:extLst>
          </p:cNvPr>
          <p:cNvSpPr/>
          <p:nvPr/>
        </p:nvSpPr>
        <p:spPr>
          <a:xfrm>
            <a:off x="3417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Firman Allah SWT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dalam </a:t>
            </a:r>
            <a:r>
              <a:rPr lang="es-E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Surah</a:t>
            </a:r>
            <a:r>
              <a:rPr lang="es-E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 Al- </a:t>
            </a:r>
            <a:r>
              <a:rPr lang="es-E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Qadr</a:t>
            </a:r>
            <a:r>
              <a:rPr lang="es-E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  </a:t>
            </a:r>
            <a:r>
              <a:rPr lang="es-ES" sz="2400"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ayat</a:t>
            </a:r>
            <a:r>
              <a:rPr lang="es-ES"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 3-4 </a:t>
            </a: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a:t>
            </a:r>
            <a:endPar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pic>
        <p:nvPicPr>
          <p:cNvPr id="8" name="Picture 7">
            <a:extLst>
              <a:ext uri="{FF2B5EF4-FFF2-40B4-BE49-F238E27FC236}">
                <a16:creationId xmlns:a16="http://schemas.microsoft.com/office/drawing/2014/main" xmlns="" id="{33493942-F100-47BA-AE50-6428F0F3F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19200"/>
            <a:ext cx="8711939" cy="2328874"/>
          </a:xfrm>
          <a:prstGeom prst="rect">
            <a:avLst/>
          </a:prstGeom>
        </p:spPr>
      </p:pic>
    </p:spTree>
    <p:extLst>
      <p:ext uri="{BB962C8B-B14F-4D97-AF65-F5344CB8AC3E}">
        <p14:creationId xmlns:p14="http://schemas.microsoft.com/office/powerpoint/2010/main" val="11561876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B509D48A-B6F5-01BB-D72F-9260797D9384}"/>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9815A980-C259-41E3-4C0C-52894F353229}"/>
              </a:ext>
            </a:extLst>
          </p:cNvPr>
          <p:cNvSpPr/>
          <p:nvPr/>
        </p:nvSpPr>
        <p:spPr>
          <a:xfrm>
            <a:off x="247650" y="171450"/>
            <a:ext cx="8648700" cy="65151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800" dirty="0">
                <a:ln>
                  <a:solidFill>
                    <a:schemeClr val="bg1"/>
                  </a:solidFill>
                </a:ln>
                <a:solidFill>
                  <a:srgbClr val="7030A0"/>
                </a:solidFill>
                <a:effectLst>
                  <a:outerShdw blurRad="38100" dist="38100" dir="2700000" algn="tl">
                    <a:srgbClr val="000000">
                      <a:alpha val="43137"/>
                    </a:srgbClr>
                  </a:outerShdw>
                </a:effectLst>
                <a:latin typeface="Arial Black" panose="020B0A04020102020204" pitchFamily="34" charset="0"/>
              </a:rPr>
              <a:t>Bagi mereka yang diberikan kelebihan dan kesenangan,  dianjurkan pada bulan Ramadan untuk mengerjakan ibadat umrah kerana ganjaran pahalanya amat tinggi. </a:t>
            </a:r>
          </a:p>
        </p:txBody>
      </p:sp>
    </p:spTree>
    <p:extLst>
      <p:ext uri="{BB962C8B-B14F-4D97-AF65-F5344CB8AC3E}">
        <p14:creationId xmlns:p14="http://schemas.microsoft.com/office/powerpoint/2010/main" val="1261229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906C61BB-1284-7406-4EF4-32FA389F2B44}"/>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27E612C0-B63A-1711-43EB-439529EDF30E}"/>
              </a:ext>
            </a:extLst>
          </p:cNvPr>
          <p:cNvSpPr/>
          <p:nvPr/>
        </p:nvSpPr>
        <p:spPr>
          <a:xfrm>
            <a:off x="417908" y="152400"/>
            <a:ext cx="8308183" cy="871008"/>
          </a:xfrm>
          <a:prstGeom prst="snip2DiagRect">
            <a:avLst>
              <a:gd name="adj1" fmla="val 50000"/>
              <a:gd name="adj2" fmla="val 50000"/>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Sabda Nabi SAW :</a:t>
            </a:r>
          </a:p>
        </p:txBody>
      </p:sp>
      <p:sp>
        <p:nvSpPr>
          <p:cNvPr id="6" name="Rectangle 5">
            <a:extLst>
              <a:ext uri="{FF2B5EF4-FFF2-40B4-BE49-F238E27FC236}">
                <a16:creationId xmlns:a16="http://schemas.microsoft.com/office/drawing/2014/main" xmlns="" id="{9C5E0E5C-0B12-87D9-2E8E-B28ADAE0C6FC}"/>
              </a:ext>
            </a:extLst>
          </p:cNvPr>
          <p:cNvSpPr/>
          <p:nvPr/>
        </p:nvSpPr>
        <p:spPr>
          <a:xfrm>
            <a:off x="168214" y="3235498"/>
            <a:ext cx="8991601" cy="34470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2800" b="1" dirty="0" err="1">
                <a:latin typeface="Calibri"/>
              </a:rPr>
              <a:t>Maksudnya</a:t>
            </a:r>
            <a:r>
              <a:rPr lang="en-MY" sz="2800" b="1" dirty="0">
                <a:latin typeface="Calibri"/>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MY" sz="2800" b="1" dirty="0">
              <a:latin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it-IT" sz="3600" b="1" i="0" u="none" strike="noStrike" kern="1200" cap="none" spc="0" normalizeH="0" baseline="0" noProof="0" dirty="0">
                <a:ln>
                  <a:noFill/>
                </a:ln>
                <a:solidFill>
                  <a:srgbClr val="C00000"/>
                </a:solidFill>
                <a:effectLst/>
                <a:uLnTx/>
                <a:uFillTx/>
                <a:latin typeface="Calibri"/>
                <a:ea typeface="+mn-ea"/>
                <a:cs typeface="+mn-cs"/>
              </a:rPr>
              <a:t>Apabila datangnya Ramadan, laksanakanlah ibadat umrah kerana suatu umrah pada bulan Ramadan menyamai suatu haji bersamaku. </a:t>
            </a:r>
            <a:r>
              <a:rPr kumimoji="0" lang="en-MY" sz="4400" b="1" i="0" u="none" strike="noStrike" kern="1200" cap="none" spc="0" normalizeH="0" baseline="0" noProof="0" dirty="0">
                <a:ln>
                  <a:noFill/>
                </a:ln>
                <a:solidFill>
                  <a:srgbClr val="C00000"/>
                </a:solidFill>
                <a:effectLst/>
                <a:uLnTx/>
                <a:uFillTx/>
                <a:latin typeface="Calibri"/>
                <a:ea typeface="+mn-ea"/>
                <a:cs typeface="+mn-cs"/>
              </a:rPr>
              <a:t>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lang="en-MY" sz="2800" b="1" dirty="0">
                <a:solidFill>
                  <a:srgbClr val="C00000"/>
                </a:solidFill>
                <a:latin typeface="Calibri"/>
              </a:rPr>
              <a:t>  	</a:t>
            </a:r>
            <a:r>
              <a:rPr kumimoji="0" lang="en-MY" sz="2800" b="1" i="0" u="none" strike="noStrike" kern="1200" cap="none" spc="0" normalizeH="0" baseline="0" noProof="0" dirty="0">
                <a:ln>
                  <a:noFill/>
                </a:ln>
                <a:solidFill>
                  <a:prstClr val="black"/>
                </a:solidFill>
                <a:effectLst/>
                <a:uLnTx/>
                <a:uFillTx/>
                <a:latin typeface="Calibri"/>
                <a:ea typeface="+mn-ea"/>
                <a:cs typeface="+mn-cs"/>
              </a:rPr>
              <a:t>(Hadis Riwayat Muslim)</a:t>
            </a:r>
          </a:p>
        </p:txBody>
      </p:sp>
      <p:pic>
        <p:nvPicPr>
          <p:cNvPr id="10" name="Picture 9">
            <a:extLst>
              <a:ext uri="{FF2B5EF4-FFF2-40B4-BE49-F238E27FC236}">
                <a16:creationId xmlns:a16="http://schemas.microsoft.com/office/drawing/2014/main" xmlns="" id="{158D1544-B064-4E3E-A82E-10E149A4D3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19200"/>
            <a:ext cx="9144000" cy="2671553"/>
          </a:xfrm>
          <a:prstGeom prst="rect">
            <a:avLst/>
          </a:prstGeom>
        </p:spPr>
      </p:pic>
    </p:spTree>
    <p:extLst>
      <p:ext uri="{BB962C8B-B14F-4D97-AF65-F5344CB8AC3E}">
        <p14:creationId xmlns:p14="http://schemas.microsoft.com/office/powerpoint/2010/main" val="8209392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BCAF885E-A84B-2C5C-BC43-93BAFA96B9F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6067960-7598-8A1B-A7C7-31C7ABEB3A60}"/>
              </a:ext>
            </a:extLst>
          </p:cNvPr>
          <p:cNvSpPr/>
          <p:nvPr/>
        </p:nvSpPr>
        <p:spPr>
          <a:xfrm>
            <a:off x="152400" y="234203"/>
            <a:ext cx="8648700" cy="66999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34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Kesemua amalan soleh pada bulan Ramadan yang disediakan pahala yang hebat itu  menunjukkan bahawa Ramadan adalah gelanggang untuk beramal soleh. Allah </a:t>
            </a:r>
            <a:r>
              <a:rPr lang="sv-SE" sz="3400" dirty="0" smtClean="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SWT melimpahkan </a:t>
            </a:r>
            <a:r>
              <a:rPr lang="sv-SE" sz="34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kepada hamba-hambaNya pelbagai kurniaan, rahmat, ampunan, dan maghfirahNya</a:t>
            </a:r>
            <a:endParaRPr lang="sv-SE" sz="34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4070385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1A9E24BC-9B38-0937-767C-4A27D6E4690B}"/>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8641593-F72D-E84E-3117-1FFD1B6E49BE}"/>
              </a:ext>
            </a:extLst>
          </p:cNvPr>
          <p:cNvSpPr/>
          <p:nvPr/>
        </p:nvSpPr>
        <p:spPr>
          <a:xfrm>
            <a:off x="247647" y="76200"/>
            <a:ext cx="8648700" cy="66999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Sambutlah kehadiran Ramadan pada tahun ini dengan sebaik-baik sambutan dan serlahkanlah kesungguhan masing-masing untuk beribadah padanya dengan terbaik mungkin</a:t>
            </a:r>
            <a:endPar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3200382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211F6989-EDA7-26DE-5E1B-5F8615A9BCF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4950E318-0E09-5CF7-0E4F-38B5A544D04A}"/>
              </a:ext>
            </a:extLst>
          </p:cNvPr>
          <p:cNvSpPr/>
          <p:nvPr/>
        </p:nvSpPr>
        <p:spPr>
          <a:xfrm>
            <a:off x="247647" y="76200"/>
            <a:ext cx="8648700" cy="66999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Jauhilah diri daripada sebarang majlis yang melalaikan hati, menghiburkan syahwat, siaran tontonan yang melekakan dan mainan yang menjauhkan diri daripada rahmat Allah swt. </a:t>
            </a:r>
            <a:endParaRPr lang="sv-SE" sz="4400" dirty="0">
              <a:ln>
                <a:solidFill>
                  <a:schemeClr val="bg1"/>
                </a:solidFill>
              </a:ln>
              <a:solidFill>
                <a:schemeClr val="accent5">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3182243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4575C969-1933-C91D-199A-8DEC30DDE82C}"/>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2211D1D7-E409-8428-9FE6-522213BD3A9E}"/>
              </a:ext>
            </a:extLst>
          </p:cNvPr>
          <p:cNvSpPr/>
          <p:nvPr/>
        </p:nvSpPr>
        <p:spPr>
          <a:xfrm>
            <a:off x="247647" y="76200"/>
            <a:ext cx="8648700" cy="66999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Orang yang beramal dan beriman diumpamakan seperti lebah, yang berpindah-pindah di kebun-kebun ibadah dan di antara bunga-bunga ketaatan. </a:t>
            </a:r>
            <a:endParaRPr lang="sv-SE" sz="4400" dirty="0">
              <a:ln>
                <a:solidFill>
                  <a:schemeClr val="bg1"/>
                </a:solidFill>
              </a:ln>
              <a:solidFill>
                <a:schemeClr val="accent6">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912349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4A94B2A4-B54A-66E9-98BD-6E071D361B0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2081B56D-4513-DFC4-682E-095B4F05A25E}"/>
              </a:ext>
            </a:extLst>
          </p:cNvPr>
          <p:cNvSpPr/>
          <p:nvPr/>
        </p:nvSpPr>
        <p:spPr>
          <a:xfrm>
            <a:off x="247647" y="76200"/>
            <a:ext cx="8648700" cy="66999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Sesekali dilihat dia bersolat, kadang-kadang dia membaca al-Quran, dia tekun bertasbih, bertakbir, bertahlil dan beristighfar. </a:t>
            </a:r>
            <a:endParaRPr lang="sv-SE" sz="4400" dirty="0">
              <a:ln>
                <a:solidFill>
                  <a:schemeClr val="bg1"/>
                </a:solidFill>
              </a:ln>
              <a:solidFill>
                <a:schemeClr val="accent6">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420264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EA8DE0D5-1691-F191-28F6-5CC6A3170770}"/>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50BB3C22-15FF-4130-DF0E-D627347E849D}"/>
              </a:ext>
            </a:extLst>
          </p:cNvPr>
          <p:cNvSpPr/>
          <p:nvPr/>
        </p:nvSpPr>
        <p:spPr>
          <a:xfrm>
            <a:off x="247647" y="76200"/>
            <a:ext cx="8648700" cy="6699997"/>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400" dirty="0">
                <a:ln>
                  <a:solidFill>
                    <a:schemeClr val="bg1"/>
                  </a:solidFill>
                </a:ln>
                <a:solidFill>
                  <a:schemeClr val="accent6">
                    <a:lumMod val="50000"/>
                  </a:schemeClr>
                </a:solidFill>
                <a:effectLst>
                  <a:outerShdw blurRad="38100" dist="38100" dir="2700000" algn="tl">
                    <a:srgbClr val="000000">
                      <a:alpha val="43137"/>
                    </a:srgbClr>
                  </a:outerShdw>
                </a:effectLst>
                <a:latin typeface="Arial Black" panose="020B0A04020102020204" pitchFamily="34" charset="0"/>
              </a:rPr>
              <a:t>Dia juga sering menghulurkan bantuan dan bersedekah, bersama golongan da'i dengan penuh hikmah dan menggunakan nasihat yang baik. </a:t>
            </a:r>
            <a:endParaRPr lang="sv-SE" sz="4400" dirty="0">
              <a:ln>
                <a:solidFill>
                  <a:schemeClr val="bg1"/>
                </a:solidFill>
              </a:ln>
              <a:solidFill>
                <a:schemeClr val="accent6">
                  <a:lumMod val="50000"/>
                </a:schemeClr>
              </a:solidFill>
              <a:effectLst>
                <a:outerShdw blurRad="38100" dist="38100" dir="2700000" algn="tl">
                  <a:srgbClr val="000000">
                    <a:alpha val="43137"/>
                  </a:srgbClr>
                </a:outerShdw>
              </a:effectLst>
              <a:latin typeface="SymphonyUltraBlack" panose="020D0903020503020204" pitchFamily="34" charset="0"/>
            </a:endParaRPr>
          </a:p>
        </p:txBody>
      </p:sp>
    </p:spTree>
    <p:extLst>
      <p:ext uri="{BB962C8B-B14F-4D97-AF65-F5344CB8AC3E}">
        <p14:creationId xmlns:p14="http://schemas.microsoft.com/office/powerpoint/2010/main" val="322468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D0B363-7018-37F2-1633-08F410DA7586}"/>
              </a:ext>
            </a:extLst>
          </p:cNvPr>
          <p:cNvPicPr>
            <a:picLocks noChangeAspect="1"/>
          </p:cNvPicPr>
          <p:nvPr/>
        </p:nvPicPr>
        <p:blipFill>
          <a:blip r:embed="rId2"/>
          <a:stretch>
            <a:fillRect/>
          </a:stretch>
        </p:blipFill>
        <p:spPr>
          <a:xfrm>
            <a:off x="0" y="0"/>
            <a:ext cx="9144000" cy="6857999"/>
          </a:xfrm>
          <a:prstGeom prst="rect">
            <a:avLst/>
          </a:prstGeom>
        </p:spPr>
      </p:pic>
      <p:sp>
        <p:nvSpPr>
          <p:cNvPr id="3" name="Rectangle 2"/>
          <p:cNvSpPr/>
          <p:nvPr/>
        </p:nvSpPr>
        <p:spPr>
          <a:xfrm>
            <a:off x="140203" y="1407536"/>
            <a:ext cx="8890488" cy="1569660"/>
          </a:xfrm>
          <a:prstGeom prst="rect">
            <a:avLst/>
          </a:prstGeom>
          <a:solidFill>
            <a:schemeClr val="accent2">
              <a:lumMod val="50000"/>
              <a:alpha val="55000"/>
            </a:schemeClr>
          </a:solidFill>
        </p:spPr>
        <p:txBody>
          <a:bodyPr wrap="square">
            <a:spAutoFit/>
          </a:bodyPr>
          <a:lstStyle/>
          <a:p>
            <a:pPr lvl="1" algn="ctr" rtl="1"/>
            <a:r>
              <a:rPr lang="ar-SA"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وَأَشْهَدُ أَن لَّا إِلٰهَ إِلَّا اللهُ وَحْدَهُ لَا شَرِيْكَ لَهُ، وَأَشْهَدُ أَنَّ سَيِّدَنَا مُحَمَّدًا عَبْدُهُ وَرَسُوْلُهُ.</a:t>
            </a:r>
            <a:endParaRPr lang="en-MY" sz="4800" b="1" dirty="0">
              <a:solidFill>
                <a:schemeClr val="bg1">
                  <a:lumMod val="95000"/>
                </a:schemeClr>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131238" y="3581400"/>
            <a:ext cx="8890488" cy="2554545"/>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semata-mata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Muhammad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adalah</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hamba dan </a:t>
            </a:r>
            <a:r>
              <a:rPr lang="en-US" sz="3200" b="1" dirty="0" err="1">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utusan</a:t>
            </a:r>
            <a:r>
              <a:rPr lang="en-US" sz="3200" b="1" dirty="0">
                <a:ln w="19050">
                  <a:solidFill>
                    <a:schemeClr val="tx1"/>
                  </a:solidFill>
                  <a:prstDash val="solid"/>
                </a:ln>
                <a:solidFill>
                  <a:srgbClr val="FFFF00"/>
                </a:solidFill>
                <a:effectLst>
                  <a:glow rad="101600">
                    <a:schemeClr val="tx1">
                      <a:alpha val="60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a:t>
            </a: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Syahadah</a:t>
            </a:r>
            <a:endParaRPr lang="en-US" sz="3200" dirty="0">
              <a:ln>
                <a:solidFill>
                  <a:sysClr val="windowText" lastClr="000000"/>
                </a:solidFill>
              </a:ln>
              <a:solidFill>
                <a:srgbClr val="00B0F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a:extLst>
            <a:ext uri="{FF2B5EF4-FFF2-40B4-BE49-F238E27FC236}">
              <a16:creationId xmlns:a16="http://schemas.microsoft.com/office/drawing/2014/main" xmlns="" id="{2AFAA4CC-B16B-CD7E-2E97-6BCD0FA8F64B}"/>
            </a:ext>
          </a:extLst>
        </p:cNvPr>
        <p:cNvGrpSpPr/>
        <p:nvPr/>
      </p:nvGrpSpPr>
      <p:grpSpPr>
        <a:xfrm>
          <a:off x="0" y="0"/>
          <a:ext cx="0" cy="0"/>
          <a:chOff x="0" y="0"/>
          <a:chExt cx="0" cy="0"/>
        </a:xfrm>
      </p:grpSpPr>
      <p:sp>
        <p:nvSpPr>
          <p:cNvPr id="2" name="Snip Diagonal Corner Rectangle 7">
            <a:extLst>
              <a:ext uri="{FF2B5EF4-FFF2-40B4-BE49-F238E27FC236}">
                <a16:creationId xmlns:a16="http://schemas.microsoft.com/office/drawing/2014/main" xmlns="" id="{7EAE4DC1-8AF8-B479-8CF2-D438A83C094E}"/>
              </a:ext>
            </a:extLst>
          </p:cNvPr>
          <p:cNvSpPr/>
          <p:nvPr/>
        </p:nvSpPr>
        <p:spPr>
          <a:xfrm>
            <a:off x="341708" y="152400"/>
            <a:ext cx="8308183" cy="8382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HADIS QUDSI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(Ciri-ciri Taqwa Dan Dikasihi Oleh Allah SWT)</a:t>
            </a:r>
          </a:p>
        </p:txBody>
      </p:sp>
      <p:sp>
        <p:nvSpPr>
          <p:cNvPr id="3" name="Rectangle 2">
            <a:extLst>
              <a:ext uri="{FF2B5EF4-FFF2-40B4-BE49-F238E27FC236}">
                <a16:creationId xmlns:a16="http://schemas.microsoft.com/office/drawing/2014/main" xmlns="" id="{A75E37BB-17EF-C264-F1F9-0CC822F5B5A5}"/>
              </a:ext>
            </a:extLst>
          </p:cNvPr>
          <p:cNvSpPr/>
          <p:nvPr/>
        </p:nvSpPr>
        <p:spPr>
          <a:xfrm>
            <a:off x="104476" y="1295400"/>
            <a:ext cx="8935047" cy="567078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3200" b="1" i="0" u="none" strike="noStrike" kern="1200" cap="none" spc="0" normalizeH="0" baseline="0" noProof="0" dirty="0">
                <a:ln>
                  <a:noFill/>
                </a:ln>
                <a:solidFill>
                  <a:srgbClr val="EEECE1">
                    <a:lumMod val="10000"/>
                  </a:srgbClr>
                </a:solidFill>
                <a:effectLst/>
                <a:uLnTx/>
                <a:uFillTx/>
                <a:latin typeface="Calibri"/>
                <a:ea typeface="+mn-ea"/>
                <a:cs typeface="+mn-cs"/>
              </a:rPr>
              <a:t>Maks</a:t>
            </a:r>
            <a:r>
              <a:rPr lang="en-MY" sz="3200" b="1" dirty="0" err="1">
                <a:solidFill>
                  <a:srgbClr val="EEECE1">
                    <a:lumMod val="10000"/>
                  </a:srgbClr>
                </a:solidFill>
                <a:latin typeface="Calibri"/>
              </a:rPr>
              <a:t>ud</a:t>
            </a:r>
            <a:r>
              <a:rPr lang="en-MY" sz="3200" b="1" dirty="0">
                <a:solidFill>
                  <a:srgbClr val="EEECE1">
                    <a:lumMod val="10000"/>
                  </a:srgbClr>
                </a:solidFill>
                <a:latin typeface="Calibri"/>
              </a:rPr>
              <a:t> Hadis:</a:t>
            </a:r>
            <a:r>
              <a:rPr kumimoji="0" lang="en-MY" sz="3200" b="1" i="0" u="none" strike="noStrike" kern="1200" cap="none" spc="0" normalizeH="0" baseline="0" noProof="0" dirty="0">
                <a:ln>
                  <a:noFill/>
                </a:ln>
                <a:solidFill>
                  <a:srgbClr val="C0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5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MY" sz="4000" b="1" i="0" u="none" strike="noStrike" kern="1200" cap="none" spc="0" normalizeH="0" baseline="0" noProof="0" dirty="0">
                <a:ln>
                  <a:noFill/>
                </a:ln>
                <a:solidFill>
                  <a:srgbClr val="C00000"/>
                </a:solidFill>
                <a:effectLst/>
                <a:uLnTx/>
                <a:uFillTx/>
                <a:latin typeface="Calibri"/>
                <a:ea typeface="+mn-ea"/>
                <a:cs typeface="+mn-cs"/>
              </a:rPr>
              <a:t>Dan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senantiasa</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hambaKu</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mendekatkan</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diri</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kepadaKu</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dengan</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amalan-amalan</a:t>
            </a:r>
            <a:r>
              <a:rPr kumimoji="0" lang="en-MY" sz="4000" b="1" i="0" u="none" strike="noStrike" kern="1200" cap="none" spc="0" normalizeH="0" baseline="0" noProof="0" dirty="0">
                <a:ln>
                  <a:noFill/>
                </a:ln>
                <a:solidFill>
                  <a:srgbClr val="C00000"/>
                </a:solidFill>
                <a:effectLst/>
                <a:uLnTx/>
                <a:uFillTx/>
                <a:latin typeface="Calibri"/>
                <a:ea typeface="+mn-ea"/>
                <a:cs typeface="+mn-cs"/>
              </a:rPr>
              <a:t> sunnah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sehingga</a:t>
            </a:r>
            <a:r>
              <a:rPr kumimoji="0" lang="en-MY" sz="4000" b="1" i="0" u="none" strike="noStrike" kern="1200" cap="none" spc="0" normalizeH="0" baseline="0" noProof="0" dirty="0">
                <a:ln>
                  <a:noFill/>
                </a:ln>
                <a:solidFill>
                  <a:srgbClr val="C00000"/>
                </a:solidFill>
                <a:effectLst/>
                <a:uLnTx/>
                <a:uFillTx/>
                <a:latin typeface="Calibri"/>
                <a:ea typeface="+mn-ea"/>
                <a:cs typeface="+mn-cs"/>
              </a:rPr>
              <a:t> Aku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mencintainya</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jika</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dia</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meminta</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kepadaKu</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pasti</a:t>
            </a:r>
            <a:r>
              <a:rPr kumimoji="0" lang="en-MY" sz="4000" b="1" i="0" u="none" strike="noStrike" kern="1200" cap="none" spc="0" normalizeH="0" baseline="0" noProof="0" dirty="0">
                <a:ln>
                  <a:noFill/>
                </a:ln>
                <a:solidFill>
                  <a:srgbClr val="C00000"/>
                </a:solidFill>
                <a:effectLst/>
                <a:uLnTx/>
                <a:uFillTx/>
                <a:latin typeface="Calibri"/>
                <a:ea typeface="+mn-ea"/>
                <a:cs typeface="+mn-cs"/>
              </a:rPr>
              <a:t> Aku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akan</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memberinya</a:t>
            </a:r>
            <a:r>
              <a:rPr kumimoji="0" lang="en-MY" sz="4000" b="1" i="0" u="none" strike="noStrike" kern="1200" cap="none" spc="0" normalizeH="0" baseline="0" noProof="0" dirty="0">
                <a:ln>
                  <a:noFill/>
                </a:ln>
                <a:solidFill>
                  <a:srgbClr val="C00000"/>
                </a:solidFill>
                <a:effectLst/>
                <a:uLnTx/>
                <a:uFillTx/>
                <a:latin typeface="Calibri"/>
                <a:ea typeface="+mn-ea"/>
                <a:cs typeface="+mn-cs"/>
              </a:rPr>
              <a:t> dan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jika</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dia</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mohon</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perlindunganKu</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pasti</a:t>
            </a:r>
            <a:r>
              <a:rPr kumimoji="0" lang="en-MY" sz="4000" b="1" i="0" u="none" strike="noStrike" kern="1200" cap="none" spc="0" normalizeH="0" baseline="0" noProof="0" dirty="0">
                <a:ln>
                  <a:noFill/>
                </a:ln>
                <a:solidFill>
                  <a:srgbClr val="C00000"/>
                </a:solidFill>
                <a:effectLst/>
                <a:uLnTx/>
                <a:uFillTx/>
                <a:latin typeface="Calibri"/>
                <a:ea typeface="+mn-ea"/>
                <a:cs typeface="+mn-cs"/>
              </a:rPr>
              <a:t> Aku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akan</a:t>
            </a:r>
            <a:r>
              <a:rPr kumimoji="0" lang="en-MY" sz="4000" b="1" i="0" u="none" strike="noStrike" kern="1200" cap="none" spc="0" normalizeH="0" baseline="0" noProof="0" dirty="0">
                <a:ln>
                  <a:noFill/>
                </a:ln>
                <a:solidFill>
                  <a:srgbClr val="C00000"/>
                </a:solidFill>
                <a:effectLst/>
                <a:uLnTx/>
                <a:uFillTx/>
                <a:latin typeface="Calibri"/>
                <a:ea typeface="+mn-ea"/>
                <a:cs typeface="+mn-cs"/>
              </a:rPr>
              <a:t> </a:t>
            </a:r>
            <a:r>
              <a:rPr kumimoji="0" lang="en-MY" sz="4000" b="1" i="0" u="none" strike="noStrike" kern="1200" cap="none" spc="0" normalizeH="0" baseline="0" noProof="0" dirty="0" err="1">
                <a:ln>
                  <a:noFill/>
                </a:ln>
                <a:solidFill>
                  <a:srgbClr val="C00000"/>
                </a:solidFill>
                <a:effectLst/>
                <a:uLnTx/>
                <a:uFillTx/>
                <a:latin typeface="Calibri"/>
                <a:ea typeface="+mn-ea"/>
                <a:cs typeface="+mn-cs"/>
              </a:rPr>
              <a:t>melindunginya</a:t>
            </a:r>
            <a:r>
              <a:rPr kumimoji="0" lang="en-MY" sz="4000" b="1" i="0" u="none" strike="noStrike" kern="1200" cap="none" spc="0" normalizeH="0" baseline="0" noProof="0" dirty="0">
                <a:ln>
                  <a:noFill/>
                </a:ln>
                <a:solidFill>
                  <a:srgbClr val="C00000"/>
                </a:solidFill>
                <a:effectLst/>
                <a:uLnTx/>
                <a:uFillTx/>
                <a:latin typeface="Calibri"/>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lang="en-MY" sz="4000" b="1" dirty="0">
                <a:latin typeface="Calibri"/>
              </a:rPr>
              <a:t>				</a:t>
            </a:r>
            <a:r>
              <a:rPr lang="en-MY" sz="3200" b="1" dirty="0" smtClean="0">
                <a:latin typeface="Calibri"/>
              </a:rPr>
              <a:t>(</a:t>
            </a:r>
            <a:r>
              <a:rPr lang="en-MY" sz="3200" b="1" dirty="0">
                <a:latin typeface="Calibri"/>
              </a:rPr>
              <a:t>Hadis </a:t>
            </a:r>
            <a:r>
              <a:rPr lang="en-MY" sz="3200" b="1" dirty="0" err="1">
                <a:latin typeface="Calibri"/>
              </a:rPr>
              <a:t>Riwayat</a:t>
            </a:r>
            <a:r>
              <a:rPr lang="en-MY" sz="3200" b="1" dirty="0">
                <a:latin typeface="Calibri"/>
              </a:rPr>
              <a:t> </a:t>
            </a:r>
            <a:r>
              <a:rPr lang="en-MY" sz="3200" b="1" dirty="0" smtClean="0">
                <a:latin typeface="Calibri"/>
              </a:rPr>
              <a:t>al-</a:t>
            </a:r>
            <a:r>
              <a:rPr lang="en-MY" sz="3200" b="1" dirty="0" err="1" smtClean="0">
                <a:latin typeface="Calibri"/>
              </a:rPr>
              <a:t>Bukhari</a:t>
            </a:r>
            <a:r>
              <a:rPr lang="en-MY" sz="3200" b="1" dirty="0">
                <a:latin typeface="Calibri"/>
              </a:rPr>
              <a:t>)</a:t>
            </a:r>
            <a:endParaRPr kumimoji="0" lang="en-MY" sz="4000" b="1" i="0" u="none" strike="noStrike" kern="1200" cap="none" spc="0" normalizeH="0" baseline="0" noProof="0" dirty="0">
              <a:ln>
                <a:noFill/>
              </a:ln>
              <a:effectLst/>
              <a:uLnTx/>
              <a:uFillTx/>
              <a:latin typeface="Calibri"/>
              <a:ea typeface="+mn-ea"/>
              <a:cs typeface="+mn-cs"/>
            </a:endParaRPr>
          </a:p>
        </p:txBody>
      </p:sp>
    </p:spTree>
    <p:extLst>
      <p:ext uri="{BB962C8B-B14F-4D97-AF65-F5344CB8AC3E}">
        <p14:creationId xmlns:p14="http://schemas.microsoft.com/office/powerpoint/2010/main" val="36285400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C6B57563-8E15-241A-9890-B89959D399AC}"/>
              </a:ext>
            </a:extLst>
          </p:cNvPr>
          <p:cNvSpPr/>
          <p:nvPr/>
        </p:nvSpPr>
        <p:spPr>
          <a:xfrm>
            <a:off x="247648" y="1143000"/>
            <a:ext cx="8648700"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Justeru, marilah kita bersama-sama merebut peluang Ramadan dengan menggandakan amalan ibadah serta meneladani golongan yang soleh, meniru kegiatan mereka yang berjaya dalam hidup akhiratnya</a:t>
            </a:r>
            <a:endParaRPr lang="sv-SE" sz="4000" dirty="0">
              <a:ln>
                <a:solidFill>
                  <a:schemeClr val="bg1"/>
                </a:solidFill>
              </a:ln>
              <a:solidFill>
                <a:schemeClr val="tx2">
                  <a:lumMod val="75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A6DB9FCD-9A9B-99A3-6224-834BF3809C46}"/>
              </a:ext>
            </a:extLst>
          </p:cNvPr>
          <p:cNvSpPr/>
          <p:nvPr/>
        </p:nvSpPr>
        <p:spPr>
          <a:xfrm>
            <a:off x="304800" y="132229"/>
            <a:ext cx="8458200" cy="914400"/>
          </a:xfrm>
          <a:prstGeom prst="snip2DiagRect">
            <a:avLst>
              <a:gd name="adj1" fmla="val 50000"/>
              <a:gd name="adj2" fmla="val 50000"/>
            </a:avLst>
          </a:prstGeom>
          <a:solidFill>
            <a:schemeClr val="accent1">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SERUAN MIMBAR</a:t>
            </a:r>
          </a:p>
        </p:txBody>
      </p:sp>
    </p:spTree>
    <p:extLst>
      <p:ext uri="{BB962C8B-B14F-4D97-AF65-F5344CB8AC3E}">
        <p14:creationId xmlns:p14="http://schemas.microsoft.com/office/powerpoint/2010/main" val="3627076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16F66938-CDE9-A158-B58F-450F97723AD6}"/>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DCDF808C-833A-E045-06CF-CB2A7673EBFB}"/>
              </a:ext>
            </a:extLst>
          </p:cNvPr>
          <p:cNvSpPr/>
          <p:nvPr/>
        </p:nvSpPr>
        <p:spPr>
          <a:xfrm>
            <a:off x="247648" y="1143000"/>
            <a:ext cx="8648700" cy="5688106"/>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tx2">
                    <a:lumMod val="75000"/>
                  </a:schemeClr>
                </a:solidFill>
                <a:effectLst>
                  <a:outerShdw blurRad="38100" dist="38100" dir="2700000" algn="tl">
                    <a:srgbClr val="000000">
                      <a:alpha val="43137"/>
                    </a:srgbClr>
                  </a:outerShdw>
                </a:effectLst>
                <a:latin typeface="Arial Black" panose="020B0A04020102020204" pitchFamily="34" charset="0"/>
              </a:rPr>
              <a:t>Menjauhi sifat pemalas dan golongan yang menjauhi amalan kebajikan, agar kita mendapat keberkatan dalam kehidupan dunia ini dan kejayaan di Akhirat kelak. </a:t>
            </a:r>
            <a:endParaRPr lang="sv-SE" sz="4000" dirty="0">
              <a:ln>
                <a:solidFill>
                  <a:schemeClr val="bg1"/>
                </a:solidFill>
              </a:ln>
              <a:solidFill>
                <a:schemeClr val="tx2">
                  <a:lumMod val="75000"/>
                </a:schemeClr>
              </a:solidFill>
              <a:effectLst>
                <a:outerShdw blurRad="38100" dist="38100" dir="2700000" algn="tl">
                  <a:srgbClr val="000000">
                    <a:alpha val="43137"/>
                  </a:srgbClr>
                </a:outerShdw>
              </a:effectLst>
              <a:latin typeface="SymphonyUltraBlack" panose="020D0903020503020204" pitchFamily="34" charset="0"/>
            </a:endParaRPr>
          </a:p>
        </p:txBody>
      </p:sp>
      <p:sp>
        <p:nvSpPr>
          <p:cNvPr id="3" name="Snip Diagonal Corner Rectangle 7">
            <a:extLst>
              <a:ext uri="{FF2B5EF4-FFF2-40B4-BE49-F238E27FC236}">
                <a16:creationId xmlns:a16="http://schemas.microsoft.com/office/drawing/2014/main" xmlns="" id="{AD160ABE-6A48-3B1D-CB39-190DEEC3E77E}"/>
              </a:ext>
            </a:extLst>
          </p:cNvPr>
          <p:cNvSpPr/>
          <p:nvPr/>
        </p:nvSpPr>
        <p:spPr>
          <a:xfrm>
            <a:off x="304800" y="132229"/>
            <a:ext cx="8458200" cy="914400"/>
          </a:xfrm>
          <a:prstGeom prst="snip2DiagRect">
            <a:avLst>
              <a:gd name="adj1" fmla="val 50000"/>
              <a:gd name="adj2" fmla="val 50000"/>
            </a:avLst>
          </a:prstGeom>
          <a:solidFill>
            <a:schemeClr val="accent1">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SERUAN MIMBAR</a:t>
            </a:r>
          </a:p>
        </p:txBody>
      </p:sp>
    </p:spTree>
    <p:extLst>
      <p:ext uri="{BB962C8B-B14F-4D97-AF65-F5344CB8AC3E}">
        <p14:creationId xmlns:p14="http://schemas.microsoft.com/office/powerpoint/2010/main" val="306311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7" name="Snip Diagonal Corner Rectangle 5">
            <a:extLst>
              <a:ext uri="{FF2B5EF4-FFF2-40B4-BE49-F238E27FC236}">
                <a16:creationId xmlns:a16="http://schemas.microsoft.com/office/drawing/2014/main" xmlns="" id="{A02BAFCE-5B79-444B-84A7-336E0E42C8FF}"/>
              </a:ext>
            </a:extLst>
          </p:cNvPr>
          <p:cNvSpPr/>
          <p:nvPr/>
        </p:nvSpPr>
        <p:spPr>
          <a:xfrm>
            <a:off x="533398" y="8228"/>
            <a:ext cx="8077199" cy="770365"/>
          </a:xfrm>
          <a:prstGeom prst="snip2DiagRect">
            <a:avLst>
              <a:gd name="adj1" fmla="val 50000"/>
              <a:gd name="adj2" fmla="val 50000"/>
            </a:avLst>
          </a:prstGeom>
          <a:solidFill>
            <a:schemeClr val="accent5">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9" name="Rectangle 8">
            <a:extLst>
              <a:ext uri="{FF2B5EF4-FFF2-40B4-BE49-F238E27FC236}">
                <a16:creationId xmlns:a16="http://schemas.microsoft.com/office/drawing/2014/main" xmlns="" id="{06113AE1-BC43-40AB-B16D-BC26D1E66FA3}"/>
              </a:ext>
            </a:extLst>
          </p:cNvPr>
          <p:cNvSpPr/>
          <p:nvPr/>
        </p:nvSpPr>
        <p:spPr>
          <a:xfrm>
            <a:off x="2257100" y="43786"/>
            <a:ext cx="4629794"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dirty="0">
                <a:ln w="0"/>
                <a:solidFill>
                  <a:schemeClr val="accent4"/>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rPr>
              <a:t>أعُوذُ بِاللهِ مِنَ الشَّيْطَانِ الرَّجِيمِ</a:t>
            </a:r>
            <a:endParaRPr lang="en-US" sz="3600" dirty="0">
              <a:ln w="0"/>
              <a:solidFill>
                <a:schemeClr val="accent4"/>
              </a:solidFill>
              <a:effectLst>
                <a:outerShdw blurRad="38100" dist="25400" dir="5400000" algn="ctr" rotWithShape="0">
                  <a:srgbClr val="6E747A">
                    <a:alpha val="43000"/>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xmlns="" id="{BF7661B2-8258-2DF9-118F-7CC2883FCDCE}"/>
              </a:ext>
            </a:extLst>
          </p:cNvPr>
          <p:cNvSpPr/>
          <p:nvPr/>
        </p:nvSpPr>
        <p:spPr>
          <a:xfrm>
            <a:off x="76197" y="2686980"/>
            <a:ext cx="8991600" cy="4175502"/>
          </a:xfrm>
          <a:prstGeom prst="rect">
            <a:avLst/>
          </a:prstGeom>
        </p:spPr>
        <p:txBody>
          <a:bodyPr wrap="square">
            <a:spAutoFit/>
          </a:bodyPr>
          <a:lstStyle/>
          <a:p>
            <a:pPr algn="just">
              <a:spcAft>
                <a:spcPts val="800"/>
              </a:spcAft>
            </a:pPr>
            <a:r>
              <a:rPr lang="en-US" sz="3200" b="1" dirty="0" err="1">
                <a:ea typeface="Calibri" panose="020F0502020204030204" pitchFamily="34" charset="0"/>
                <a:cs typeface="Arial" panose="020B0604020202020204" pitchFamily="34" charset="0"/>
              </a:rPr>
              <a:t>Maksudnya</a:t>
            </a:r>
            <a:r>
              <a:rPr lang="en-US" sz="3200" b="1" dirty="0">
                <a:ea typeface="Calibri" panose="020F0502020204030204" pitchFamily="34" charset="0"/>
                <a:cs typeface="Arial" panose="020B0604020202020204" pitchFamily="34" charset="0"/>
              </a:rPr>
              <a:t> :</a:t>
            </a:r>
          </a:p>
          <a:p>
            <a:pPr algn="just">
              <a:spcAft>
                <a:spcPts val="800"/>
              </a:spcAft>
            </a:pPr>
            <a:r>
              <a:rPr lang="en-US" sz="3200" b="1" dirty="0" err="1">
                <a:solidFill>
                  <a:srgbClr val="C00000"/>
                </a:solidFill>
                <a:ea typeface="Calibri" panose="020F0502020204030204" pitchFamily="34" charset="0"/>
                <a:cs typeface="Arial" panose="020B0604020202020204" pitchFamily="34" charset="0"/>
              </a:rPr>
              <a:t>Sesiapa</a:t>
            </a:r>
            <a:r>
              <a:rPr lang="en-US" sz="3200" b="1" dirty="0">
                <a:solidFill>
                  <a:srgbClr val="C00000"/>
                </a:solidFill>
                <a:ea typeface="Calibri" panose="020F0502020204030204" pitchFamily="34" charset="0"/>
                <a:cs typeface="Arial" panose="020B0604020202020204" pitchFamily="34" charset="0"/>
              </a:rPr>
              <a:t> yang </a:t>
            </a:r>
            <a:r>
              <a:rPr lang="en-US" sz="3200" b="1" dirty="0" err="1">
                <a:solidFill>
                  <a:srgbClr val="C00000"/>
                </a:solidFill>
                <a:ea typeface="Calibri" panose="020F0502020204030204" pitchFamily="34" charset="0"/>
                <a:cs typeface="Arial" panose="020B0604020202020204" pitchFamily="34" charset="0"/>
              </a:rPr>
              <a:t>beramal</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saleh</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dari</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lelaki</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atau</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perempuan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sedang</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ia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beriman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maka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sungguh</a:t>
            </a:r>
            <a:r>
              <a:rPr lang="en-US" sz="3200" b="1" dirty="0">
                <a:solidFill>
                  <a:srgbClr val="C00000"/>
                </a:solidFill>
                <a:ea typeface="Calibri" panose="020F0502020204030204" pitchFamily="34" charset="0"/>
                <a:cs typeface="Arial" panose="020B0604020202020204" pitchFamily="34" charset="0"/>
              </a:rPr>
              <a:t> Kami </a:t>
            </a:r>
            <a:r>
              <a:rPr lang="en-US" sz="3200" b="1" dirty="0" err="1">
                <a:solidFill>
                  <a:srgbClr val="C00000"/>
                </a:solidFill>
                <a:ea typeface="Calibri" panose="020F0502020204030204" pitchFamily="34" charset="0"/>
                <a:cs typeface="Arial" panose="020B0604020202020204" pitchFamily="34" charset="0"/>
              </a:rPr>
              <a:t>akan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menghidupkan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dia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dengan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kehidupan</a:t>
            </a:r>
            <a:r>
              <a:rPr lang="en-US" sz="3200" b="1" dirty="0">
                <a:solidFill>
                  <a:srgbClr val="C00000"/>
                </a:solidFill>
                <a:ea typeface="Calibri" panose="020F0502020204030204" pitchFamily="34" charset="0"/>
                <a:cs typeface="Arial" panose="020B0604020202020204" pitchFamily="34" charset="0"/>
              </a:rPr>
              <a:t> yang </a:t>
            </a:r>
            <a:r>
              <a:rPr lang="en-US" sz="3200" b="1" dirty="0" err="1">
                <a:solidFill>
                  <a:srgbClr val="C00000"/>
                </a:solidFill>
                <a:ea typeface="Calibri" panose="020F0502020204030204" pitchFamily="34" charset="0"/>
                <a:cs typeface="Arial" panose="020B0604020202020204" pitchFamily="34" charset="0"/>
              </a:rPr>
              <a:t>baik</a:t>
            </a:r>
            <a:r>
              <a:rPr lang="en-US" sz="3200" b="1" dirty="0">
                <a:solidFill>
                  <a:srgbClr val="C00000"/>
                </a:solidFill>
                <a:ea typeface="Calibri" panose="020F0502020204030204" pitchFamily="34" charset="0"/>
                <a:cs typeface="Arial" panose="020B0604020202020204" pitchFamily="34" charset="0"/>
              </a:rPr>
              <a:t>; dan </a:t>
            </a:r>
            <a:r>
              <a:rPr lang="en-US" sz="3200" b="1" dirty="0" err="1">
                <a:solidFill>
                  <a:srgbClr val="C00000"/>
                </a:solidFill>
                <a:ea typeface="Calibri" panose="020F0502020204030204" pitchFamily="34" charset="0"/>
                <a:cs typeface="Arial" panose="020B0604020202020204" pitchFamily="34" charset="0"/>
              </a:rPr>
              <a:t>sesungguhnya</a:t>
            </a:r>
            <a:r>
              <a:rPr lang="en-US" sz="3200" b="1" dirty="0">
                <a:solidFill>
                  <a:srgbClr val="C00000"/>
                </a:solidFill>
                <a:ea typeface="Calibri" panose="020F0502020204030204" pitchFamily="34" charset="0"/>
                <a:cs typeface="Arial" panose="020B0604020202020204" pitchFamily="34" charset="0"/>
              </a:rPr>
              <a:t> Kami </a:t>
            </a:r>
            <a:r>
              <a:rPr lang="en-US" sz="3200" b="1" dirty="0" err="1">
                <a:solidFill>
                  <a:srgbClr val="C00000"/>
                </a:solidFill>
                <a:ea typeface="Calibri" panose="020F0502020204030204" pitchFamily="34" charset="0"/>
                <a:cs typeface="Arial" panose="020B0604020202020204" pitchFamily="34" charset="0"/>
              </a:rPr>
              <a:t>akan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membalas</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mereka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dengan</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pahala</a:t>
            </a:r>
            <a:r>
              <a:rPr lang="en-US" sz="3200" b="1" dirty="0">
                <a:solidFill>
                  <a:srgbClr val="C00000"/>
                </a:solidFill>
                <a:ea typeface="Calibri" panose="020F0502020204030204" pitchFamily="34" charset="0"/>
                <a:cs typeface="Arial" panose="020B0604020202020204" pitchFamily="34" charset="0"/>
              </a:rPr>
              <a:t> yang </a:t>
            </a:r>
            <a:r>
              <a:rPr lang="en-US" sz="3200" b="1" dirty="0" err="1">
                <a:solidFill>
                  <a:srgbClr val="C00000"/>
                </a:solidFill>
                <a:ea typeface="Calibri" panose="020F0502020204030204" pitchFamily="34" charset="0"/>
                <a:cs typeface="Arial" panose="020B0604020202020204" pitchFamily="34" charset="0"/>
              </a:rPr>
              <a:t>lebih</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baik</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dari</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apa</a:t>
            </a:r>
            <a:r>
              <a:rPr lang="en-US" sz="3200" b="1" dirty="0">
                <a:solidFill>
                  <a:srgbClr val="C00000"/>
                </a:solidFill>
                <a:ea typeface="Calibri" panose="020F0502020204030204" pitchFamily="34" charset="0"/>
                <a:cs typeface="Arial" panose="020B0604020202020204" pitchFamily="34" charset="0"/>
              </a:rPr>
              <a:t> yang </a:t>
            </a:r>
            <a:r>
              <a:rPr lang="en-US" sz="3200" b="1" dirty="0" err="1">
                <a:solidFill>
                  <a:srgbClr val="C00000"/>
                </a:solidFill>
                <a:ea typeface="Calibri" panose="020F0502020204030204" pitchFamily="34" charset="0"/>
                <a:cs typeface="Arial" panose="020B0604020202020204" pitchFamily="34" charset="0"/>
              </a:rPr>
              <a:t>mereka</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telah</a:t>
            </a:r>
            <a:r>
              <a:rPr lang="en-US" sz="3200" b="1" dirty="0">
                <a:solidFill>
                  <a:srgbClr val="C00000"/>
                </a:solidFill>
                <a:ea typeface="Calibri" panose="020F0502020204030204" pitchFamily="34" charset="0"/>
                <a:cs typeface="Arial" panose="020B0604020202020204" pitchFamily="34" charset="0"/>
              </a:rPr>
              <a:t> </a:t>
            </a:r>
            <a:r>
              <a:rPr lang="en-US" sz="3200" b="1" dirty="0" err="1">
                <a:solidFill>
                  <a:srgbClr val="C00000"/>
                </a:solidFill>
                <a:ea typeface="Calibri" panose="020F0502020204030204" pitchFamily="34" charset="0"/>
                <a:cs typeface="Arial" panose="020B0604020202020204" pitchFamily="34" charset="0"/>
              </a:rPr>
              <a:t>kerjakan</a:t>
            </a:r>
            <a:r>
              <a:rPr lang="en-US" sz="3200" b="1" dirty="0">
                <a:solidFill>
                  <a:srgbClr val="C00000"/>
                </a:solidFill>
                <a:ea typeface="Calibri" panose="020F0502020204030204" pitchFamily="34" charset="0"/>
                <a:cs typeface="Arial" panose="020B0604020202020204" pitchFamily="34" charset="0"/>
              </a:rPr>
              <a:t>.</a:t>
            </a:r>
            <a:r>
              <a:rPr lang="en-US" sz="2800" b="1" dirty="0">
                <a:solidFill>
                  <a:srgbClr val="C00000"/>
                </a:solidFill>
                <a:ea typeface="Calibri" panose="020F0502020204030204" pitchFamily="34" charset="0"/>
                <a:cs typeface="Arial" panose="020B0604020202020204" pitchFamily="34" charset="0"/>
              </a:rPr>
              <a:t>			      </a:t>
            </a:r>
          </a:p>
          <a:p>
            <a:pPr algn="just">
              <a:spcAft>
                <a:spcPts val="800"/>
              </a:spcAft>
            </a:pPr>
            <a:r>
              <a:rPr lang="en-US" sz="2800" b="1" dirty="0">
                <a:solidFill>
                  <a:srgbClr val="C00000"/>
                </a:solidFill>
                <a:ea typeface="Calibri" panose="020F0502020204030204" pitchFamily="34" charset="0"/>
                <a:cs typeface="Arial" panose="020B0604020202020204" pitchFamily="34" charset="0"/>
              </a:rPr>
              <a:t>				               </a:t>
            </a:r>
            <a:r>
              <a:rPr lang="en-US" sz="2400" b="1" dirty="0">
                <a:ea typeface="Calibri" panose="020F0502020204030204" pitchFamily="34" charset="0"/>
                <a:cs typeface="Arial" panose="020B0604020202020204" pitchFamily="34" charset="0"/>
              </a:rPr>
              <a:t>(</a:t>
            </a:r>
            <a:r>
              <a:rPr lang="ms-MY" sz="2400" b="1" dirty="0">
                <a:solidFill>
                  <a:srgbClr val="191E1E"/>
                </a:solidFill>
                <a:effectLst/>
                <a:latin typeface="Arial" panose="020B0604020202020204" pitchFamily="34" charset="0"/>
                <a:ea typeface="Times New Roman" panose="02020603050405020304" pitchFamily="18" charset="0"/>
              </a:rPr>
              <a:t>Surah </a:t>
            </a:r>
            <a:r>
              <a:rPr lang="ms-MY" sz="2400" b="1" dirty="0">
                <a:solidFill>
                  <a:srgbClr val="191E1E"/>
                </a:solidFill>
                <a:latin typeface="Arial" panose="020B0604020202020204" pitchFamily="34" charset="0"/>
                <a:ea typeface="Times New Roman" panose="02020603050405020304" pitchFamily="18" charset="0"/>
              </a:rPr>
              <a:t>An-Nahl</a:t>
            </a:r>
            <a:r>
              <a:rPr lang="ms-MY" sz="2400" b="1" dirty="0">
                <a:solidFill>
                  <a:srgbClr val="191E1E"/>
                </a:solidFill>
                <a:effectLst/>
                <a:latin typeface="Arial" panose="020B0604020202020204" pitchFamily="34" charset="0"/>
                <a:ea typeface="Times New Roman" panose="02020603050405020304" pitchFamily="18" charset="0"/>
              </a:rPr>
              <a:t>, Ayat: </a:t>
            </a:r>
            <a:r>
              <a:rPr lang="ms-MY" sz="2400" b="1" dirty="0">
                <a:solidFill>
                  <a:srgbClr val="191E1E"/>
                </a:solidFill>
                <a:latin typeface="Arial" panose="020B0604020202020204" pitchFamily="34" charset="0"/>
                <a:ea typeface="Times New Roman" panose="02020603050405020304" pitchFamily="18" charset="0"/>
              </a:rPr>
              <a:t>97</a:t>
            </a:r>
            <a:r>
              <a:rPr lang="en-US" sz="2400" b="1" dirty="0">
                <a:ea typeface="Calibri" panose="020F0502020204030204" pitchFamily="34" charset="0"/>
                <a:cs typeface="Arial" panose="020B0604020202020204" pitchFamily="34" charset="0"/>
              </a:rPr>
              <a:t>)</a:t>
            </a:r>
          </a:p>
        </p:txBody>
      </p:sp>
      <p:pic>
        <p:nvPicPr>
          <p:cNvPr id="6" name="Picture 5">
            <a:extLst>
              <a:ext uri="{FF2B5EF4-FFF2-40B4-BE49-F238E27FC236}">
                <a16:creationId xmlns:a16="http://schemas.microsoft.com/office/drawing/2014/main" xmlns="" id="{A38BDCE8-D938-4C98-8570-442C94FC3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309" y="914400"/>
            <a:ext cx="8297375" cy="19204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0000"/>
            </a:schemeClr>
          </a:solidFill>
        </p:spPr>
        <p:txBody>
          <a:bodyPr wrap="square">
            <a:prstTxWarp prst="textPlain">
              <a:avLst/>
            </a:prstTxWarp>
            <a:spAutoFit/>
          </a:bodyPr>
          <a:lstStyle/>
          <a:p>
            <a:pPr algn="ctr" rtl="1">
              <a:lnSpc>
                <a:spcPct val="115000"/>
              </a:lnSpc>
              <a:spcAft>
                <a:spcPts val="800"/>
              </a:spcAft>
            </a:pP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بَارَكَ اللهُ لِي وَلَكُمْ </a:t>
            </a:r>
            <a:r>
              <a:rPr lang="ar-SA"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 </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الْقُرْآنِ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الْعَظِيْمِ</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a:p>
            <a:pPr algn="ctr" rtl="1">
              <a:lnSpc>
                <a:spcPct val="115000"/>
              </a:lnSpc>
              <a:spcAft>
                <a:spcPts val="800"/>
              </a:spcAft>
            </a:pP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وَنَفَعَنِي</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a:t>
            </a:r>
            <a:r>
              <a:rPr lang="ar-SA"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إِ</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يَّاكُمْ</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بِمَا</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فِيْهِ</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مِنَ</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الآيَاتِ</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وَالذِّكْرِ</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الْحَكِيْمِ</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p>
          <a:p>
            <a:pPr algn="ctr" rtl="1">
              <a:lnSpc>
                <a:spcPct val="115000"/>
              </a:lnSpc>
              <a:spcAft>
                <a:spcPts val="800"/>
              </a:spcAft>
            </a:pP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وَتَقَبَّلَ</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مِنِّي وَمِنْكُمْ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تِلاوَتَهُ</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ar-SA"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إِنّ</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َهُ</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هُوَ السَّمِيْعُ الْعَلِيْمُ.</a:t>
            </a:r>
          </a:p>
          <a:p>
            <a:pPr algn="ctr" rtl="1">
              <a:lnSpc>
                <a:spcPct val="115000"/>
              </a:lnSpc>
              <a:spcAft>
                <a:spcPts val="800"/>
              </a:spcAft>
            </a:pP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أقُوْلُ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قَوْلِي</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هٰذ</a:t>
            </a:r>
            <a:r>
              <a:rPr lang="ar-SA"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ا وَأَسْتَغْفِرُ اللهَ الْعَظِيْمَ لِيْ وَلَكُمْ</a:t>
            </a:r>
          </a:p>
          <a:p>
            <a:pPr algn="ctr" rtl="1">
              <a:lnSpc>
                <a:spcPct val="115000"/>
              </a:lnSpc>
              <a:spcAft>
                <a:spcPts val="800"/>
              </a:spcAft>
            </a:pP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وَلِسَائِرِ الْمُسْلِمِيْنَ وَالْمُسْلِمَاتِ وَالْمُؤْمِنِيْنَ وَالْمُؤْمِنَاتِ</a:t>
            </a:r>
          </a:p>
          <a:p>
            <a:pPr algn="ctr" rtl="1">
              <a:lnSpc>
                <a:spcPct val="115000"/>
              </a:lnSpc>
              <a:spcAft>
                <a:spcPts val="800"/>
              </a:spcAft>
            </a:pP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فَاسْتَغْفِرُوْهُ</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إ</a:t>
            </a:r>
            <a:r>
              <a:rPr lang="ar-SA"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a:t>
            </a:r>
            <a:r>
              <a:rPr lang="en-US" sz="4000" b="1" dirty="0" err="1">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نَّهُ</a:t>
            </a:r>
            <a:r>
              <a:rPr lang="en-US" sz="4000" b="1" dirty="0">
                <a:ln w="0"/>
                <a:solidFill>
                  <a:schemeClr val="accent2">
                    <a:lumMod val="50000"/>
                  </a:schemeClr>
                </a:solidFill>
                <a:effectLst>
                  <a:outerShdw blurRad="38100" dist="19050" dir="2700000" algn="tl" rotWithShape="0">
                    <a:schemeClr val="dk1">
                      <a:alpha val="40000"/>
                    </a:schemeClr>
                  </a:outerShdw>
                </a:effectLst>
                <a:latin typeface="Traditional Arabic" panose="02020603050405020304" pitchFamily="2" charset="-78"/>
                <a:ea typeface="Times New Roman" panose="02020603050405020304" pitchFamily="18" charset="0"/>
                <a:cs typeface="Traditional Arabic" panose="02020603050405020304" pitchFamily="2" charset="-78"/>
              </a:rPr>
              <a:t> هُوَ الْغَفُوْرُ الرَّحِيْمُ.</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وَنَسْتَغْفِرُ </a:t>
            </a:r>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22FB16-1D2A-4981-7EBE-BBCAF4347FE4}"/>
              </a:ext>
            </a:extLst>
          </p:cNvPr>
          <p:cNvPicPr>
            <a:picLocks noChangeAspect="1"/>
          </p:cNvPicPr>
          <p:nvPr/>
        </p:nvPicPr>
        <p:blipFill>
          <a:blip r:embed="rId2"/>
          <a:stretch>
            <a:fillRect/>
          </a:stretch>
        </p:blipFill>
        <p:spPr>
          <a:xfrm>
            <a:off x="0" y="0"/>
            <a:ext cx="9144000" cy="6857999"/>
          </a:xfrm>
          <a:prstGeom prst="rect">
            <a:avLst/>
          </a:prstGeom>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228600" y="4876800"/>
            <a:ext cx="8686800" cy="1341438"/>
          </a:xfrm>
          <a:prstGeom prst="rect">
            <a:avLst/>
          </a:prstGeom>
          <a:solidFill>
            <a:srgbClr val="FF9393"/>
          </a:solidFill>
          <a:ln w="9525">
            <a:noFill/>
            <a:miter lim="800000"/>
            <a:headEnd/>
            <a:tailEnd/>
          </a:ln>
          <a:effectLst>
            <a:glow rad="127000">
              <a:schemeClr val="tx1">
                <a:alpha val="40000"/>
              </a:schemeClr>
            </a:glow>
          </a:effectLst>
        </p:spPr>
      </p:pic>
      <p:pic>
        <p:nvPicPr>
          <p:cNvPr id="6" name="Picture 5">
            <a:extLst>
              <a:ext uri="{FF2B5EF4-FFF2-40B4-BE49-F238E27FC236}">
                <a16:creationId xmlns:a16="http://schemas.microsoft.com/office/drawing/2014/main" xmlns="" id="{F1BCC0BD-150A-CC8D-E13B-E7F10E7BC098}"/>
              </a:ext>
            </a:extLst>
          </p:cNvPr>
          <p:cNvPicPr>
            <a:picLocks noChangeAspect="1"/>
          </p:cNvPicPr>
          <p:nvPr/>
        </p:nvPicPr>
        <p:blipFill>
          <a:blip r:embed="rId4"/>
          <a:stretch>
            <a:fillRect/>
          </a:stretch>
        </p:blipFill>
        <p:spPr>
          <a:xfrm>
            <a:off x="1905000" y="1409700"/>
            <a:ext cx="5410200" cy="6934200"/>
          </a:xfrm>
          <a:prstGeom prst="rect">
            <a:avLst/>
          </a:prstGeom>
          <a:effectLst>
            <a:outerShdw blurRad="152400" dist="317500" dir="5400000" sx="90000" sy="-19000" rotWithShape="0">
              <a:prstClr val="black">
                <a:alpha val="15000"/>
              </a:prstClr>
            </a:outerShdw>
            <a:reflection stA="76000" endPos="46000" dir="5400000" sy="-100000" algn="bl" rotWithShape="0"/>
          </a:effectLst>
          <a:scene3d>
            <a:camera prst="orthographicFront"/>
            <a:lightRig rig="threePt" dir="t"/>
          </a:scene3d>
          <a:sp3d>
            <a:bevelT prst="relaxedInse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anose="02020603050405020304"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anose="02020603050405020304"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anose="020B0A04020102020204" pitchFamily="34" charset="0"/>
              <a:ea typeface="Arial Unicode MS" pitchFamily="34" charset="-128"/>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anose="02020603050405020304"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anose="020B0A04020102020204" pitchFamily="34" charset="0"/>
                <a:ea typeface="Arial Unicode MS" pitchFamily="34" charset="-128"/>
                <a:cs typeface="Arial" panose="020B0604020202020204" pitchFamily="34" charset="0"/>
              </a:rPr>
              <a:t>-Nya.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anose="02020603050405020304"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anose="02020603050405020304" pitchFamily="2" charset="-78"/>
              </a:rPr>
              <a:t>.</a:t>
            </a:r>
            <a:endParaRPr lang="ms-MY" sz="5400" dirty="0">
              <a:solidFill>
                <a:srgbClr val="FFFF00"/>
              </a:solidFill>
              <a:effectLst>
                <a:glow rad="101600">
                  <a:schemeClr val="tx1">
                    <a:alpha val="60000"/>
                  </a:schemeClr>
                </a:glow>
              </a:effectLst>
              <a:latin typeface="Traditional Arabic" panose="02020603050405020304" pitchFamily="2" charset="-78"/>
              <a:cs typeface="Traditional Arabic" panose="02020603050405020304"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0" y="996782"/>
            <a:ext cx="9067800" cy="2215991"/>
          </a:xfrm>
          <a:prstGeom prst="rect">
            <a:avLst/>
          </a:prstGeom>
          <a:solidFill>
            <a:srgbClr val="002060">
              <a:alpha val="39000"/>
            </a:srgbClr>
          </a:solidFill>
        </p:spPr>
        <p:txBody>
          <a:bodyPr wrap="square">
            <a:spAutoFit/>
          </a:bodyPr>
          <a:lstStyle/>
          <a:p>
            <a:pPr algn="ctr" rtl="1">
              <a:lnSpc>
                <a:spcPct val="150000"/>
              </a:lnSpc>
            </a:pP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اللّٰهُمَّ صَلِّ وَسَلِّمْ وَبَارِكْ عَلَى سَيِّدِنَا مُحَمَّدٍ وَعَلَى آلِهِ وَأَصْحَابِهِ وَمَنِ اهْتَدَى بِهُدَاهُمْ إِلَى يَوْمِ الدِّينِ.</a:t>
            </a:r>
          </a:p>
        </p:txBody>
      </p:sp>
      <p:sp>
        <p:nvSpPr>
          <p:cNvPr id="4" name="TextBox 3"/>
          <p:cNvSpPr txBox="1"/>
          <p:nvPr/>
        </p:nvSpPr>
        <p:spPr>
          <a:xfrm>
            <a:off x="221485" y="3296158"/>
            <a:ext cx="870103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rPr>
              <a:t>Ya Allah, limpahkanlah selawat dan salam kepada junjungan kami Muhammad, keluarganya, para sahabatnya, dan orang-orang yang mengikuti petunjuk mereka hingga hari kiamat.</a:t>
            </a:r>
            <a:endPar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anose="020B0A04020102020204" pitchFamily="34" charset="0"/>
              <a:ea typeface="Arial Unicode MS" pitchFamily="34" charset="-128"/>
              <a:cs typeface="Arial" panose="020B0604020202020204"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Muhammad SAW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rPr>
              <a:t>Taqwa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anose="02020603050405020304" pitchFamily="2" charset="-78"/>
              <a:cs typeface="Traditional Arabic" panose="02020603050405020304"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anose="020B0A04020102020204" pitchFamily="34" charset="0"/>
                <a:ea typeface="Arial Unicode MS" pitchFamily="34" charset="-128"/>
                <a:cs typeface="Arial" panose="020B0604020202020204" pitchFamily="34" charset="0"/>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04F9AC5-82A1-BBA5-5120-0805303E791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B04EFF08-FC52-DD26-37B2-7F82400E269D}"/>
              </a:ext>
            </a:extLst>
          </p:cNvPr>
          <p:cNvPicPr>
            <a:picLocks noChangeAspect="1"/>
          </p:cNvPicPr>
          <p:nvPr/>
        </p:nvPicPr>
        <p:blipFill>
          <a:blip r:embed="rId2"/>
          <a:stretch>
            <a:fillRect/>
          </a:stretch>
        </p:blipFill>
        <p:spPr>
          <a:xfrm>
            <a:off x="0" y="0"/>
            <a:ext cx="9144000" cy="6858000"/>
          </a:xfrm>
          <a:prstGeom prst="rect">
            <a:avLst/>
          </a:prstGeom>
        </p:spPr>
      </p:pic>
      <p:sp>
        <p:nvSpPr>
          <p:cNvPr id="3" name="Rectangle: Rounded Corners 8">
            <a:extLst>
              <a:ext uri="{FF2B5EF4-FFF2-40B4-BE49-F238E27FC236}">
                <a16:creationId xmlns:a16="http://schemas.microsoft.com/office/drawing/2014/main" xmlns="" id="{C11BABD8-2267-5697-F067-BA20C590671D}"/>
              </a:ext>
            </a:extLst>
          </p:cNvPr>
          <p:cNvSpPr/>
          <p:nvPr/>
        </p:nvSpPr>
        <p:spPr>
          <a:xfrm>
            <a:off x="0" y="1546412"/>
            <a:ext cx="9144000" cy="5334000"/>
          </a:xfrm>
          <a:prstGeom prst="flowChartAlternateProcess">
            <a:avLst/>
          </a:prstGeom>
          <a:solidFill>
            <a:schemeClr val="bg2">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Menjadi kelaziman umat Islam pada bulan Ramadan menunaikan ibadat zakat. Pelaksanaan ibadat zakat menunjukkan ketaatan seorang hamba melaksanakan perintah Allah </a:t>
            </a:r>
            <a:r>
              <a:rPr kumimoji="0" lang="sv-SE" sz="3200" b="0" i="0" u="none" strike="noStrike" kern="1200" cap="none" spc="0" normalizeH="0" baseline="0" noProof="0" dirty="0" smtClean="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SWT </a:t>
            </a:r>
            <a:r>
              <a:rPr kumimoji="0" lang="sv-SE" sz="32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untuk membantu golongan yang berada dalam kesusahan.</a:t>
            </a:r>
            <a:endParaRPr kumimoji="0" lang="fi-FI" sz="32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59CDFC43-E814-71F8-E8D3-0EF2EAD7EA2B}"/>
              </a:ext>
            </a:extLst>
          </p:cNvPr>
          <p:cNvSpPr/>
          <p:nvPr/>
        </p:nvSpPr>
        <p:spPr>
          <a:xfrm>
            <a:off x="280259" y="457200"/>
            <a:ext cx="8583482" cy="914400"/>
          </a:xfrm>
          <a:prstGeom prst="snip2DiagRect">
            <a:avLst>
              <a:gd name="adj1" fmla="val 50000"/>
              <a:gd name="adj2" fmla="val 50000"/>
            </a:avLst>
          </a:prstGeom>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743273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E8D352C-04C1-3BE3-A832-C58B51AB717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FD69A846-538E-CD79-049D-C053097AAFF8}"/>
              </a:ext>
            </a:extLst>
          </p:cNvPr>
          <p:cNvPicPr>
            <a:picLocks noChangeAspect="1"/>
          </p:cNvPicPr>
          <p:nvPr/>
        </p:nvPicPr>
        <p:blipFill>
          <a:blip r:embed="rId2"/>
          <a:stretch>
            <a:fillRect/>
          </a:stretch>
        </p:blipFill>
        <p:spPr>
          <a:xfrm>
            <a:off x="0" y="0"/>
            <a:ext cx="9144000" cy="6858000"/>
          </a:xfrm>
          <a:prstGeom prst="rect">
            <a:avLst/>
          </a:prstGeom>
        </p:spPr>
      </p:pic>
      <p:sp>
        <p:nvSpPr>
          <p:cNvPr id="3" name="Rectangle: Rounded Corners 8">
            <a:extLst>
              <a:ext uri="{FF2B5EF4-FFF2-40B4-BE49-F238E27FC236}">
                <a16:creationId xmlns:a16="http://schemas.microsoft.com/office/drawing/2014/main" xmlns="" id="{4D0CA0FC-7B83-CF36-D294-EE852EF47EE9}"/>
              </a:ext>
            </a:extLst>
          </p:cNvPr>
          <p:cNvSpPr/>
          <p:nvPr/>
        </p:nvSpPr>
        <p:spPr>
          <a:xfrm>
            <a:off x="0" y="1546412"/>
            <a:ext cx="9144000" cy="5334000"/>
          </a:xfrm>
          <a:prstGeom prst="flowChartAlternateProcess">
            <a:avLst/>
          </a:prstGeom>
          <a:solidFill>
            <a:schemeClr val="bg2">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8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Justeru, umat Islam disaran untuk menunaikan zakat di bulan Ramadan bagi meraih ganjaran yang berlipat kali ganda. </a:t>
            </a:r>
            <a:endParaRPr kumimoji="0" lang="fi-FI" sz="48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AA46A5C7-8FD7-6A2D-BCE5-1B420DC0D43C}"/>
              </a:ext>
            </a:extLst>
          </p:cNvPr>
          <p:cNvSpPr/>
          <p:nvPr/>
        </p:nvSpPr>
        <p:spPr>
          <a:xfrm>
            <a:off x="280259" y="457200"/>
            <a:ext cx="8583482" cy="914400"/>
          </a:xfrm>
          <a:prstGeom prst="snip2DiagRect">
            <a:avLst>
              <a:gd name="adj1" fmla="val 50000"/>
              <a:gd name="adj2" fmla="val 50000"/>
            </a:avLst>
          </a:prstGeom>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3707308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2A5C90F-E396-DD87-F00B-F4A2F7E42B2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98328837-D680-F3ED-BBB1-C2D7CC1B16DD}"/>
              </a:ext>
            </a:extLst>
          </p:cNvPr>
          <p:cNvPicPr>
            <a:picLocks noChangeAspect="1"/>
          </p:cNvPicPr>
          <p:nvPr/>
        </p:nvPicPr>
        <p:blipFill>
          <a:blip r:embed="rId2"/>
          <a:stretch>
            <a:fillRect/>
          </a:stretch>
        </p:blipFill>
        <p:spPr>
          <a:xfrm>
            <a:off x="0" y="0"/>
            <a:ext cx="9144000" cy="6858000"/>
          </a:xfrm>
          <a:prstGeom prst="rect">
            <a:avLst/>
          </a:prstGeom>
        </p:spPr>
      </p:pic>
      <p:sp>
        <p:nvSpPr>
          <p:cNvPr id="3" name="Rectangle: Rounded Corners 8">
            <a:extLst>
              <a:ext uri="{FF2B5EF4-FFF2-40B4-BE49-F238E27FC236}">
                <a16:creationId xmlns:a16="http://schemas.microsoft.com/office/drawing/2014/main" xmlns="" id="{131803CF-2E13-378F-0897-AB0DF5AD8801}"/>
              </a:ext>
            </a:extLst>
          </p:cNvPr>
          <p:cNvSpPr/>
          <p:nvPr/>
        </p:nvSpPr>
        <p:spPr>
          <a:xfrm>
            <a:off x="0" y="1546412"/>
            <a:ext cx="9144000" cy="5334000"/>
          </a:xfrm>
          <a:prstGeom prst="flowChartAlternateProcess">
            <a:avLst/>
          </a:prstGeom>
          <a:solidFill>
            <a:schemeClr val="bg2">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Bayarlah zakat kepada amil-amil bertauliah yang dilantik oleh MAIDAM agar golongan asnaf  di Terengganu dapat menerima manfaat daripada zakat yang ditunaikan</a:t>
            </a:r>
            <a:endParaRPr kumimoji="0" lang="fi-FI" sz="40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CC973053-8C56-81AD-3226-3069BA11AD16}"/>
              </a:ext>
            </a:extLst>
          </p:cNvPr>
          <p:cNvSpPr/>
          <p:nvPr/>
        </p:nvSpPr>
        <p:spPr>
          <a:xfrm>
            <a:off x="280259" y="457200"/>
            <a:ext cx="8583482" cy="914400"/>
          </a:xfrm>
          <a:prstGeom prst="snip2DiagRect">
            <a:avLst>
              <a:gd name="adj1" fmla="val 50000"/>
              <a:gd name="adj2" fmla="val 50000"/>
            </a:avLst>
          </a:prstGeom>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19496543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E7AF3CA-D9FB-DC73-246E-6A1B9640A59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965F7393-E8F2-CD47-5EAB-86830B69B197}"/>
              </a:ext>
            </a:extLst>
          </p:cNvPr>
          <p:cNvPicPr>
            <a:picLocks noChangeAspect="1"/>
          </p:cNvPicPr>
          <p:nvPr/>
        </p:nvPicPr>
        <p:blipFill>
          <a:blip r:embed="rId2"/>
          <a:stretch>
            <a:fillRect/>
          </a:stretch>
        </p:blipFill>
        <p:spPr>
          <a:xfrm>
            <a:off x="0" y="0"/>
            <a:ext cx="9144000" cy="6858000"/>
          </a:xfrm>
          <a:prstGeom prst="rect">
            <a:avLst/>
          </a:prstGeom>
        </p:spPr>
      </p:pic>
      <p:sp>
        <p:nvSpPr>
          <p:cNvPr id="3" name="Rectangle: Rounded Corners 8">
            <a:extLst>
              <a:ext uri="{FF2B5EF4-FFF2-40B4-BE49-F238E27FC236}">
                <a16:creationId xmlns:a16="http://schemas.microsoft.com/office/drawing/2014/main" xmlns="" id="{921B8AED-B796-47EC-44C6-388796480787}"/>
              </a:ext>
            </a:extLst>
          </p:cNvPr>
          <p:cNvSpPr/>
          <p:nvPr/>
        </p:nvSpPr>
        <p:spPr>
          <a:xfrm>
            <a:off x="0" y="1546412"/>
            <a:ext cx="9144000" cy="5334000"/>
          </a:xfrm>
          <a:prstGeom prst="flowChartAlternateProcess">
            <a:avLst/>
          </a:prstGeom>
          <a:solidFill>
            <a:schemeClr val="bg2">
              <a:lumMod val="50000"/>
              <a:alpha val="66000"/>
            </a:schemeClr>
          </a:solidFill>
          <a:ln/>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40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rPr>
              <a:t>Mudah-mudahan Allah SWT mengurniakan sebaik-baik ganjaran atas pelaksanaan ibadat zakat fitrah dan dilipatgandakan rezeki berserta keberkatan daripada-Nya</a:t>
            </a:r>
            <a:endParaRPr kumimoji="0" lang="fi-FI" sz="4000" b="0" i="0" u="none" strike="noStrike" kern="1200" cap="none" spc="0" normalizeH="0" baseline="0" noProof="0" dirty="0">
              <a:ln>
                <a:solidFill>
                  <a:sysClr val="windowText" lastClr="000000"/>
                </a:solidFill>
              </a:ln>
              <a:solidFill>
                <a:schemeClr val="bg1">
                  <a:lumMod val="95000"/>
                </a:schemeClr>
              </a:solidFill>
              <a:effectLst>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Snip Diagonal Corner Rectangle 5">
            <a:extLst>
              <a:ext uri="{FF2B5EF4-FFF2-40B4-BE49-F238E27FC236}">
                <a16:creationId xmlns:a16="http://schemas.microsoft.com/office/drawing/2014/main" xmlns="" id="{56368C7D-DA18-FE2C-23AE-228314650815}"/>
              </a:ext>
            </a:extLst>
          </p:cNvPr>
          <p:cNvSpPr/>
          <p:nvPr/>
        </p:nvSpPr>
        <p:spPr>
          <a:xfrm>
            <a:off x="280259" y="457200"/>
            <a:ext cx="8583482" cy="914400"/>
          </a:xfrm>
          <a:prstGeom prst="snip2DiagRect">
            <a:avLst>
              <a:gd name="adj1" fmla="val 50000"/>
              <a:gd name="adj2" fmla="val 50000"/>
            </a:avLst>
          </a:prstGeom>
          <a:solidFill>
            <a:schemeClr val="accent1">
              <a:lumMod val="5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PERINGATAN</a:t>
            </a:r>
          </a:p>
        </p:txBody>
      </p:sp>
    </p:spTree>
    <p:extLst>
      <p:ext uri="{BB962C8B-B14F-4D97-AF65-F5344CB8AC3E}">
        <p14:creationId xmlns:p14="http://schemas.microsoft.com/office/powerpoint/2010/main" val="42240754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anose="020B0604020202020204"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anose="020B0A04020102020204" pitchFamily="34" charset="0"/>
                <a:cs typeface="Arial" panose="020B0604020202020204" pitchFamily="34"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anose="020B0A04020102020204"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anose="020B0A04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FB3250-C532-9FB9-9C13-4AC61275F28B}"/>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اغْفِرْ </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a:t>
            </a: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لْمُؤْمِنِيْنَ وَالْمُؤْمِنَاتِ، وَالمُسْلِمِيْنَ وَالْمُسْلِمَاتِ الأَحْيَاءِ مِنْهُمْ وَالأَمْوَات</a:t>
            </a:r>
            <a:r>
              <a:rPr kumimoji="0" lang="ar-SA"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a:t>
            </a:r>
            <a:r>
              <a:rPr kumimoji="0" lang="ar-EG"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rPr>
              <a:t> </a:t>
            </a:r>
            <a:endParaRPr kumimoji="0" lang="ar-SA"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mn-ea"/>
              <a:cs typeface="Arial" panose="020B0604020202020204" pitchFamily="34"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إِنَّكَ سَمِيْعٌ قَرِيْبٌ مُجِيْبُ الدَّعَوَات. </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ادْفَعْ عَنَّا الْبَلاءَ وَالْوَبَاءَ وَالْفَحْشَاءَ</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 مَا لا يَصْرِفُهُ غَيْرُكَ</a:t>
            </a:r>
            <a:endParaRPr kumimoji="0" lang="en-US" sz="54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
        <p:nvSpPr>
          <p:cNvPr id="2" name="Rectangle 1"/>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6000" r="-6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02EC8E-DA34-9B66-F835-5F00797A447F}"/>
              </a:ext>
            </a:extLst>
          </p:cNvPr>
          <p:cNvPicPr>
            <a:picLocks noChangeAspect="1"/>
          </p:cNvPicPr>
          <p:nvPr/>
        </p:nvPicPr>
        <p:blipFill>
          <a:blip r:embed="rId3"/>
          <a:stretch>
            <a:fillRect/>
          </a:stretch>
        </p:blipFill>
        <p:spPr>
          <a:xfrm>
            <a:off x="0" y="0"/>
            <a:ext cx="9144000" cy="6858000"/>
          </a:xfrm>
          <a:prstGeom prst="rect">
            <a:avLst/>
          </a:prstGeom>
        </p:spPr>
      </p:pic>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DOA</a:t>
            </a:r>
            <a:endParaRPr kumimoji="0" lang="ms-MY" sz="6000" b="1" i="0" u="none" strike="noStrike" kern="1200" cap="none" spc="0" normalizeH="0" baseline="0" noProof="0"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إِنَّا نَعُوذُ بِكَ مِنَ البَرَصِ وَالْجُنُونِ وَالْجُذَامِ وَمِن سَيِّئِ الأَسْقَامِ. </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rPr>
              <a:t>اللّٰهُمَّ اشْفِ مَرْضَانَا وَارْحَمْ مَّوْتَانَا، وَالْطُفْ بِنَا فِيمَا نَزَلَ بِنَا</a:t>
            </a:r>
            <a:endParaRPr kumimoji="0" lang="en-US" sz="6600" b="1" i="0" u="none" strike="noStrike" kern="1200" cap="none" spc="0" normalizeH="0" baseline="0" noProof="0" dirty="0">
              <a:ln>
                <a:noFill/>
              </a:ln>
              <a:solidFill>
                <a:srgbClr val="FFFF00"/>
              </a:solidFill>
              <a:effectLst>
                <a:glow rad="101600">
                  <a:prstClr val="black">
                    <a:alpha val="60000"/>
                  </a:prstClr>
                </a:glow>
                <a:outerShdw blurRad="38100" dist="38100" dir="2700000" algn="tl">
                  <a:srgbClr val="000000">
                    <a:alpha val="43137"/>
                  </a:srgbClr>
                </a:outerShdw>
              </a:effectLst>
              <a:uLnTx/>
              <a:uFillTx/>
              <a:latin typeface="Calibri"/>
              <a:ea typeface="+mn-ea"/>
              <a:cs typeface="Traditional Arabic" panose="02020603050405020304" pitchFamily="2" charset="-78"/>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
        <p:nvSpPr>
          <p:cNvPr id="4" name="TextBox 3"/>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602A834-FDA2-0908-493A-FCF068E3D4AA}"/>
              </a:ext>
            </a:extLst>
          </p:cNvPr>
          <p:cNvPicPr>
            <a:picLocks noChangeAspect="1"/>
          </p:cNvPicPr>
          <p:nvPr/>
        </p:nvPicPr>
        <p:blipFill>
          <a:blip r:embed="rId2"/>
          <a:stretch>
            <a:fillRect/>
          </a:stretch>
        </p:blipFill>
        <p:spPr>
          <a:xfrm>
            <a:off x="0" y="0"/>
            <a:ext cx="9144000" cy="6858000"/>
          </a:xfrm>
          <a:prstGeom prst="rect">
            <a:avLst/>
          </a:prstGeom>
        </p:spPr>
      </p:pic>
      <p:sp>
        <p:nvSpPr>
          <p:cNvPr id="4" name="Rectangle 3"/>
          <p:cNvSpPr/>
          <p:nvPr/>
        </p:nvSpPr>
        <p:spPr>
          <a:xfrm>
            <a:off x="600578" y="1295400"/>
            <a:ext cx="7942843" cy="1862048"/>
          </a:xfrm>
          <a:prstGeom prst="rect">
            <a:avLst/>
          </a:prstGeom>
          <a:solidFill>
            <a:schemeClr val="accent3">
              <a:lumMod val="50000"/>
              <a:alpha val="51000"/>
            </a:scheme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anose="02020603050405020304" pitchFamily="2" charset="-78"/>
            </a:endParaRPr>
          </a:p>
        </p:txBody>
      </p:sp>
      <p:sp>
        <p:nvSpPr>
          <p:cNvPr id="5" name="TextBox 4"/>
          <p:cNvSpPr txBox="1"/>
          <p:nvPr/>
        </p:nvSpPr>
        <p:spPr>
          <a:xfrm>
            <a:off x="573684" y="3582293"/>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rgbClr val="00B0F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a:p>
            <a:pPr algn="ctr" fontAlgn="auto">
              <a:spcBef>
                <a:spcPts val="0"/>
              </a:spcBef>
              <a:spcAft>
                <a:spcPts val="0"/>
              </a:spcAft>
              <a:defRPr/>
            </a:pPr>
            <a:r>
              <a:rPr lang="es-ES" sz="6000" b="1" dirty="0">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Bertaqwalah</a:t>
            </a:r>
            <a:r>
              <a:rPr lang="es-ES" sz="6000" b="1" dirty="0">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kepada</a:t>
            </a:r>
            <a:r>
              <a:rPr lang="es-ES" sz="6000" b="1" dirty="0">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 </a:t>
            </a:r>
            <a:r>
              <a:rPr lang="es-ES" sz="6000" b="1" dirty="0" err="1">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Allah</a:t>
            </a:r>
            <a:r>
              <a:rPr lang="es-ES" sz="6000" b="1" dirty="0">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rPr>
              <a:t>”</a:t>
            </a:r>
            <a:endParaRPr lang="en-US" sz="6000" b="1" dirty="0">
              <a:ln w="1905"/>
              <a:solidFill>
                <a:srgbClr val="0070C0"/>
              </a:solidFill>
              <a:effectLst>
                <a:innerShdw blurRad="69850" dist="43180" dir="5400000">
                  <a:srgbClr val="000000">
                    <a:alpha val="65000"/>
                  </a:srgbClr>
                </a:innerShdw>
              </a:effectLst>
              <a:latin typeface="Arial Black" panose="020B0A04020102020204" pitchFamily="34" charset="0"/>
              <a:ea typeface="Arial Unicode MS" pitchFamily="34" charset="-128"/>
              <a:cs typeface="Arial" panose="020B0604020202020204"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a:fillRect/>
          </a:stretch>
        </p:blipFill>
        <p:spPr>
          <a:xfrm>
            <a:off x="6705600" y="30480"/>
            <a:ext cx="2534920" cy="1774444"/>
          </a:xfrm>
          <a:prstGeom prst="rect">
            <a:avLst/>
          </a:prstGeom>
          <a:effectLst>
            <a:glow rad="317500">
              <a:schemeClr val="bg1">
                <a:alpha val="70000"/>
              </a:schemeClr>
            </a:glo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anose="020B0A04020102020204" pitchFamily="34" charset="0"/>
            </a:endParaRPr>
          </a:p>
        </p:txBody>
      </p:sp>
      <p:sp>
        <p:nvSpPr>
          <p:cNvPr id="5" name="Rectangle 4"/>
          <p:cNvSpPr/>
          <p:nvPr/>
        </p:nvSpPr>
        <p:spPr>
          <a:xfrm>
            <a:off x="381000" y="1143000"/>
            <a:ext cx="8532440" cy="470898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anose="02020603050405020304" pitchFamily="2" charset="-78"/>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D20D855-E733-0EA8-56D5-9B7DA673ABE5}"/>
              </a:ext>
            </a:extLst>
          </p:cNvPr>
          <p:cNvPicPr>
            <a:picLocks noChangeAspect="1"/>
          </p:cNvPicPr>
          <p:nvPr/>
        </p:nvPicPr>
        <p:blipFill>
          <a:blip r:embed="rId2"/>
          <a:stretch>
            <a:fillRect/>
          </a:stretch>
        </p:blipFill>
        <p:spPr>
          <a:xfrm>
            <a:off x="-1" y="11431"/>
            <a:ext cx="9144001" cy="6835140"/>
          </a:xfrm>
          <a:prstGeom prst="rect">
            <a:avLst/>
          </a:prstGeom>
        </p:spPr>
      </p:pic>
      <p:sp>
        <p:nvSpPr>
          <p:cNvPr id="4" name="Rectangle 3"/>
          <p:cNvSpPr/>
          <p:nvPr/>
        </p:nvSpPr>
        <p:spPr>
          <a:xfrm>
            <a:off x="472044" y="997565"/>
            <a:ext cx="8199911" cy="5755422"/>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600" b="1" dirty="0">
                <a:solidFill>
                  <a:srgbClr val="FF0000"/>
                </a:solidFill>
              </a:rPr>
              <a:t>Ya ALLAH</a:t>
            </a:r>
            <a:r>
              <a:rPr lang="ms-MY" sz="3200" b="1" dirty="0">
                <a:solidFill>
                  <a:srgbClr val="FF0000"/>
                </a:solidFill>
              </a:rPr>
              <a:t>,</a:t>
            </a:r>
          </a:p>
          <a:p>
            <a:pPr algn="just"/>
            <a:endParaRPr lang="ms-MY" sz="800" b="1" dirty="0">
              <a:solidFill>
                <a:srgbClr val="FF0000"/>
              </a:solidFill>
            </a:endParaRPr>
          </a:p>
          <a:p>
            <a:pPr algn="just"/>
            <a:r>
              <a:rPr lang="ms-MY" sz="3600" b="1" dirty="0">
                <a:solidFill>
                  <a:schemeClr val="accent5">
                    <a:lumMod val="50000"/>
                  </a:schemeClr>
                </a:solidFill>
              </a:rPr>
              <a:t>Teguhkanlah Iman kami dalam menempuh segala mehnah dan ujianMu, Kekalkanlah keamanan, keselamatan dan kesejahteraan kepada negara kami Malaysia dan negeri kami Terengganu Darul Iman, Jadikan negeri kami ini negeri yang aman.  Jauhi negeri kami daripada sebarang musibah, perpecahan dan huru hara.</a:t>
            </a:r>
            <a:endParaRPr lang="ms-MY" sz="36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C334B71-F0E1-71EA-A603-4FB59037BBB8}"/>
              </a:ext>
            </a:extLst>
          </p:cNvPr>
          <p:cNvPicPr>
            <a:picLocks noChangeAspect="1"/>
          </p:cNvPicPr>
          <p:nvPr/>
        </p:nvPicPr>
        <p:blipFill>
          <a:blip r:embed="rId2"/>
          <a:stretch>
            <a:fillRect/>
          </a:stretch>
        </p:blipFill>
        <p:spPr>
          <a:xfrm>
            <a:off x="0" y="11430"/>
            <a:ext cx="9220200" cy="6835140"/>
          </a:xfrm>
          <a:prstGeom prst="rect">
            <a:avLst/>
          </a:prstGeom>
        </p:spPr>
      </p:pic>
      <p:sp>
        <p:nvSpPr>
          <p:cNvPr id="4" name="Rectangle 3"/>
          <p:cNvSpPr/>
          <p:nvPr/>
        </p:nvSpPr>
        <p:spPr>
          <a:xfrm>
            <a:off x="472044" y="1371600"/>
            <a:ext cx="8199911" cy="369331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Cemerlangkanlah pendidikan anak-anak kami, Tambahkanlah ilmu yang bermanfaat kepada mereka, suburkanlah jiwa mereka dengan akhlak yang mulia dan terpuji, Jadikanlah anak-anak kami pemimpin dalam kalangan orang yang bertakwa.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EEC5296-982D-AD50-0B11-38E03FB33909}"/>
              </a:ext>
            </a:extLst>
          </p:cNvPr>
          <p:cNvPicPr>
            <a:picLocks noChangeAspect="1"/>
          </p:cNvPicPr>
          <p:nvPr/>
        </p:nvPicPr>
        <p:blipFill>
          <a:blip r:embed="rId2"/>
          <a:stretch>
            <a:fillRect/>
          </a:stretch>
        </p:blipFill>
        <p:spPr>
          <a:xfrm>
            <a:off x="0" y="11430"/>
            <a:ext cx="9144000" cy="6835140"/>
          </a:xfrm>
          <a:prstGeom prst="rect">
            <a:avLst/>
          </a:prstGeom>
        </p:spPr>
      </p:pic>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FF0000"/>
                </a:solidFill>
                <a:effectLst/>
                <a:uLnTx/>
                <a:uFillTx/>
                <a:latin typeface="Calibri"/>
                <a:ea typeface="+mn-ea"/>
                <a:cs typeface="+mn-cs"/>
              </a:rPr>
              <a:t>Ya A</a:t>
            </a:r>
            <a:r>
              <a:rPr lang="ms-MY" sz="3200" b="1" dirty="0">
                <a:solidFill>
                  <a:srgbClr val="FF0000"/>
                </a:solidFill>
                <a:latin typeface="Calibri"/>
              </a:rPr>
              <a:t>LLAH</a:t>
            </a:r>
            <a:r>
              <a:rPr kumimoji="0" lang="ms-MY" sz="3200" b="1" i="0" u="none" strike="noStrike" kern="1200" cap="none" spc="0" normalizeH="0" baseline="0" noProof="0" dirty="0">
                <a:ln>
                  <a:noFill/>
                </a:ln>
                <a:solidFill>
                  <a:srgbClr val="FF0000"/>
                </a:solidFill>
                <a:effectLst/>
                <a:uLnTx/>
                <a:uFillTx/>
                <a:latin typeface="Calibri"/>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1050"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srgbClr val="C0504D">
                    <a:lumMod val="50000"/>
                  </a:srgbClr>
                </a:solidFill>
                <a:effectLst/>
                <a:uLnTx/>
                <a:uFillTx/>
                <a:latin typeface="Calibri"/>
                <a:ea typeface="+mn-ea"/>
                <a:cs typeface="+mn-cs"/>
              </a:rPr>
              <a:t>Anugerahkan pertolongan dan bantuanMu untuk saudara kami di Palestin. Berikanlah ketabahan dan kekuatan kepada mereka dalam menghadapi kekejaman rejim zionis. Peliharakanlah bumi Baitul Maqdis dan seluruh saudara kami di sana.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ms-MY" sz="3200" b="1" i="0" u="none" strike="noStrike" kern="1200" cap="none" spc="0" normalizeH="0" baseline="0" noProof="0" dirty="0">
              <a:ln>
                <a:noFill/>
              </a:ln>
              <a:solidFill>
                <a:srgbClr val="4BACC6">
                  <a:lumMod val="50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ms-MY" sz="3200" b="1" i="0" u="none" strike="noStrike" kern="1200" cap="none" spc="0" normalizeH="0" baseline="0" noProof="0" dirty="0">
                <a:ln>
                  <a:noFill/>
                </a:ln>
                <a:solidFill>
                  <a:prstClr val="black"/>
                </a:solidFill>
                <a:effectLst/>
                <a:uLnTx/>
                <a:uFillTx/>
                <a:latin typeface="Calibri"/>
                <a:ea typeface="+mn-ea"/>
                <a:cs typeface="+mn-cs"/>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900" cmpd="sng">
                  <a:solidFill>
                    <a:srgbClr val="4F81BD">
                      <a:satMod val="190000"/>
                      <a:alpha val="55000"/>
                    </a:srgbClr>
                  </a:solidFill>
                  <a:prstDash val="solid"/>
                </a:ln>
                <a:solidFill>
                  <a:srgbClr val="4F81BD">
                    <a:satMod val="200000"/>
                    <a:tint val="3000"/>
                  </a:srgbClr>
                </a:solidFill>
                <a:effectLst>
                  <a:innerShdw blurRad="101600" dist="76200" dir="5400000">
                    <a:srgbClr val="4F81BD">
                      <a:satMod val="190000"/>
                      <a:tint val="100000"/>
                      <a:alpha val="74000"/>
                    </a:srgbClr>
                  </a:innerShdw>
                </a:effectLst>
                <a:uLnTx/>
                <a:uFillTx/>
                <a:latin typeface="Calibri"/>
                <a:ea typeface="+mn-ea"/>
                <a:cs typeface="+mn-cs"/>
              </a:rPr>
              <a:t>DOA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p:cNvSpPr txBox="1">
            <a:spLocks noChangeArrowheads="1"/>
          </p:cNvSpPr>
          <p:nvPr/>
        </p:nvSpPr>
        <p:spPr bwMode="auto">
          <a:xfrm>
            <a:off x="0" y="3048000"/>
            <a:ext cx="9144000" cy="1200329"/>
          </a:xfrm>
          <a:prstGeom prst="rect">
            <a:avLst/>
          </a:prstGeom>
          <a:solidFill>
            <a:schemeClr val="accent5">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anose="020B0A040201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5AA8E8-91ED-1337-CDC8-84C16D0CBDA8}"/>
              </a:ext>
            </a:extLst>
          </p:cNvPr>
          <p:cNvPicPr>
            <a:picLocks noChangeAspect="1"/>
          </p:cNvPicPr>
          <p:nvPr/>
        </p:nvPicPr>
        <p:blipFill>
          <a:blip r:embed="rId2"/>
          <a:stretch>
            <a:fillRect/>
          </a:stretch>
        </p:blipFill>
        <p:spPr>
          <a:xfrm>
            <a:off x="0" y="0"/>
            <a:ext cx="9144000" cy="6857999"/>
          </a:xfrm>
          <a:prstGeom prst="rect">
            <a:avLst/>
          </a:prstGeom>
        </p:spPr>
      </p:pic>
      <p:sp>
        <p:nvSpPr>
          <p:cNvPr id="2" name="Rectangle 1"/>
          <p:cNvSpPr>
            <a:spLocks noChangeArrowheads="1"/>
          </p:cNvSpPr>
          <p:nvPr/>
        </p:nvSpPr>
        <p:spPr bwMode="auto">
          <a:xfrm>
            <a:off x="457200" y="457200"/>
            <a:ext cx="8382000" cy="5976664"/>
          </a:xfrm>
          <a:prstGeom prst="rect">
            <a:avLst/>
          </a:prstGeom>
          <a:solidFill>
            <a:schemeClr val="tx2">
              <a:lumMod val="75000"/>
            </a:schemeClr>
          </a:solidFill>
          <a:effectLst>
            <a:outerShdw blurRad="40000" dist="20000" dir="5400000" rotWithShape="0">
              <a:srgbClr val="000000">
                <a:alpha val="77000"/>
              </a:srgbClr>
            </a:outerShdw>
          </a:effectLst>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solidFill>
                <a:schemeClr val="accent3"/>
              </a:solidFill>
              <a:latin typeface="Monotype Corsiva" pitchFamily="66" charset="0"/>
              <a:cs typeface="Arial" panose="020B0604020202020204"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anose="020B0604020202020204" pitchFamily="34" charset="0"/>
              </a:rPr>
              <a:t>عِبَادَ اللهِ!</a:t>
            </a:r>
          </a:p>
          <a:p>
            <a:pPr algn="ctr">
              <a:defRPr/>
            </a:pPr>
            <a:endParaRPr lang="en-MY" sz="1600" b="1" dirty="0">
              <a:solidFill>
                <a:schemeClr val="accent3"/>
              </a:solidFill>
              <a:latin typeface="Calibri" panose="020F0502020204030204" charset="0"/>
              <a:ea typeface="Calibri" panose="020F050202020403020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A5E921F-7C2D-4AD7-B745-7743813C9A2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xmlns="" id="{965E72EA-84F5-2910-026B-8E63904FCC18}"/>
              </a:ext>
            </a:extLst>
          </p:cNvPr>
          <p:cNvPicPr>
            <a:picLocks noChangeAspect="1"/>
          </p:cNvPicPr>
          <p:nvPr/>
        </p:nvPicPr>
        <p:blipFill>
          <a:blip r:embed="rId2"/>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xmlns="" id="{87B965E4-0DF7-CAB0-D689-A3B026887891}"/>
              </a:ext>
            </a:extLst>
          </p:cNvPr>
          <p:cNvPicPr>
            <a:picLocks noChangeAspect="1"/>
          </p:cNvPicPr>
          <p:nvPr/>
        </p:nvPicPr>
        <p:blipFill>
          <a:blip r:embed="rId3"/>
          <a:stretch>
            <a:fillRect/>
          </a:stretch>
        </p:blipFill>
        <p:spPr>
          <a:xfrm>
            <a:off x="328816" y="389880"/>
            <a:ext cx="8486368" cy="6078239"/>
          </a:xfrm>
          <a:prstGeom prst="rect">
            <a:avLst/>
          </a:prstGeom>
        </p:spPr>
      </p:pic>
    </p:spTree>
    <p:extLst>
      <p:ext uri="{BB962C8B-B14F-4D97-AF65-F5344CB8AC3E}">
        <p14:creationId xmlns:p14="http://schemas.microsoft.com/office/powerpoint/2010/main" val="1933734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1350673-68D4-B011-66FC-DB1E75CEADBE}"/>
              </a:ext>
            </a:extLst>
          </p:cNvPr>
          <p:cNvPicPr>
            <a:picLocks noChangeAspect="1"/>
          </p:cNvPicPr>
          <p:nvPr/>
        </p:nvPicPr>
        <p:blipFill>
          <a:blip r:embed="rId2"/>
          <a:stretch>
            <a:fillRect/>
          </a:stretch>
        </p:blipFill>
        <p:spPr>
          <a:xfrm>
            <a:off x="0" y="0"/>
            <a:ext cx="9143999" cy="6857999"/>
          </a:xfrm>
          <a:prstGeom prst="rect">
            <a:avLst/>
          </a:prstGeom>
        </p:spPr>
      </p:pic>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71000">
                <a:schemeClr val="accent1">
                  <a:tint val="15000"/>
                  <a:satMod val="350000"/>
                  <a:alpha val="70000"/>
                </a:schemeClr>
              </a:gs>
            </a:gsLst>
            <a:lin ang="16200000" scaled="1"/>
          </a:gradFill>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solidFill>
                <a:schemeClr val="accent3"/>
              </a:solidFill>
              <a:latin typeface="Monotype Corsiva" pitchFamily="66" charset="0"/>
              <a:cs typeface="Arial" panose="020B0604020202020204"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solidFill>
                <a:schemeClr val="accent3"/>
              </a:solidFill>
              <a:latin typeface="Calibri" panose="020F0502020204030204" charset="0"/>
              <a:ea typeface="Calibri" panose="020F050202020403020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A10D5A6-6F7B-D4B5-5D11-C4FA2600F677}"/>
              </a:ext>
            </a:extLst>
          </p:cNvPr>
          <p:cNvPicPr>
            <a:picLocks noChangeAspect="1"/>
          </p:cNvPicPr>
          <p:nvPr/>
        </p:nvPicPr>
        <p:blipFill>
          <a:blip r:embed="rId2"/>
          <a:stretch>
            <a:fillRect/>
          </a:stretch>
        </p:blipFill>
        <p:spPr>
          <a:xfrm>
            <a:off x="8965" y="1"/>
            <a:ext cx="9144000" cy="6396334"/>
          </a:xfrm>
          <a:prstGeom prst="rect">
            <a:avLst/>
          </a:prstGeom>
        </p:spPr>
      </p:pic>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6 RAMADAN 1446H / 7 MAC 2025</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2" name="TextBox 1"/>
          <p:cNvSpPr txBox="1"/>
          <p:nvPr/>
        </p:nvSpPr>
        <p:spPr>
          <a:xfrm>
            <a:off x="0" y="387230"/>
            <a:ext cx="8839200"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000" b="1" u="sng" dirty="0">
                <a:ln w="9525">
                  <a:solidFill>
                    <a:schemeClr val="bg1"/>
                  </a:solidFill>
                  <a:prstDash val="solid"/>
                </a:ln>
                <a:solidFill>
                  <a:srgbClr val="FF0000"/>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rPr>
              <a:t>TAJUK KHUTBAH HARI INI</a:t>
            </a:r>
            <a:endParaRPr lang="en-MY" sz="4000" b="1" u="sng" dirty="0">
              <a:ln w="9525">
                <a:solidFill>
                  <a:schemeClr val="bg1"/>
                </a:solidFill>
                <a:prstDash val="solid"/>
              </a:ln>
              <a:solidFill>
                <a:srgbClr val="FF0000"/>
              </a:solidFill>
              <a:effectLst>
                <a:glow rad="139700">
                  <a:schemeClr val="tx1">
                    <a:alpha val="40000"/>
                  </a:schemeClr>
                </a:glow>
                <a:outerShdw blurRad="12700" dist="38100" dir="2700000" algn="tl" rotWithShape="0">
                  <a:schemeClr val="bg1">
                    <a:lumMod val="50000"/>
                  </a:schemeClr>
                </a:outerShdw>
              </a:effectLst>
              <a:latin typeface="Arial Black" panose="020B0A04020102020204" pitchFamily="34" charset="0"/>
            </a:endParaRPr>
          </a:p>
        </p:txBody>
      </p:sp>
      <p:sp>
        <p:nvSpPr>
          <p:cNvPr id="5" name="Rectangle 4">
            <a:extLst>
              <a:ext uri="{FF2B5EF4-FFF2-40B4-BE49-F238E27FC236}">
                <a16:creationId xmlns:a16="http://schemas.microsoft.com/office/drawing/2014/main" xmlns="" id="{9190CE06-9893-0C98-9F0E-283F0E0F4D98}"/>
              </a:ext>
            </a:extLst>
          </p:cNvPr>
          <p:cNvSpPr/>
          <p:nvPr/>
        </p:nvSpPr>
        <p:spPr>
          <a:xfrm>
            <a:off x="723900" y="1676400"/>
            <a:ext cx="7696200" cy="4419600"/>
          </a:xfrm>
          <a:prstGeom prst="rect">
            <a:avLst/>
          </a:prstGeom>
        </p:spPr>
        <p:txBody>
          <a:bodyPr wrap="square">
            <a:noAutofit/>
          </a:bodyPr>
          <a:lstStyle/>
          <a:p>
            <a:pPr algn="ctr"/>
            <a:r>
              <a:rPr lang="fi-FI" sz="6000" b="1" dirty="0">
                <a:ln w="13462">
                  <a:solidFill>
                    <a:schemeClr val="tx2"/>
                  </a:solidFill>
                  <a:prstDash val="solid"/>
                </a:ln>
                <a:solidFill>
                  <a:schemeClr val="accent2">
                    <a:lumMod val="60000"/>
                    <a:lumOff val="40000"/>
                  </a:schemeClr>
                </a:solidFill>
                <a:effectLst>
                  <a:outerShdw dist="38100" dir="2700000" algn="bl" rotWithShape="0">
                    <a:schemeClr val="accent5"/>
                  </a:outerShdw>
                </a:effectLst>
                <a:latin typeface="Arial Black" panose="020B0A04020102020204" pitchFamily="34" charset="0"/>
              </a:rPr>
              <a:t>RAMADAN GELANGGANG MENGGANDAKAN </a:t>
            </a:r>
          </a:p>
          <a:p>
            <a:pPr algn="ctr"/>
            <a:r>
              <a:rPr lang="fi-FI" sz="6000" b="1" dirty="0">
                <a:ln w="13462">
                  <a:solidFill>
                    <a:schemeClr val="tx2"/>
                  </a:solidFill>
                  <a:prstDash val="solid"/>
                </a:ln>
                <a:solidFill>
                  <a:schemeClr val="accent2">
                    <a:lumMod val="60000"/>
                    <a:lumOff val="40000"/>
                  </a:schemeClr>
                </a:solidFill>
                <a:effectLst>
                  <a:outerShdw dist="38100" dir="2700000" algn="bl" rotWithShape="0">
                    <a:schemeClr val="accent5"/>
                  </a:outerShdw>
                </a:effectLst>
                <a:latin typeface="Arial Black" panose="020B0A04020102020204" pitchFamily="34" charset="0"/>
              </a:rPr>
              <a:t>AMALAN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FD84CAF0-D9C1-70FF-1D2A-30D4CC7BB683}"/>
              </a:ext>
            </a:extLst>
          </p:cNvPr>
          <p:cNvSpPr/>
          <p:nvPr/>
        </p:nvSpPr>
        <p:spPr>
          <a:xfrm>
            <a:off x="247650"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Ramadan adalah medan yang luas untuk melakukan pelbagai amalan saleh untuk meraih keuntungan akhirat yang amat hebat. </a:t>
            </a:r>
          </a:p>
        </p:txBody>
      </p:sp>
    </p:spTree>
    <p:extLst>
      <p:ext uri="{BB962C8B-B14F-4D97-AF65-F5344CB8AC3E}">
        <p14:creationId xmlns:p14="http://schemas.microsoft.com/office/powerpoint/2010/main" val="3061276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6000" r="-6000"/>
          </a:stretch>
        </a:blipFill>
        <a:effectLst/>
      </p:bgPr>
    </p:bg>
    <p:spTree>
      <p:nvGrpSpPr>
        <p:cNvPr id="1" name="">
          <a:extLst>
            <a:ext uri="{FF2B5EF4-FFF2-40B4-BE49-F238E27FC236}">
              <a16:creationId xmlns:a16="http://schemas.microsoft.com/office/drawing/2014/main" xmlns="" id="{846A840B-2B3C-CC59-605C-A638679E2C37}"/>
            </a:ext>
          </a:extLst>
        </p:cNvPr>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FA1CD700-58DD-4B9C-135C-E89868AC7AE1}"/>
              </a:ext>
            </a:extLst>
          </p:cNvPr>
          <p:cNvSpPr/>
          <p:nvPr/>
        </p:nvSpPr>
        <p:spPr>
          <a:xfrm>
            <a:off x="417908" y="34404"/>
            <a:ext cx="8308183" cy="871008"/>
          </a:xfrm>
          <a:prstGeom prst="snip2DiagRect">
            <a:avLst>
              <a:gd name="adj1" fmla="val 50000"/>
              <a:gd name="adj2" fmla="val 50000"/>
            </a:avLst>
          </a:prstGeom>
          <a:solidFill>
            <a:schemeClr val="accent6">
              <a:lumMod val="75000"/>
            </a:schemeClr>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0" i="0" u="none" strike="noStrike" kern="1200" cap="none" spc="0" normalizeH="0" baseline="0" noProof="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uLnTx/>
                <a:uFillTx/>
                <a:latin typeface="Arial Black" panose="020B0A04020102020204" pitchFamily="34" charset="0"/>
                <a:ea typeface="+mn-ea"/>
                <a:cs typeface="+mn-cs"/>
              </a:rPr>
              <a:t>Sabda Nabi SAW</a:t>
            </a:r>
          </a:p>
        </p:txBody>
      </p:sp>
      <p:sp>
        <p:nvSpPr>
          <p:cNvPr id="6" name="Rectangle 5">
            <a:extLst>
              <a:ext uri="{FF2B5EF4-FFF2-40B4-BE49-F238E27FC236}">
                <a16:creationId xmlns:a16="http://schemas.microsoft.com/office/drawing/2014/main" xmlns="" id="{CC4DE6EE-A9A4-049A-BF89-3837BB5A6867}"/>
              </a:ext>
            </a:extLst>
          </p:cNvPr>
          <p:cNvSpPr/>
          <p:nvPr/>
        </p:nvSpPr>
        <p:spPr>
          <a:xfrm>
            <a:off x="110835" y="2819400"/>
            <a:ext cx="9033165" cy="375487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10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effectLst/>
                <a:uLnTx/>
                <a:uFillTx/>
                <a:latin typeface="Calibri"/>
                <a:ea typeface="+mn-ea"/>
                <a:cs typeface="+mn-cs"/>
              </a:rPr>
              <a:t>Maksudnya: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C00000"/>
                </a:solidFill>
                <a:effectLst/>
                <a:uLnTx/>
                <a:uFillTx/>
                <a:latin typeface="Calibri"/>
                <a:ea typeface="+mn-ea"/>
                <a:cs typeface="+mn-cs"/>
              </a:rPr>
              <a:t> "Apabila masuk bulan Ramadhan, maka dibukalah pintu-pintu syurga, ditutup pintu-pintu neraka, dan dibelenggu syaitan-syaitan.”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MY" sz="2800" b="1" i="0" u="none" strike="noStrike" kern="1200" cap="none" spc="0" normalizeH="0" baseline="0" noProof="0" dirty="0">
              <a:ln>
                <a:noFill/>
              </a:ln>
              <a:solidFill>
                <a:srgbClr val="C00000"/>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MY" sz="2800" b="1" dirty="0">
                <a:solidFill>
                  <a:srgbClr val="C00000"/>
                </a:solidFill>
                <a:latin typeface="Calibri"/>
              </a:rPr>
              <a:t>	          </a:t>
            </a:r>
            <a:r>
              <a:rPr kumimoji="0" lang="en-MY" sz="2800" b="1" i="0" u="none" strike="noStrike" kern="1200" cap="none" spc="0" normalizeH="0" baseline="0" noProof="0" dirty="0">
                <a:ln>
                  <a:noFill/>
                </a:ln>
                <a:solidFill>
                  <a:srgbClr val="C00000"/>
                </a:solidFill>
                <a:effectLst/>
                <a:uLnTx/>
                <a:uFillTx/>
                <a:latin typeface="Calibri"/>
                <a:ea typeface="+mn-ea"/>
                <a:cs typeface="+mn-cs"/>
              </a:rPr>
              <a:t> 	         </a:t>
            </a:r>
            <a:r>
              <a:rPr lang="en-MY" sz="2800" b="1" dirty="0">
                <a:solidFill>
                  <a:srgbClr val="C00000"/>
                </a:solidFill>
                <a:latin typeface="Calibri"/>
              </a:rPr>
              <a:t>     </a:t>
            </a:r>
            <a:r>
              <a:rPr kumimoji="0" lang="en-MY" sz="2800" b="1" i="0" u="none" strike="noStrike" kern="1200" cap="none" spc="0" normalizeH="0" baseline="0" noProof="0" dirty="0">
                <a:ln>
                  <a:noFill/>
                </a:ln>
                <a:solidFill>
                  <a:prstClr val="black"/>
                </a:solidFill>
                <a:effectLst/>
                <a:uLnTx/>
                <a:uFillTx/>
                <a:latin typeface="Calibri"/>
                <a:ea typeface="+mn-ea"/>
                <a:cs typeface="+mn-cs"/>
              </a:rPr>
              <a:t>(</a:t>
            </a:r>
            <a:r>
              <a:rPr kumimoji="0" lang="en-MY" sz="2800" b="1" i="0" u="none" strike="noStrike" kern="1200" cap="none" spc="0" normalizeH="0" baseline="0" noProof="0" dirty="0" err="1">
                <a:ln>
                  <a:noFill/>
                </a:ln>
                <a:solidFill>
                  <a:prstClr val="black"/>
                </a:solidFill>
                <a:effectLst/>
                <a:uLnTx/>
                <a:uFillTx/>
                <a:latin typeface="Calibri"/>
                <a:ea typeface="+mn-ea"/>
                <a:cs typeface="+mn-cs"/>
              </a:rPr>
              <a:t>Hadits</a:t>
            </a:r>
            <a:r>
              <a:rPr kumimoji="0" lang="en-MY" sz="2800" b="1" i="0" u="none" strike="noStrike" kern="1200" cap="none" spc="0" normalizeH="0" baseline="0" noProof="0" dirty="0">
                <a:ln>
                  <a:noFill/>
                </a:ln>
                <a:solidFill>
                  <a:prstClr val="black"/>
                </a:solidFill>
                <a:effectLst/>
                <a:uLnTx/>
                <a:uFillTx/>
                <a:latin typeface="Calibri"/>
                <a:ea typeface="+mn-ea"/>
                <a:cs typeface="+mn-cs"/>
              </a:rPr>
              <a:t> Riwayat al-Bukhari dan Muslim)</a:t>
            </a:r>
          </a:p>
        </p:txBody>
      </p:sp>
      <p:pic>
        <p:nvPicPr>
          <p:cNvPr id="5" name="Picture 4">
            <a:extLst>
              <a:ext uri="{FF2B5EF4-FFF2-40B4-BE49-F238E27FC236}">
                <a16:creationId xmlns:a16="http://schemas.microsoft.com/office/drawing/2014/main" xmlns="" id="{F2E2CD25-635D-4A8F-89AB-B7457135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23" y="1295400"/>
            <a:ext cx="8864352" cy="2249619"/>
          </a:xfrm>
          <a:prstGeom prst="rect">
            <a:avLst/>
          </a:prstGeom>
        </p:spPr>
      </p:pic>
    </p:spTree>
    <p:extLst>
      <p:ext uri="{BB962C8B-B14F-4D97-AF65-F5344CB8AC3E}">
        <p14:creationId xmlns:p14="http://schemas.microsoft.com/office/powerpoint/2010/main" val="1349228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xmlns="" id="{F46AAAEC-4D28-B047-621E-BB1495171D43}"/>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2055183D-B088-2B7C-B231-3EEA42041B4E}"/>
              </a:ext>
            </a:extLst>
          </p:cNvPr>
          <p:cNvSpPr/>
          <p:nvPr/>
        </p:nvSpPr>
        <p:spPr>
          <a:xfrm>
            <a:off x="247649" y="219075"/>
            <a:ext cx="8648700" cy="641985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sv-SE" sz="40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Berpuasa pada bulan Ramadan adalah ibadat yang wajib lagi istimewa kerana seseorang yang berpuasa sanggup meninggalkan aktiviti biasanya seperti makan, minum dan kemahuan syahwatnya semata-mata menurut perintah Allah </a:t>
            </a:r>
            <a:r>
              <a:rPr lang="sv-SE" sz="4000" dirty="0" smtClean="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rPr>
              <a:t>SWT </a:t>
            </a:r>
            <a:endParaRPr lang="sv-SE" sz="3600" dirty="0">
              <a:ln>
                <a:solidFill>
                  <a:schemeClr val="bg1"/>
                </a:solidFill>
              </a:ln>
              <a:solidFill>
                <a:schemeClr val="accent5">
                  <a:lumMod val="50000"/>
                </a:schemeClr>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879940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5464</TotalTime>
  <Words>1656</Words>
  <Application>Microsoft Office PowerPoint</Application>
  <PresentationFormat>On-screen Show (4:3)</PresentationFormat>
  <Paragraphs>191</Paragraphs>
  <Slides>58</Slides>
  <Notes>0</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58</vt:i4>
      </vt:variant>
    </vt:vector>
  </HeadingPairs>
  <TitlesOfParts>
    <vt:vector size="78" baseType="lpstr">
      <vt:lpstr>Arial Unicode MS</vt:lpstr>
      <vt:lpstr>Yu Gothic UI Semilight</vt:lpstr>
      <vt:lpstr>Aharoni</vt:lpstr>
      <vt:lpstr>Arial</vt:lpstr>
      <vt:lpstr>Arial Black</vt:lpstr>
      <vt:lpstr>Arial Rounded MT Bold</vt:lpstr>
      <vt:lpstr>Bahnschrift Condensed</vt:lpstr>
      <vt:lpstr>Bernard MT Condensed</vt:lpstr>
      <vt:lpstr>Calibri</vt:lpstr>
      <vt:lpstr>Century Schoolbook</vt:lpstr>
      <vt:lpstr>Monotype Corsiva</vt:lpstr>
      <vt:lpstr>SymphonyUltraBlack</vt:lpstr>
      <vt:lpstr>Times New Roman</vt:lpstr>
      <vt:lpstr>Traditional Arabic</vt:lpstr>
      <vt:lpstr>Office Theme</vt:lpstr>
      <vt:lpstr>1_Office Theme</vt:lpstr>
      <vt:lpstr>2_Office Theme</vt:lpstr>
      <vt:lpstr>4_Office Theme</vt:lpstr>
      <vt:lpstr>5_Office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2067</cp:revision>
  <dcterms:created xsi:type="dcterms:W3CDTF">2017-12-24T04:47:00Z</dcterms:created>
  <dcterms:modified xsi:type="dcterms:W3CDTF">2025-03-06T02:18:52Z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CBF94BD4BFBE47B3A57ACE852EE710D6_12</vt:lpwstr>
  </property>
  <property fmtid="{D5CDD505-2E9C-101B-9397-08002B2CF9AE}" pid="3" name="KSOProductBuildVer">
    <vt:lpwstr>1033-12.2.0.17562</vt:lpwstr>
  </property>
</Properties>
</file>