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96" r:id="rId5"/>
  </p:sldMasterIdLst>
  <p:notesMasterIdLst>
    <p:notesMasterId r:id="rId59"/>
  </p:notesMasterIdLst>
  <p:sldIdLst>
    <p:sldId id="898" r:id="rId6"/>
    <p:sldId id="259" r:id="rId7"/>
    <p:sldId id="260" r:id="rId8"/>
    <p:sldId id="261" r:id="rId9"/>
    <p:sldId id="262" r:id="rId10"/>
    <p:sldId id="1429" r:id="rId11"/>
    <p:sldId id="1471" r:id="rId12"/>
    <p:sldId id="755" r:id="rId13"/>
    <p:sldId id="1468" r:id="rId14"/>
    <p:sldId id="1336" r:id="rId15"/>
    <p:sldId id="1472" r:id="rId16"/>
    <p:sldId id="1430" r:id="rId17"/>
    <p:sldId id="1470" r:id="rId18"/>
    <p:sldId id="1482" r:id="rId19"/>
    <p:sldId id="1474" r:id="rId20"/>
    <p:sldId id="1475" r:id="rId21"/>
    <p:sldId id="1476" r:id="rId22"/>
    <p:sldId id="1477" r:id="rId23"/>
    <p:sldId id="1481" r:id="rId24"/>
    <p:sldId id="1479" r:id="rId25"/>
    <p:sldId id="1480" r:id="rId26"/>
    <p:sldId id="1483" r:id="rId27"/>
    <p:sldId id="1484" r:id="rId28"/>
    <p:sldId id="1414" r:id="rId29"/>
    <p:sldId id="1486" r:id="rId30"/>
    <p:sldId id="1360" r:id="rId31"/>
    <p:sldId id="1487" r:id="rId32"/>
    <p:sldId id="1379" r:id="rId33"/>
    <p:sldId id="1428" r:id="rId34"/>
    <p:sldId id="1409" r:id="rId35"/>
    <p:sldId id="407" r:id="rId36"/>
    <p:sldId id="417" r:id="rId37"/>
    <p:sldId id="281" r:id="rId38"/>
    <p:sldId id="950" r:id="rId39"/>
    <p:sldId id="276" r:id="rId40"/>
    <p:sldId id="277" r:id="rId41"/>
    <p:sldId id="278" r:id="rId42"/>
    <p:sldId id="1365" r:id="rId43"/>
    <p:sldId id="1488" r:id="rId44"/>
    <p:sldId id="283" r:id="rId45"/>
    <p:sldId id="284" r:id="rId46"/>
    <p:sldId id="309" r:id="rId47"/>
    <p:sldId id="310" r:id="rId48"/>
    <p:sldId id="961" r:id="rId49"/>
    <p:sldId id="962" r:id="rId50"/>
    <p:sldId id="1181" r:id="rId51"/>
    <p:sldId id="976" r:id="rId52"/>
    <p:sldId id="977" r:id="rId53"/>
    <p:sldId id="978" r:id="rId54"/>
    <p:sldId id="312" r:id="rId55"/>
    <p:sldId id="313" r:id="rId56"/>
    <p:sldId id="1289"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1429"/>
            <p14:sldId id="1471"/>
            <p14:sldId id="755"/>
            <p14:sldId id="1468"/>
            <p14:sldId id="1336"/>
            <p14:sldId id="1472"/>
            <p14:sldId id="1430"/>
            <p14:sldId id="1470"/>
            <p14:sldId id="1482"/>
            <p14:sldId id="1474"/>
            <p14:sldId id="1475"/>
            <p14:sldId id="1476"/>
            <p14:sldId id="1477"/>
            <p14:sldId id="1481"/>
            <p14:sldId id="1479"/>
            <p14:sldId id="1480"/>
            <p14:sldId id="1483"/>
            <p14:sldId id="1484"/>
            <p14:sldId id="1414"/>
            <p14:sldId id="1486"/>
            <p14:sldId id="1360"/>
            <p14:sldId id="1487"/>
            <p14:sldId id="1379"/>
            <p14:sldId id="1428"/>
            <p14:sldId id="1409"/>
            <p14:sldId id="407"/>
            <p14:sldId id="417"/>
            <p14:sldId id="281"/>
            <p14:sldId id="950"/>
            <p14:sldId id="276"/>
            <p14:sldId id="277"/>
            <p14:sldId id="278"/>
            <p14:sldId id="1365"/>
            <p14:sldId id="1488"/>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EFF8BA"/>
    <a:srgbClr val="F84032"/>
    <a:srgbClr val="FF939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8975" autoAdjust="0"/>
  </p:normalViewPr>
  <p:slideViewPr>
    <p:cSldViewPr showGuides="1">
      <p:cViewPr varScale="1">
        <p:scale>
          <a:sx n="74" d="100"/>
          <a:sy n="74" d="100"/>
        </p:scale>
        <p:origin x="1188"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8/22/2024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22/08/2024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8/22/2024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3.jpeg"/><Relationship Id="rId1" Type="http://schemas.openxmlformats.org/officeDocument/2006/relationships/slideLayout" Target="../slideLayouts/slideLayout24.xml"/><Relationship Id="rId4"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6406" y="144365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34 / 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1184249" y="3651442"/>
            <a:ext cx="6610985" cy="1452245"/>
          </a:xfrm>
          <a:prstGeom prst="rect">
            <a:avLst/>
          </a:prstGeom>
        </p:spPr>
        <p:txBody>
          <a:bodyPr wrap="square">
            <a:noAutofit/>
          </a:bodyPr>
          <a:lstStyle/>
          <a:p>
            <a:pPr algn="ctr"/>
            <a:r>
              <a:rPr lang="fi-FI" sz="4800" b="1" dirty="0">
                <a:ln w="13462">
                  <a:solidFill>
                    <a:schemeClr val="bg1"/>
                  </a:solidFill>
                  <a:prstDash val="solid"/>
                </a:ln>
                <a:solidFill>
                  <a:schemeClr val="tx2">
                    <a:lumMod val="75000"/>
                  </a:schemeClr>
                </a:solidFill>
                <a:effectLst>
                  <a:outerShdw dist="38100" dir="2700000" algn="bl" rotWithShape="0">
                    <a:schemeClr val="accent5"/>
                  </a:outerShdw>
                </a:effectLst>
                <a:latin typeface="Arial Black" panose="020B0A04020102020204" pitchFamily="34" charset="0"/>
              </a:rPr>
              <a:t>TUNTUTAN MENCINTAI </a:t>
            </a:r>
          </a:p>
          <a:p>
            <a:pPr algn="ctr"/>
            <a:r>
              <a:rPr lang="fi-FI" sz="4800" b="1" dirty="0">
                <a:ln w="13462">
                  <a:solidFill>
                    <a:schemeClr val="bg1"/>
                  </a:solidFill>
                  <a:prstDash val="solid"/>
                </a:ln>
                <a:solidFill>
                  <a:schemeClr val="tx2">
                    <a:lumMod val="75000"/>
                  </a:schemeClr>
                </a:solidFill>
                <a:effectLst>
                  <a:outerShdw dist="38100" dir="2700000" algn="bl" rotWithShape="0">
                    <a:schemeClr val="accent5"/>
                  </a:outerShdw>
                </a:effectLst>
                <a:latin typeface="Arial Black" panose="020B0A04020102020204" pitchFamily="34" charset="0"/>
              </a:rPr>
              <a:t>NEGARA</a:t>
            </a:r>
          </a:p>
        </p:txBody>
      </p:sp>
      <p:sp>
        <p:nvSpPr>
          <p:cNvPr id="4" name="Rectangle 3"/>
          <p:cNvSpPr/>
          <p:nvPr/>
        </p:nvSpPr>
        <p:spPr>
          <a:xfrm>
            <a:off x="1219200" y="2687706"/>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18  SAFAR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23  Ogos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82258" y="634773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69000" b="-6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533400" y="1752600"/>
            <a:ext cx="8077200" cy="38100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Jika disoroti, kemerdekaan negara yang dicapai pada tahun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1957</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adalah sebuah perjuangan yang panjang dan penuh berliku.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31000" b="-31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533400" y="685800"/>
            <a:ext cx="8077200" cy="5486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Generasi terdahulu telah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mengorbankan</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jiwa dan raga mereka bagi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mempertahankan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tanah air daripada penjajahan kuasa asing. Perjuangan mereka juga bertujuan agar agama Islam terus terpelihara di Malaysia.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39000" b="-3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533400"/>
            <a:ext cx="8686800" cy="60198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Hasil pengorbanan generasi terdahulu,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Alhamdulillah</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rakyat Malaysia pada hari ini dapat hidup dengan aman dan damai di tanah air sendiri. Umat Islam pula bebas melaksanakan tuntutan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Rukun Iman dan Rukun Islam</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tanpa perlu berasa takut.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457200"/>
            <a:ext cx="8686800" cy="61722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Apa yang pasti, pengorbanan yang ditunjukkan itu adalah bukti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kecintaan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mereka terhadap negara sekaligus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kecintaan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terhadap agama. </a:t>
            </a:r>
          </a:p>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Mereka sanggup berkorban apa sahaja demi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negara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agama</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tercinta.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68000" b="-68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152400"/>
            <a:ext cx="8686800" cy="64008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spcAft>
                <a:spcPts val="0"/>
              </a:spcAft>
            </a:pPr>
            <a:r>
              <a:rPr lang="ms-MY" sz="2800" b="1" dirty="0">
                <a:solidFill>
                  <a:schemeClr val="tx1"/>
                </a:solidFill>
                <a:latin typeface="Arial Black" panose="020B0A04020102020204" pitchFamily="34" charset="0"/>
                <a:ea typeface="Calibri" panose="020F0502020204030204" charset="0"/>
                <a:cs typeface="Arial" panose="020B0604020202020204" pitchFamily="34" charset="0"/>
              </a:rPr>
              <a:t>Sikap ini selari dengan pepatah Arab yang masyhur :</a:t>
            </a:r>
            <a:endParaRPr lang="en-MY" sz="2800" b="1" dirty="0">
              <a:solidFill>
                <a:schemeClr val="tx1"/>
              </a:solidFill>
              <a:latin typeface="Arial Black" panose="020B0A04020102020204" pitchFamily="34" charset="0"/>
              <a:ea typeface="Calibri" panose="020F0502020204030204" charset="0"/>
              <a:cs typeface="Arial" panose="020B0604020202020204" pitchFamily="34" charset="0"/>
            </a:endParaRPr>
          </a:p>
          <a:p>
            <a:pPr algn="just">
              <a:spcAft>
                <a:spcPts val="0"/>
              </a:spcAft>
            </a:pPr>
            <a:r>
              <a:rPr lang="ms-MY" sz="800" dirty="0">
                <a:latin typeface="Arial" panose="020B0604020202020204" pitchFamily="34" charset="0"/>
                <a:ea typeface="Calibri" panose="020F0502020204030204" charset="0"/>
                <a:cs typeface="Arial" panose="020B0604020202020204" pitchFamily="34" charset="0"/>
              </a:rPr>
              <a:t> </a:t>
            </a:r>
            <a:endParaRPr lang="en-MY" sz="2000" dirty="0">
              <a:latin typeface="Calibri" panose="020F0502020204030204" charset="0"/>
              <a:ea typeface="Calibri" panose="020F0502020204030204" charset="0"/>
              <a:cs typeface="Arial" panose="020B0604020202020204" pitchFamily="34" charset="0"/>
            </a:endParaRPr>
          </a:p>
          <a:p>
            <a:pPr algn="ctr">
              <a:lnSpc>
                <a:spcPct val="115000"/>
              </a:lnSpc>
              <a:spcAft>
                <a:spcPts val="0"/>
              </a:spcAft>
            </a:pPr>
            <a:endParaRPr lang="en-MY" sz="2000" dirty="0">
              <a:solidFill>
                <a:schemeClr val="tx1"/>
              </a:solidFill>
              <a:latin typeface="Calibri" panose="020F0502020204030204" charset="0"/>
              <a:ea typeface="Calibri" panose="020F0502020204030204" charset="0"/>
              <a:cs typeface="Arial" panose="020B0604020202020204" pitchFamily="34" charset="0"/>
            </a:endParaRPr>
          </a:p>
          <a:p>
            <a:pPr algn="ctr">
              <a:lnSpc>
                <a:spcPct val="115000"/>
              </a:lnSpc>
              <a:spcAft>
                <a:spcPts val="0"/>
              </a:spcAft>
            </a:pPr>
            <a:endParaRPr lang="en-MY" sz="2000" dirty="0">
              <a:solidFill>
                <a:schemeClr val="tx1"/>
              </a:solidFill>
              <a:latin typeface="Calibri" panose="020F0502020204030204" charset="0"/>
              <a:ea typeface="Calibri" panose="020F0502020204030204" charset="0"/>
              <a:cs typeface="Arial" panose="020B0604020202020204" pitchFamily="34" charset="0"/>
            </a:endParaRPr>
          </a:p>
          <a:p>
            <a:pPr algn="ctr">
              <a:lnSpc>
                <a:spcPct val="115000"/>
              </a:lnSpc>
              <a:spcAft>
                <a:spcPts val="0"/>
              </a:spcAft>
            </a:pPr>
            <a:endParaRPr lang="en-MY" sz="2000" dirty="0">
              <a:solidFill>
                <a:schemeClr val="tx1"/>
              </a:solidFill>
              <a:latin typeface="Calibri" panose="020F0502020204030204" charset="0"/>
              <a:ea typeface="Calibri" panose="020F0502020204030204" charset="0"/>
              <a:cs typeface="Arial" panose="020B0604020202020204" pitchFamily="34" charset="0"/>
            </a:endParaRPr>
          </a:p>
          <a:p>
            <a:pPr algn="just">
              <a:lnSpc>
                <a:spcPct val="150000"/>
              </a:lnSpc>
              <a:spcAft>
                <a:spcPts val="800"/>
              </a:spcAft>
            </a:pPr>
            <a:r>
              <a:rPr lang="ar-SA" sz="2800" b="1" i="1" dirty="0">
                <a:latin typeface="Calibri" panose="020F0502020204030204" charset="0"/>
                <a:ea typeface="Calibri" panose="020F0502020204030204" charset="0"/>
              </a:rPr>
              <a:t> </a:t>
            </a:r>
            <a:endParaRPr lang="en-US" sz="2800" b="1" i="1" dirty="0">
              <a:latin typeface="Calibri" panose="020F0502020204030204" charset="0"/>
              <a:ea typeface="Calibri" panose="020F0502020204030204" charset="0"/>
            </a:endParaRPr>
          </a:p>
          <a:p>
            <a:pPr algn="just">
              <a:spcAft>
                <a:spcPts val="800"/>
              </a:spcAft>
            </a:pPr>
            <a:r>
              <a:rPr lang="ms-MY" sz="3200" b="1" i="1" dirty="0">
                <a:solidFill>
                  <a:schemeClr val="tx1"/>
                </a:solidFill>
                <a:ea typeface="Calibri" panose="020F0502020204030204" charset="0"/>
                <a:cs typeface="Arial" panose="020B0604020202020204" pitchFamily="34" charset="0"/>
              </a:rPr>
              <a:t>Maksudnya: </a:t>
            </a:r>
            <a:r>
              <a:rPr lang="ms-MY" sz="3200" b="1" i="1" dirty="0">
                <a:solidFill>
                  <a:srgbClr val="C00000"/>
                </a:solidFill>
                <a:ea typeface="Calibri" panose="020F0502020204030204" charset="0"/>
                <a:cs typeface="Arial" panose="020B0604020202020204" pitchFamily="34" charset="0"/>
              </a:rPr>
              <a:t>“Cintakan negara (tanah air) salah satu daripada tanda keimanan.” </a:t>
            </a:r>
            <a:endParaRPr lang="en-MY" sz="3200" b="1" dirty="0">
              <a:solidFill>
                <a:srgbClr val="C00000"/>
              </a:solidFill>
              <a:effectLst/>
              <a:ea typeface="Calibri" panose="020F0502020204030204" charset="0"/>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A7BD3BE3-6671-B784-261F-A01DE5F1E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78" y="2763976"/>
            <a:ext cx="4572044" cy="11776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50000" b="-50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381000"/>
            <a:ext cx="8686800" cy="61722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Mencintai negara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adalah sebahagian tuntutan bagi umat Islam. Sirah daripada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Rasulullah SAW </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sendiri menunjukkan bahawa baginda sangat mencintai bumi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Makkah</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yang merupakan tanah tumpah darah tempat kelahiran dan tempat baginda membesar.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7000" b="-6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876300"/>
            <a:ext cx="8686800" cy="5105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Buktinya ketika baginda diperintahkan untuk berhijrah meninggalkan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Makkah</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apabila sampai di sempadan,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Rasulullah SAW</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berpaling menoleh ke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Makkah</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lantas bersabda (yang bermaksud)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8000" b="-58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571500"/>
            <a:ext cx="8686800" cy="5715000"/>
          </a:xfrm>
          <a:prstGeom prst="roundRect">
            <a:avLst/>
          </a:prstGeom>
          <a:solidFill>
            <a:schemeClr val="accent3">
              <a:lumMod val="60000"/>
              <a:lumOff val="40000"/>
              <a:alpha val="85000"/>
            </a:schemeClr>
          </a:solidFill>
          <a:ln w="38100">
            <a:solidFill>
              <a:schemeClr val="accent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“Tidak aku temui negeri yang lebih baik daripada engkau (Makkah), dan tiada negeri yang lebih aku cintai daripada engkau. Kalau bukan kerana kaumku (Quraisy) menghalauku keluar daripada Makkah, tidak akan aku tinggalkan negeri ini.” </a:t>
            </a:r>
          </a:p>
          <a:p>
            <a:pPr algn="ctr">
              <a:lnSpc>
                <a:spcPct val="150000"/>
              </a:lnSpc>
              <a:defRPr/>
            </a:pPr>
            <a:r>
              <a:rPr lang="sv-SE" sz="2800" dirty="0">
                <a:ln>
                  <a:solidFill>
                    <a:schemeClr val="bg1"/>
                  </a:solidFill>
                </a:ln>
                <a:solidFill>
                  <a:sysClr val="windowText" lastClr="000000"/>
                </a:solidFill>
                <a:effectLst>
                  <a:outerShdw blurRad="38100" dist="38100" dir="2700000" algn="tl">
                    <a:srgbClr val="000000">
                      <a:alpha val="43137"/>
                    </a:srgbClr>
                  </a:outerShdw>
                </a:effectLst>
                <a:latin typeface="Arial Black" panose="020B0A04020102020204" pitchFamily="34" charset="0"/>
              </a:rPr>
              <a:t>(Hadis riwayat al-Tirmizi)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9000" b="-6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1143000"/>
            <a:ext cx="8686800" cy="4724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Setelah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Rasulullah SAW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menetap di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Madinah</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baginda menumpahkan sepenuh jiwa raga bagi membangunkan dan mempertahankan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Madinah</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Perasaan cinta terhadap bumi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Madinah</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turut tersemai erat dalam sanubari baginda sebagaimana doa baginda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54000" b="-54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190500" y="1143000"/>
            <a:ext cx="8686800" cy="4724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spcAft>
                <a:spcPts val="0"/>
              </a:spcAft>
            </a:pPr>
            <a:endParaRPr lang="ms-MY" sz="2800" dirty="0">
              <a:latin typeface="Arial" panose="020B0604020202020204" pitchFamily="34" charset="0"/>
              <a:ea typeface="Calibri" panose="020F0502020204030204" charset="0"/>
              <a:cs typeface="Arial" panose="020B0604020202020204" pitchFamily="34" charset="0"/>
            </a:endParaRPr>
          </a:p>
          <a:p>
            <a:pPr algn="just">
              <a:lnSpc>
                <a:spcPct val="150000"/>
              </a:lnSpc>
              <a:spcAft>
                <a:spcPts val="0"/>
              </a:spcAft>
            </a:pPr>
            <a:endParaRPr lang="ms-MY" sz="2800" dirty="0">
              <a:latin typeface="Arial" panose="020B0604020202020204" pitchFamily="34" charset="0"/>
              <a:ea typeface="Calibri" panose="020F0502020204030204" charset="0"/>
              <a:cs typeface="Arial" panose="020B0604020202020204" pitchFamily="34" charset="0"/>
            </a:endParaRPr>
          </a:p>
          <a:p>
            <a:pPr algn="ctr">
              <a:lnSpc>
                <a:spcPct val="150000"/>
              </a:lnSpc>
              <a:spcAft>
                <a:spcPts val="0"/>
              </a:spcAft>
            </a:pPr>
            <a:r>
              <a:rPr lang="ms-MY" sz="3200" b="1" dirty="0">
                <a:solidFill>
                  <a:schemeClr val="tx1"/>
                </a:solidFill>
                <a:ea typeface="Calibri" panose="020F0502020204030204" charset="0"/>
                <a:cs typeface="Arial" panose="020B0604020202020204" pitchFamily="34" charset="0"/>
              </a:rPr>
              <a:t>Maksudnya: </a:t>
            </a:r>
            <a:r>
              <a:rPr lang="ms-MY" sz="3200" b="1" dirty="0">
                <a:solidFill>
                  <a:srgbClr val="C00000"/>
                </a:solidFill>
                <a:ea typeface="Calibri" panose="020F0502020204030204" charset="0"/>
                <a:cs typeface="Arial" panose="020B0604020202020204" pitchFamily="34" charset="0"/>
              </a:rPr>
              <a:t>“Wahai Tuhan kami, lahirkanlah rasa cinta kami kepada Madinah seperti mana kami mencintai Makkah, atau lebih.” </a:t>
            </a:r>
          </a:p>
          <a:p>
            <a:pPr algn="ctr">
              <a:lnSpc>
                <a:spcPct val="150000"/>
              </a:lnSpc>
              <a:spcAft>
                <a:spcPts val="0"/>
              </a:spcAft>
            </a:pPr>
            <a:r>
              <a:rPr lang="ms-MY" sz="3200" b="1" dirty="0">
                <a:solidFill>
                  <a:schemeClr val="tx1"/>
                </a:solidFill>
                <a:ea typeface="Calibri" panose="020F0502020204030204" charset="0"/>
                <a:cs typeface="Arial" panose="020B0604020202020204" pitchFamily="34" charset="0"/>
              </a:rPr>
              <a:t>(Hadis riwayat al-Bukhari)</a:t>
            </a:r>
            <a:endParaRPr lang="en-MY" sz="3200" b="1" dirty="0">
              <a:solidFill>
                <a:schemeClr val="tx1"/>
              </a:solidFill>
              <a:ea typeface="Calibri" panose="020F0502020204030204" charset="0"/>
              <a:cs typeface="Arial" panose="020B0604020202020204" pitchFamily="34" charset="0"/>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xmlns="" id="{5721BF3A-E619-5839-3C55-1DE6DE2FA1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61" y="1524000"/>
            <a:ext cx="8077278" cy="12829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9000" b="-6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457200"/>
            <a:ext cx="8686800" cy="60960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Selain itu, diceritakan oleh </a:t>
            </a:r>
          </a:p>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Anas bin Malik RA, bahawa </a:t>
            </a:r>
          </a:p>
          <a:p>
            <a:pPr algn="ctr">
              <a:lnSpc>
                <a:spcPct val="150000"/>
              </a:lnSpc>
              <a:defRPr/>
            </a:pP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Rasulullah SAW apabila pulang dari perjalanan yang jauh, ketika hampir dengan Madinah, baginda menggesa untanya supaya berjalan cepat seakan-akan rindu dan ingin sampai secepat mungkin ke Madinah. </a:t>
            </a:r>
          </a:p>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(Hadis riwayat al-Bukhari)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990600"/>
            <a:ext cx="8686800" cy="5105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Berdasarkan sirah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Rasulullah SAW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ini, menunjukkan bahawa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mencintai</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merupakan perkara yang dituntut dalam agama Islam. Justeru, umat Islam mesti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mencintai</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mereka sendiri sebagaimana sikap yang ditunjukkan oleh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Rasulullah SAW </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tersebut.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990600"/>
            <a:ext cx="8686800" cy="5105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Dalam konteks tuntutan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mencintai</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pada hari ini, mimbar ingin mengajak seluruh umat Islam menginsafi bahawa kemerdekaan negara yang kita perolehi adalah anugerah Allah SWT yang wajib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disyukuri</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dan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dipelihara</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Pelbagai nikmat telah dirasai hasil dari kemerdekaan tersebut.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9000" b="-6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990600"/>
            <a:ext cx="8686800" cy="510540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Sebagai tanda kesyukuran, marilah kita bersama-sama berganding bahu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memelihara</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dan seterusnya </a:t>
            </a:r>
            <a:r>
              <a:rPr lang="sv-SE" sz="28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mempertahankan</a:t>
            </a: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Malaysia yang tercinta ini daripada sebarang perkara yang boleh menggugat kedaulatan, keutuhan dan keselamatan negara.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p:cNvSpPr/>
          <p:nvPr/>
        </p:nvSpPr>
        <p:spPr>
          <a:xfrm>
            <a:off x="531014" y="381000"/>
            <a:ext cx="8308183"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dalam Surah Al-Anfal</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ayat 60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7" y="1981200"/>
            <a:ext cx="7523116" cy="3560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3" name="Rectangle 2"/>
          <p:cNvSpPr/>
          <p:nvPr/>
        </p:nvSpPr>
        <p:spPr>
          <a:xfrm>
            <a:off x="533400" y="762000"/>
            <a:ext cx="8308182" cy="5509200"/>
          </a:xfrm>
          <a:prstGeom prst="rect">
            <a:avLst/>
          </a:prstGeom>
        </p:spPr>
        <p:txBody>
          <a:bodyPr wrap="square">
            <a:spAutoFit/>
          </a:bodyPr>
          <a:lstStyle/>
          <a:p>
            <a:pPr algn="just">
              <a:spcAft>
                <a:spcPts val="0"/>
              </a:spcAft>
            </a:pPr>
            <a:r>
              <a:rPr lang="ms-MY" sz="3200" b="1" dirty="0">
                <a:ea typeface="Calibri" panose="020F0502020204030204" charset="0"/>
                <a:cs typeface="Arial" panose="020B0604020202020204" pitchFamily="34" charset="0"/>
              </a:rPr>
              <a:t>Maksudnya: </a:t>
            </a:r>
            <a:r>
              <a:rPr lang="ms-MY" sz="3200" b="1" dirty="0">
                <a:solidFill>
                  <a:srgbClr val="C00000"/>
                </a:solidFill>
                <a:ea typeface="Calibri" panose="020F0502020204030204" charset="0"/>
                <a:cs typeface="Arial" panose="020B0604020202020204" pitchFamily="34" charset="0"/>
              </a:rPr>
              <a:t>Dan sediakanlah untuk menentang mereka (musuh yang menceroboh) segala jenis kekuatan yang dapat kamu sediakan dan dari pasukan-pasukan berkuda yang lengkap sedia, untuk menggerunkan dengan persediaan itu musuh Allah dan musuh kamu serta musuh-musuh yang lain dari mereka yang kamu tidak mengetahuinya, sedang Allah mengetahuinya. Dan apa sahaja yang kamu belanjakan pada jalan Allah akan disempurnakan balasannya kepada kamu, dan kamu tidak akan dianiaya.</a:t>
            </a:r>
            <a:endParaRPr lang="en-MY" sz="3200" b="1" dirty="0">
              <a:solidFill>
                <a:srgbClr val="C00000"/>
              </a:solidFill>
              <a:effectLst/>
              <a:ea typeface="Calibri" panose="020F050202020403020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44000" b="-44000"/>
          </a:stretch>
        </a:blipFill>
        <a:effectLst/>
      </p:bgPr>
    </p:bg>
    <p:spTree>
      <p:nvGrpSpPr>
        <p:cNvPr id="1" name=""/>
        <p:cNvGrpSpPr/>
        <p:nvPr/>
      </p:nvGrpSpPr>
      <p:grpSpPr>
        <a:xfrm>
          <a:off x="0" y="0"/>
          <a:ext cx="0" cy="0"/>
          <a:chOff x="0" y="0"/>
          <a:chExt cx="0" cy="0"/>
        </a:xfrm>
      </p:grpSpPr>
      <p:sp>
        <p:nvSpPr>
          <p:cNvPr id="3" name="Rectangle: Rounded Corners 5"/>
          <p:cNvSpPr/>
          <p:nvPr/>
        </p:nvSpPr>
        <p:spPr>
          <a:xfrm>
            <a:off x="228600" y="609600"/>
            <a:ext cx="8686800" cy="5334000"/>
          </a:xfrm>
          <a:prstGeom prst="roundRect">
            <a:avLst/>
          </a:prstGeom>
          <a:solidFill>
            <a:schemeClr val="accent3">
              <a:lumMod val="40000"/>
              <a:lumOff val="60000"/>
              <a:alpha val="93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Dalam konteks semasa, musuh negara Islam pada hari ini datang dalam dua bentuk </a:t>
            </a:r>
            <a:r>
              <a:rPr lang="fi-FI" sz="28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penjajahan</a:t>
            </a: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Pertamanya penjajahan berbentuk </a:t>
            </a:r>
            <a:r>
              <a:rPr lang="fi-FI" sz="28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geografi</a:t>
            </a: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sebagaimana yang masih berlaku di Palestin sehingga kini. Rejim zionis terus-menerus membunuh dan mengusir umat Islam.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Rectangle: Rounded Corners 5"/>
          <p:cNvSpPr/>
          <p:nvPr/>
        </p:nvSpPr>
        <p:spPr>
          <a:xfrm>
            <a:off x="228600" y="609600"/>
            <a:ext cx="8686800" cy="5181600"/>
          </a:xfrm>
          <a:prstGeom prst="roundRect">
            <a:avLst/>
          </a:prstGeom>
          <a:solidFill>
            <a:schemeClr val="accent3">
              <a:lumMod val="40000"/>
              <a:lumOff val="60000"/>
              <a:alpha val="93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Keduanya </a:t>
            </a:r>
            <a:r>
              <a:rPr lang="fi-FI" sz="28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penjajahan</a:t>
            </a:r>
            <a:r>
              <a:rPr lang="fi-FI" sz="2800" dirty="0">
                <a:ln>
                  <a:solidFill>
                    <a:schemeClr val="bg1"/>
                  </a:solidFill>
                </a:ln>
                <a:solidFill>
                  <a:srgbClr val="FFFF00"/>
                </a:solidFill>
                <a:effectLst>
                  <a:outerShdw blurRad="38100" dist="38100" dir="2700000" algn="tl">
                    <a:srgbClr val="000000">
                      <a:alpha val="43137"/>
                    </a:srgbClr>
                  </a:outerShdw>
                </a:effectLst>
                <a:latin typeface="Arial Black" panose="020B0A04020102020204" pitchFamily="34" charset="0"/>
              </a:rPr>
              <a:t> </a:t>
            </a: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secara halus iaitu penjajahan </a:t>
            </a:r>
            <a:r>
              <a:rPr lang="fi-FI" sz="28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pemikiran</a:t>
            </a: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Penjajahan ini sangat berbahaya kerana ia tidak begitu disedari oleh kebanyakan umat Islam. Barat telah bertindak </a:t>
            </a:r>
            <a:r>
              <a:rPr lang="fi-FI" sz="28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memesongkan</a:t>
            </a:r>
            <a:r>
              <a:rPr lang="fi-FI" sz="2800" dirty="0">
                <a:ln>
                  <a:solidFill>
                    <a:schemeClr val="tx1"/>
                  </a:solidFill>
                </a:ln>
                <a:solidFill>
                  <a:schemeClr val="tx1"/>
                </a:solidFill>
                <a:effectLst>
                  <a:outerShdw blurRad="38100" dist="38100" dir="2700000" algn="tl">
                    <a:srgbClr val="000000">
                      <a:alpha val="43137"/>
                    </a:srgbClr>
                  </a:outerShdw>
                </a:effectLst>
                <a:latin typeface="Arial Black" panose="020B0A04020102020204" pitchFamily="34" charset="0"/>
              </a:rPr>
              <a:t> </a:t>
            </a: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akidah umat Islam melalui ideologi moden seumpama fahaman </a:t>
            </a:r>
            <a:r>
              <a:rPr lang="fi-FI" sz="2800" dirty="0">
                <a:ln>
                  <a:solidFill>
                    <a:schemeClr val="tx1"/>
                  </a:solidFill>
                </a:ln>
                <a:solidFill>
                  <a:srgbClr val="FFFF00"/>
                </a:solidFill>
                <a:effectLst>
                  <a:outerShdw blurRad="38100" dist="38100" dir="2700000" algn="tl">
                    <a:srgbClr val="000000">
                      <a:alpha val="43137"/>
                    </a:srgbClr>
                  </a:outerShdw>
                </a:effectLst>
                <a:latin typeface="Arial Black" panose="020B0A04020102020204" pitchFamily="34" charset="0"/>
              </a:rPr>
              <a:t>liberal</a:t>
            </a:r>
            <a:r>
              <a:rPr lang="fi-FI"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p:cNvSpPr>
            <a:spLocks noGrp="1"/>
          </p:cNvSpPr>
          <p:nvPr>
            <p:ph idx="1"/>
          </p:nvPr>
        </p:nvSpPr>
        <p:spPr>
          <a:xfrm>
            <a:off x="457200" y="1219200"/>
            <a:ext cx="8305800" cy="48006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Sebagai rumusannya, umat Islam di Malaysia yang berikrar mencintai negara wajib mempertahankan kemerdekaan negara daripada sebarang bentuk penjajahan. </a:t>
            </a:r>
          </a:p>
          <a:p>
            <a:pPr marL="0" indent="0" algn="ctr">
              <a:buNone/>
            </a:pPr>
            <a:r>
              <a:rPr lang="sv-SE" sz="28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Ini kerana, mempertahankan negara merupakan antara tanda bagi orang beriman yang cintakan negaranya.</a:t>
            </a:r>
          </a:p>
        </p:txBody>
      </p:sp>
      <p:sp>
        <p:nvSpPr>
          <p:cNvPr id="8" name="Snip Diagonal Corner Rectangle 5"/>
          <p:cNvSpPr txBox="1"/>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p:cNvSpPr>
            <a:spLocks noGrp="1"/>
          </p:cNvSpPr>
          <p:nvPr>
            <p:ph idx="1"/>
          </p:nvPr>
        </p:nvSpPr>
        <p:spPr>
          <a:xfrm>
            <a:off x="285750" y="1447800"/>
            <a:ext cx="8648700" cy="4800600"/>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lnSpc>
                <a:spcPct val="120000"/>
              </a:lnSpc>
              <a:buNone/>
            </a:pPr>
            <a:r>
              <a:rPr lang="sv-SE" sz="3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Justeru, sengaja membiarkan atau tidak mempedulikan nasib negara adalah termasuk dalam kalangan orang yang tidak mensyukuri nikmat kemerdekaan. </a:t>
            </a:r>
          </a:p>
          <a:p>
            <a:pPr marL="0" indent="0" algn="ctr">
              <a:lnSpc>
                <a:spcPct val="120000"/>
              </a:lnSpc>
              <a:buNone/>
            </a:pPr>
            <a:r>
              <a:rPr lang="sv-SE" sz="30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Umat Islam juga mesti bersatu-padu dan membuat persediaan yang rapi bagi menghadapi cabaran semasa.</a:t>
            </a:r>
          </a:p>
        </p:txBody>
      </p:sp>
      <p:sp>
        <p:nvSpPr>
          <p:cNvPr id="8" name="Snip Diagonal Corner Rectangle 5"/>
          <p:cNvSpPr txBox="1"/>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27727" y="1245727"/>
            <a:ext cx="8890488" cy="1754326"/>
          </a:xfrm>
          <a:prstGeom prst="rect">
            <a:avLst/>
          </a:prstGeom>
          <a:solidFill>
            <a:schemeClr val="accent2">
              <a:lumMod val="50000"/>
              <a:alpha val="55000"/>
            </a:schemeClr>
          </a:solidFill>
        </p:spPr>
        <p:txBody>
          <a:bodyPr wrap="square">
            <a:spAutoFit/>
          </a:bodyPr>
          <a:lstStyle/>
          <a:p>
            <a:pPr lvl="1" algn="ctr" rtl="1"/>
            <a:r>
              <a:rPr lang="en-US" sz="5400" b="1" dirty="0" err="1"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أَشْهَدُ</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أَنْ لَا إِلٰهَ إِلَّا اللهُ وَحْدَهُ لَا شَرِيْكَ لَهُ،</a:t>
            </a:r>
          </a:p>
          <a:p>
            <a:pPr lvl="1" algn="ctr" rtl="1"/>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وَأَشْهَدُ أَنَّ مُحَمَّدًا عَبْدُهُ وَرَسُوْلُهُ</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 </a:t>
            </a:r>
            <a:endPar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11912" y="350520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Rasul-Nya; </a:t>
            </a:r>
            <a:endParaRPr lang="sv-SE"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25000" r="-80000"/>
          </a:stretch>
        </a:blipFill>
        <a:effectLst/>
      </p:bgPr>
    </p:bg>
    <p:spTree>
      <p:nvGrpSpPr>
        <p:cNvPr id="1" name=""/>
        <p:cNvGrpSpPr/>
        <p:nvPr/>
      </p:nvGrpSpPr>
      <p:grpSpPr>
        <a:xfrm>
          <a:off x="0" y="0"/>
          <a:ext cx="0" cy="0"/>
          <a:chOff x="0" y="0"/>
          <a:chExt cx="0" cy="0"/>
        </a:xfrm>
      </p:grpSpPr>
      <p:sp>
        <p:nvSpPr>
          <p:cNvPr id="4" name="Rectangle 3"/>
          <p:cNvSpPr/>
          <p:nvPr/>
        </p:nvSpPr>
        <p:spPr>
          <a:xfrm>
            <a:off x="266699" y="3997124"/>
            <a:ext cx="8610597" cy="2677656"/>
          </a:xfrm>
          <a:prstGeom prst="rect">
            <a:avLst/>
          </a:prstGeom>
        </p:spPr>
        <p:txBody>
          <a:bodyPr wrap="square">
            <a:spAutoFit/>
          </a:bodyPr>
          <a:lstStyle/>
          <a:p>
            <a:pPr algn="just"/>
            <a:r>
              <a:rPr lang="en-MY" sz="2400" b="1" dirty="0" err="1"/>
              <a:t>Maksudnya</a:t>
            </a:r>
            <a:r>
              <a:rPr lang="en-MY" sz="2400" b="1" dirty="0"/>
              <a:t>: </a:t>
            </a:r>
            <a:r>
              <a:rPr lang="en-MY" sz="2400" b="1" dirty="0">
                <a:solidFill>
                  <a:srgbClr val="C00000"/>
                </a:solidFill>
              </a:rPr>
              <a:t>“</a:t>
            </a:r>
            <a:r>
              <a:rPr lang="en-MY" sz="2400" b="1" dirty="0" err="1">
                <a:solidFill>
                  <a:srgbClr val="C00000"/>
                </a:solidFill>
              </a:rPr>
              <a:t>Wahai</a:t>
            </a:r>
            <a:r>
              <a:rPr lang="en-MY" sz="2400" b="1" dirty="0">
                <a:solidFill>
                  <a:srgbClr val="C00000"/>
                </a:solidFill>
              </a:rPr>
              <a:t> orang-orang yang </a:t>
            </a:r>
            <a:r>
              <a:rPr lang="en-MY" sz="2400" b="1" dirty="0" err="1">
                <a:solidFill>
                  <a:srgbClr val="C00000"/>
                </a:solidFill>
              </a:rPr>
              <a:t>beriman</a:t>
            </a:r>
            <a:r>
              <a:rPr lang="en-MY" sz="2400" b="1" dirty="0">
                <a:solidFill>
                  <a:srgbClr val="C00000"/>
                </a:solidFill>
              </a:rPr>
              <a:t>, </a:t>
            </a:r>
            <a:r>
              <a:rPr lang="en-MY" sz="2400" b="1" dirty="0" err="1">
                <a:solidFill>
                  <a:srgbClr val="C00000"/>
                </a:solidFill>
              </a:rPr>
              <a:t>kenangkanlah</a:t>
            </a:r>
            <a:r>
              <a:rPr lang="en-MY" sz="2400" b="1" dirty="0">
                <a:solidFill>
                  <a:srgbClr val="C00000"/>
                </a:solidFill>
              </a:rPr>
              <a:t> </a:t>
            </a:r>
            <a:r>
              <a:rPr lang="en-MY" sz="2400" b="1" dirty="0" err="1">
                <a:solidFill>
                  <a:srgbClr val="C00000"/>
                </a:solidFill>
              </a:rPr>
              <a:t>nikmat</a:t>
            </a:r>
            <a:r>
              <a:rPr lang="en-MY" sz="2400" b="1" dirty="0">
                <a:solidFill>
                  <a:srgbClr val="C00000"/>
                </a:solidFill>
              </a:rPr>
              <a:t> Allah yang </a:t>
            </a:r>
            <a:r>
              <a:rPr lang="en-MY" sz="2400" b="1" dirty="0" err="1">
                <a:solidFill>
                  <a:srgbClr val="C00000"/>
                </a:solidFill>
              </a:rPr>
              <a:t>dilimpahkan</a:t>
            </a:r>
            <a:r>
              <a:rPr lang="en-MY" sz="2400" b="1" dirty="0">
                <a:solidFill>
                  <a:srgbClr val="C00000"/>
                </a:solidFill>
              </a:rPr>
              <a:t>-Nya </a:t>
            </a:r>
            <a:r>
              <a:rPr lang="en-MY" sz="2400" b="1" dirty="0" err="1">
                <a:solidFill>
                  <a:srgbClr val="C00000"/>
                </a:solidFill>
              </a:rPr>
              <a:t>kepada</a:t>
            </a:r>
            <a:r>
              <a:rPr lang="en-MY" sz="2400" b="1" dirty="0">
                <a:solidFill>
                  <a:srgbClr val="C00000"/>
                </a:solidFill>
              </a:rPr>
              <a:t> </a:t>
            </a:r>
            <a:r>
              <a:rPr lang="en-MY" sz="2400" b="1" dirty="0" err="1">
                <a:solidFill>
                  <a:srgbClr val="C00000"/>
                </a:solidFill>
              </a:rPr>
              <a:t>kamu</a:t>
            </a:r>
            <a:r>
              <a:rPr lang="en-MY" sz="2400" b="1" dirty="0">
                <a:solidFill>
                  <a:srgbClr val="C00000"/>
                </a:solidFill>
              </a:rPr>
              <a:t>. </a:t>
            </a:r>
            <a:r>
              <a:rPr lang="en-MY" sz="2400" b="1" dirty="0" err="1">
                <a:solidFill>
                  <a:srgbClr val="C00000"/>
                </a:solidFill>
              </a:rPr>
              <a:t>Semasa</a:t>
            </a:r>
            <a:r>
              <a:rPr lang="en-MY" sz="2400" b="1" dirty="0">
                <a:solidFill>
                  <a:srgbClr val="C00000"/>
                </a:solidFill>
              </a:rPr>
              <a:t> </a:t>
            </a:r>
            <a:r>
              <a:rPr lang="en-MY" sz="2400" b="1" dirty="0" err="1">
                <a:solidFill>
                  <a:srgbClr val="C00000"/>
                </a:solidFill>
              </a:rPr>
              <a:t>kamu</a:t>
            </a:r>
            <a:r>
              <a:rPr lang="en-MY" sz="2400" b="1" dirty="0">
                <a:solidFill>
                  <a:srgbClr val="C00000"/>
                </a:solidFill>
              </a:rPr>
              <a:t> </a:t>
            </a:r>
            <a:r>
              <a:rPr lang="en-MY" sz="2400" b="1" dirty="0" err="1">
                <a:solidFill>
                  <a:srgbClr val="C00000"/>
                </a:solidFill>
              </a:rPr>
              <a:t>didatangi</a:t>
            </a:r>
            <a:r>
              <a:rPr lang="en-MY" sz="2400" b="1" dirty="0">
                <a:solidFill>
                  <a:srgbClr val="C00000"/>
                </a:solidFill>
              </a:rPr>
              <a:t> </a:t>
            </a:r>
            <a:r>
              <a:rPr lang="en-MY" sz="2400" b="1" dirty="0" err="1">
                <a:solidFill>
                  <a:srgbClr val="C00000"/>
                </a:solidFill>
              </a:rPr>
              <a:t>tentera</a:t>
            </a:r>
            <a:r>
              <a:rPr lang="en-MY" sz="2400" b="1" dirty="0">
                <a:solidFill>
                  <a:srgbClr val="C00000"/>
                </a:solidFill>
              </a:rPr>
              <a:t> (Al-</a:t>
            </a:r>
            <a:r>
              <a:rPr lang="en-MY" sz="2400" b="1" dirty="0" err="1">
                <a:solidFill>
                  <a:srgbClr val="C00000"/>
                </a:solidFill>
              </a:rPr>
              <a:t>Ahzaab</a:t>
            </a:r>
            <a:r>
              <a:rPr lang="en-MY" sz="2400" b="1" dirty="0">
                <a:solidFill>
                  <a:srgbClr val="C00000"/>
                </a:solidFill>
              </a:rPr>
              <a:t>), </a:t>
            </a:r>
            <a:r>
              <a:rPr lang="en-MY" sz="2400" b="1" dirty="0" err="1">
                <a:solidFill>
                  <a:srgbClr val="C00000"/>
                </a:solidFill>
              </a:rPr>
              <a:t>lalu</a:t>
            </a:r>
            <a:r>
              <a:rPr lang="en-MY" sz="2400" b="1" dirty="0">
                <a:solidFill>
                  <a:srgbClr val="C00000"/>
                </a:solidFill>
              </a:rPr>
              <a:t> Kami </a:t>
            </a:r>
            <a:r>
              <a:rPr lang="en-MY" sz="2400" b="1" dirty="0" err="1">
                <a:solidFill>
                  <a:srgbClr val="C00000"/>
                </a:solidFill>
              </a:rPr>
              <a:t>hantarkan</a:t>
            </a:r>
            <a:r>
              <a:rPr lang="en-MY" sz="2400" b="1" dirty="0">
                <a:solidFill>
                  <a:srgbClr val="C00000"/>
                </a:solidFill>
              </a:rPr>
              <a:t> </a:t>
            </a:r>
            <a:r>
              <a:rPr lang="en-MY" sz="2400" b="1" dirty="0" err="1">
                <a:solidFill>
                  <a:srgbClr val="C00000"/>
                </a:solidFill>
              </a:rPr>
              <a:t>kepada</a:t>
            </a:r>
            <a:r>
              <a:rPr lang="en-MY" sz="2400" b="1" dirty="0">
                <a:solidFill>
                  <a:srgbClr val="C00000"/>
                </a:solidFill>
              </a:rPr>
              <a:t> </a:t>
            </a:r>
            <a:r>
              <a:rPr lang="en-MY" sz="2400" b="1" dirty="0" err="1">
                <a:solidFill>
                  <a:srgbClr val="C00000"/>
                </a:solidFill>
              </a:rPr>
              <a:t>mereka</a:t>
            </a:r>
            <a:r>
              <a:rPr lang="en-MY" sz="2400" b="1" dirty="0">
                <a:solidFill>
                  <a:srgbClr val="C00000"/>
                </a:solidFill>
              </a:rPr>
              <a:t> </a:t>
            </a:r>
            <a:r>
              <a:rPr lang="en-MY" sz="2400" b="1" dirty="0" err="1">
                <a:solidFill>
                  <a:srgbClr val="C00000"/>
                </a:solidFill>
              </a:rPr>
              <a:t>angin</a:t>
            </a:r>
            <a:r>
              <a:rPr lang="en-MY" sz="2400" b="1" dirty="0">
                <a:solidFill>
                  <a:srgbClr val="C00000"/>
                </a:solidFill>
              </a:rPr>
              <a:t> </a:t>
            </a:r>
            <a:r>
              <a:rPr lang="en-MY" sz="2400" b="1" dirty="0" err="1">
                <a:solidFill>
                  <a:srgbClr val="C00000"/>
                </a:solidFill>
              </a:rPr>
              <a:t>ribut</a:t>
            </a:r>
            <a:r>
              <a:rPr lang="en-MY" sz="2400" b="1" dirty="0">
                <a:solidFill>
                  <a:srgbClr val="C00000"/>
                </a:solidFill>
              </a:rPr>
              <a:t> (yang </a:t>
            </a:r>
            <a:r>
              <a:rPr lang="en-MY" sz="2400" b="1" dirty="0" err="1">
                <a:solidFill>
                  <a:srgbClr val="C00000"/>
                </a:solidFill>
              </a:rPr>
              <a:t>kencang</a:t>
            </a:r>
            <a:r>
              <a:rPr lang="en-MY" sz="2400" b="1" dirty="0">
                <a:solidFill>
                  <a:srgbClr val="C00000"/>
                </a:solidFill>
              </a:rPr>
              <a:t>) </a:t>
            </a:r>
            <a:r>
              <a:rPr lang="en-MY" sz="2400" b="1" dirty="0" err="1">
                <a:solidFill>
                  <a:srgbClr val="C00000"/>
                </a:solidFill>
              </a:rPr>
              <a:t>serta</a:t>
            </a:r>
            <a:r>
              <a:rPr lang="en-MY" sz="2400" b="1" dirty="0">
                <a:solidFill>
                  <a:srgbClr val="C00000"/>
                </a:solidFill>
              </a:rPr>
              <a:t> </a:t>
            </a:r>
            <a:r>
              <a:rPr lang="en-MY" sz="2400" b="1" dirty="0" err="1">
                <a:solidFill>
                  <a:srgbClr val="C00000"/>
                </a:solidFill>
              </a:rPr>
              <a:t>angkatan</a:t>
            </a:r>
            <a:r>
              <a:rPr lang="en-MY" sz="2400" b="1" dirty="0">
                <a:solidFill>
                  <a:srgbClr val="C00000"/>
                </a:solidFill>
              </a:rPr>
              <a:t> </a:t>
            </a:r>
            <a:r>
              <a:rPr lang="en-MY" sz="2400" b="1" dirty="0" err="1">
                <a:solidFill>
                  <a:srgbClr val="C00000"/>
                </a:solidFill>
              </a:rPr>
              <a:t>tentera</a:t>
            </a:r>
            <a:r>
              <a:rPr lang="en-MY" sz="2400" b="1" dirty="0">
                <a:solidFill>
                  <a:srgbClr val="C00000"/>
                </a:solidFill>
              </a:rPr>
              <a:t> (</a:t>
            </a:r>
            <a:r>
              <a:rPr lang="en-MY" sz="2400" b="1" dirty="0" err="1">
                <a:solidFill>
                  <a:srgbClr val="C00000"/>
                </a:solidFill>
              </a:rPr>
              <a:t>dari</a:t>
            </a:r>
            <a:r>
              <a:rPr lang="en-MY" sz="2400" b="1" dirty="0">
                <a:solidFill>
                  <a:srgbClr val="C00000"/>
                </a:solidFill>
              </a:rPr>
              <a:t> </a:t>
            </a:r>
            <a:r>
              <a:rPr lang="en-MY" sz="2400" b="1" dirty="0" err="1">
                <a:solidFill>
                  <a:srgbClr val="C00000"/>
                </a:solidFill>
              </a:rPr>
              <a:t>malaikat</a:t>
            </a:r>
            <a:r>
              <a:rPr lang="en-MY" sz="2400" b="1" dirty="0">
                <a:solidFill>
                  <a:srgbClr val="C00000"/>
                </a:solidFill>
              </a:rPr>
              <a:t>) yang </a:t>
            </a:r>
            <a:r>
              <a:rPr lang="en-MY" sz="2400" b="1" dirty="0" err="1">
                <a:solidFill>
                  <a:srgbClr val="C00000"/>
                </a:solidFill>
              </a:rPr>
              <a:t>kamu</a:t>
            </a:r>
            <a:r>
              <a:rPr lang="en-MY" sz="2400" b="1" dirty="0">
                <a:solidFill>
                  <a:srgbClr val="C00000"/>
                </a:solidFill>
              </a:rPr>
              <a:t> </a:t>
            </a:r>
            <a:r>
              <a:rPr lang="en-MY" sz="2400" b="1" dirty="0" err="1">
                <a:solidFill>
                  <a:srgbClr val="C00000"/>
                </a:solidFill>
              </a:rPr>
              <a:t>tidak</a:t>
            </a:r>
            <a:r>
              <a:rPr lang="en-MY" sz="2400" b="1" dirty="0">
                <a:solidFill>
                  <a:srgbClr val="C00000"/>
                </a:solidFill>
              </a:rPr>
              <a:t> </a:t>
            </a:r>
            <a:r>
              <a:rPr lang="en-MY" sz="2400" b="1" dirty="0" err="1">
                <a:solidFill>
                  <a:srgbClr val="C00000"/>
                </a:solidFill>
              </a:rPr>
              <a:t>dapat</a:t>
            </a:r>
            <a:r>
              <a:rPr lang="en-MY" sz="2400" b="1" dirty="0">
                <a:solidFill>
                  <a:srgbClr val="C00000"/>
                </a:solidFill>
              </a:rPr>
              <a:t> </a:t>
            </a:r>
            <a:r>
              <a:rPr lang="en-MY" sz="2400" b="1" dirty="0" err="1">
                <a:solidFill>
                  <a:srgbClr val="C00000"/>
                </a:solidFill>
              </a:rPr>
              <a:t>melihatnya</a:t>
            </a:r>
            <a:r>
              <a:rPr lang="en-MY" sz="2400" b="1" dirty="0">
                <a:solidFill>
                  <a:srgbClr val="C00000"/>
                </a:solidFill>
              </a:rPr>
              <a:t>. Dan (</a:t>
            </a:r>
            <a:r>
              <a:rPr lang="en-MY" sz="2400" b="1" dirty="0" err="1">
                <a:solidFill>
                  <a:srgbClr val="C00000"/>
                </a:solidFill>
              </a:rPr>
              <a:t>ingatlah</a:t>
            </a:r>
            <a:r>
              <a:rPr lang="en-MY" sz="2400" b="1" dirty="0">
                <a:solidFill>
                  <a:srgbClr val="C00000"/>
                </a:solidFill>
              </a:rPr>
              <a:t>) Allah </a:t>
            </a:r>
            <a:r>
              <a:rPr lang="en-MY" sz="2400" b="1" dirty="0" err="1">
                <a:solidFill>
                  <a:srgbClr val="C00000"/>
                </a:solidFill>
              </a:rPr>
              <a:t>sentiasa</a:t>
            </a:r>
            <a:r>
              <a:rPr lang="en-MY" sz="2400" b="1" dirty="0">
                <a:solidFill>
                  <a:srgbClr val="C00000"/>
                </a:solidFill>
              </a:rPr>
              <a:t> </a:t>
            </a:r>
            <a:r>
              <a:rPr lang="en-MY" sz="2400" b="1" dirty="0" err="1">
                <a:solidFill>
                  <a:srgbClr val="C00000"/>
                </a:solidFill>
              </a:rPr>
              <a:t>melihat</a:t>
            </a:r>
            <a:r>
              <a:rPr lang="en-MY" sz="2400" b="1" dirty="0">
                <a:solidFill>
                  <a:srgbClr val="C00000"/>
                </a:solidFill>
              </a:rPr>
              <a:t> </a:t>
            </a:r>
            <a:r>
              <a:rPr lang="en-MY" sz="2400" b="1" dirty="0" err="1">
                <a:solidFill>
                  <a:srgbClr val="C00000"/>
                </a:solidFill>
              </a:rPr>
              <a:t>apa</a:t>
            </a:r>
            <a:r>
              <a:rPr lang="en-MY" sz="2400" b="1" dirty="0">
                <a:solidFill>
                  <a:srgbClr val="C00000"/>
                </a:solidFill>
              </a:rPr>
              <a:t> yang </a:t>
            </a:r>
            <a:r>
              <a:rPr lang="en-MY" sz="2400" b="1" dirty="0" err="1">
                <a:solidFill>
                  <a:srgbClr val="C00000"/>
                </a:solidFill>
              </a:rPr>
              <a:t>kamu</a:t>
            </a:r>
            <a:r>
              <a:rPr lang="en-MY" sz="2400" b="1" dirty="0">
                <a:solidFill>
                  <a:srgbClr val="C00000"/>
                </a:solidFill>
              </a:rPr>
              <a:t> </a:t>
            </a:r>
            <a:r>
              <a:rPr lang="en-MY" sz="2400" b="1" dirty="0" err="1">
                <a:solidFill>
                  <a:srgbClr val="C00000"/>
                </a:solidFill>
              </a:rPr>
              <a:t>lakukan</a:t>
            </a:r>
            <a:r>
              <a:rPr lang="en-MY" sz="2400" b="1" dirty="0">
                <a:solidFill>
                  <a:srgbClr val="C00000"/>
                </a:solidFill>
              </a:rPr>
              <a:t>.” </a:t>
            </a:r>
          </a:p>
          <a:p>
            <a:pPr algn="r"/>
            <a:r>
              <a:rPr lang="en-MY" sz="2400" b="1" dirty="0"/>
              <a:t>(Surah al-</a:t>
            </a:r>
            <a:r>
              <a:rPr lang="en-MY" sz="2400" b="1" dirty="0" err="1"/>
              <a:t>Ahzab</a:t>
            </a:r>
            <a:r>
              <a:rPr lang="en-MY" sz="2400" b="1" dirty="0"/>
              <a:t>, </a:t>
            </a:r>
            <a:r>
              <a:rPr lang="en-MY" sz="2400" b="1" dirty="0" err="1"/>
              <a:t>ayat</a:t>
            </a:r>
            <a:r>
              <a:rPr lang="en-MY" sz="2400" b="1" dirty="0"/>
              <a:t> 9)</a:t>
            </a:r>
          </a:p>
        </p:txBody>
      </p:sp>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400" y="118381"/>
            <a:ext cx="8077199" cy="770365"/>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01798" y="180397"/>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Picture 11">
            <a:extLst>
              <a:ext uri="{FF2B5EF4-FFF2-40B4-BE49-F238E27FC236}">
                <a16:creationId xmlns:a16="http://schemas.microsoft.com/office/drawing/2014/main" xmlns="" id="{F306B75E-1490-498F-AB95-4C044846A6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88" y="1143000"/>
            <a:ext cx="8224217" cy="30421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الْعَظِيْمِ.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وَنَفَعَنِي وَاِيَّاكُمْ بِمَا فِيْهِ مِنَ الآيَاتِ وَالذِّكْرِ الْحَكِيْمِ.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 مِنِّي وَمِنْكُمْ تِلاوَتَهُ اِنَّهُ هُوَ السَّمِيْعُ الْعَلِيْمُ.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قَوْلِي هَذا وَأَسْتَغْفِرُ اللهَ الْعَظِيْمَ لِيْ وَلَكُمْ</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فَاسْتَغْفِرُوْهُ إنَّهُ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duotone>
              <a:prstClr val="black"/>
              <a:schemeClr val="accent2">
                <a:tint val="45000"/>
                <a:satMod val="400000"/>
              </a:schemeClr>
            </a:duotone>
          </a:blip>
          <a:srcRect l="12746" t="15909" r="12480"/>
          <a:stretch>
            <a:fillRect/>
          </a:stretch>
        </p:blipFill>
        <p:spPr bwMode="auto">
          <a:xfrm>
            <a:off x="723900" y="914400"/>
            <a:ext cx="7696200" cy="2819400"/>
          </a:xfrm>
          <a:prstGeom prst="rect">
            <a:avLst/>
          </a:prstGeom>
          <a:blipFill>
            <a:blip r:embed="rId4">
              <a:alphaModFix amt="90000"/>
            </a:blip>
            <a:tile tx="0" ty="0" sx="100000" sy="100000" flip="none" algn="tl"/>
          </a:blip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pic>
        <p:nvPicPr>
          <p:cNvPr id="4" name="Picture 3"/>
          <p:cNvPicPr>
            <a:picLocks noChangeAspect="1" noChangeArrowheads="1"/>
          </p:cNvPicPr>
          <p:nvPr/>
        </p:nvPicPr>
        <p:blipFill>
          <a:blip r:embed="rId5" cstate="print">
            <a:lum bright="40000" contrast="-40000"/>
          </a:blip>
          <a:srcRect/>
          <a:stretch>
            <a:fillRect/>
          </a:stretch>
        </p:blipFill>
        <p:spPr bwMode="auto">
          <a:xfrm>
            <a:off x="228600" y="3886200"/>
            <a:ext cx="8686800" cy="1341438"/>
          </a:xfrm>
          <a:prstGeom prst="rect">
            <a:avLst/>
          </a:prstGeom>
          <a:blipFill>
            <a:blip r:embed="rId6">
              <a:alphaModFix amt="90000"/>
            </a:blip>
            <a:tile tx="0" ty="0" sx="100000" sy="100000" flip="none" algn="tl"/>
          </a:blipFill>
          <a:ln w="9525">
            <a:noFill/>
            <a:miter lim="800000"/>
            <a:headEnd/>
            <a:tailEnd/>
          </a:ln>
          <a:effectLst>
            <a:glow rad="127000">
              <a:schemeClr val="tx1">
                <a:alpha val="40000"/>
              </a:schemeClr>
            </a:glo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362200"/>
            <a:ext cx="8863740" cy="3505200"/>
          </a:xfrm>
          <a:prstGeom prst="flowChartAlternateProcess">
            <a:avLst/>
          </a:prstGeom>
          <a:solidFill>
            <a:schemeClr val="accent3">
              <a:lumMod val="75000"/>
            </a:schemeClr>
          </a:solidFill>
          <a:ln w="38100">
            <a:solidFill>
              <a:schemeClr val="tx1"/>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Kehidupan di dunia ini perlu kepada interaksi antara satu sama lain. Tidak ada orang yang mampu mengurus kehidupan tanpa penglibatan orang lain. Itulah sunnatullah dalam kehidupan. </a:t>
            </a:r>
          </a:p>
        </p:txBody>
      </p:sp>
      <p:sp>
        <p:nvSpPr>
          <p:cNvPr id="3" name="Snip Diagonal Corner Rectangle 5"/>
          <p:cNvSpPr/>
          <p:nvPr/>
        </p:nvSpPr>
        <p:spPr>
          <a:xfrm>
            <a:off x="267989" y="602776"/>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p:cNvSpPr/>
          <p:nvPr/>
        </p:nvSpPr>
        <p:spPr>
          <a:xfrm>
            <a:off x="127860" y="2362200"/>
            <a:ext cx="8863740" cy="3505200"/>
          </a:xfrm>
          <a:prstGeom prst="flowChartAlternateProcess">
            <a:avLst/>
          </a:prstGeom>
          <a:solidFill>
            <a:schemeClr val="accent3">
              <a:lumMod val="75000"/>
            </a:schemeClr>
          </a:solidFill>
          <a:ln w="38100">
            <a:solidFill>
              <a:schemeClr val="tx1"/>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anose="020B0A04020102020204" pitchFamily="34" charset="0"/>
              </a:rPr>
              <a:t>Justeru, pereratkanlah hubungan sesama manusia dengan saling menghormati, sayang menyayangi dan bantu-membantu antara satu sama lain. Mudah-mudahan kesatuan umat Islam akan lebih kukuh dan kesejahteraan akan dapat dikecapi bersama.</a:t>
            </a:r>
          </a:p>
        </p:txBody>
      </p:sp>
      <p:sp>
        <p:nvSpPr>
          <p:cNvPr id="3" name="Snip Diagonal Corner Rectangle 5"/>
          <p:cNvSpPr/>
          <p:nvPr/>
        </p:nvSpPr>
        <p:spPr>
          <a:xfrm>
            <a:off x="267989" y="602776"/>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SERUAN KHATIB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1485" y="1097340"/>
            <a:ext cx="870103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عَلَى سَيِّدِنَا مُحَمَّدٍ، عَبْدِكَ وَرَسُولِكَ النَّبِيِّ الكَرِيمِ، وَعَلَى آلِهِ وَصَحْبِهِ وَسَلِّمْ تَسْلِيمًا كَثِيرًا</a:t>
            </a:r>
            <a:endPar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4" name="TextBox 3"/>
          <p:cNvSpPr txBox="1"/>
          <p:nvPr/>
        </p:nvSpPr>
        <p:spPr>
          <a:xfrm>
            <a:off x="221485" y="3276600"/>
            <a:ext cx="8701030" cy="3539430"/>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limpahkan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 kami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Muhammad,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Hamba dan Utusan-Mu Nabi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yang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Mulia, ke </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 keluarga dan sekalian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 serta sampaikan sebanyak-banyak salam kepada mereka</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4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204056" y="3048000"/>
            <a:ext cx="8735886" cy="120032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1410970"/>
            <a:ext cx="8686800" cy="476123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anose="020B0A04020102020204" pitchFamily="34" charset="0"/>
              </a:rPr>
              <a:t>Pertamanya marilah sama-sama kita meningkatkan ketakwaan kepada Allah SWT, iaitu dengan bersungguh-sungguh melaksanakan segala perintah dan suruhan-Nya, pada masa yang sama bersungguh-sungguh meninggalkan segala larangan-Nya.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39000" b="-39000"/>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1410970"/>
            <a:ext cx="8686800" cy="4761230"/>
          </a:xfrm>
          <a:prstGeom prst="roundRect">
            <a:avLst/>
          </a:prstGeom>
          <a:solidFill>
            <a:schemeClr val="accent3">
              <a:lumMod val="60000"/>
              <a:lumOff val="40000"/>
              <a:alpha val="65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anose="020B0A04020102020204" pitchFamily="34" charset="0"/>
              </a:rPr>
              <a:t>Sesungguhnya hanya dengan bertakwa dan beriman kepada Allah SWT sahajalah, setiap manusia akan memperoleh rahmat-Nya dan mereka tergolong dalam kalangan hamba-Nya yang berjaya di dunia, bahkan berjaya juga di akhirat. Insya-Allah.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1543047" y="10668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Tajuk</a:t>
            </a:r>
            <a:r>
              <a:rPr lang="en-US" sz="1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p>
          <a:p>
            <a:pPr algn="ctr"/>
            <a:r>
              <a:rPr lang="en-US" sz="1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Khutbah</a:t>
            </a:r>
            <a:r>
              <a:rPr lang="en-US" sz="1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r>
              <a:rPr lang="en-US" sz="1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Hari</a:t>
            </a:r>
            <a:r>
              <a:rPr lang="en-US" sz="1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r>
              <a:rPr lang="en-US" sz="1400" b="1" dirty="0" err="1">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Ini</a:t>
            </a:r>
            <a:r>
              <a:rPr lang="en-US" sz="1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rial Rounded MT Bold" pitchFamily="34" charset="0"/>
              </a:rPr>
              <a:t> </a:t>
            </a:r>
            <a:r>
              <a:rPr lang="en-US" sz="1400" b="1" dirty="0">
                <a:ln w="9525">
                  <a:solidFill>
                    <a:schemeClr val="bg1"/>
                  </a:solidFill>
                  <a:prstDash val="solid"/>
                </a:ln>
                <a:solidFill>
                  <a:schemeClr val="accent5">
                    <a:lumMod val="50000"/>
                  </a:schemeClr>
                </a:solidFill>
                <a:effectLst>
                  <a:outerShdw blurRad="38100" dist="38100" dir="2700000" algn="tl">
                    <a:srgbClr val="000000">
                      <a:alpha val="43137"/>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18 SAFAR 1446H / 23 OGOS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6" name="Rectangle 5"/>
          <p:cNvSpPr/>
          <p:nvPr/>
        </p:nvSpPr>
        <p:spPr>
          <a:xfrm>
            <a:off x="952498" y="3810000"/>
            <a:ext cx="7238999" cy="1569660"/>
          </a:xfrm>
          <a:prstGeom prst="rect">
            <a:avLst/>
          </a:prstGeom>
        </p:spPr>
        <p:txBody>
          <a:bodyPr wrap="square">
            <a:spAutoFit/>
          </a:bodyPr>
          <a:lstStyle/>
          <a:p>
            <a:pPr algn="ctr"/>
            <a:r>
              <a:rPr lang="fi-FI" sz="4800" b="1" dirty="0">
                <a:ln w="13462">
                  <a:solidFill>
                    <a:schemeClr val="bg1"/>
                  </a:solidFill>
                  <a:prstDash val="solid"/>
                </a:ln>
                <a:solidFill>
                  <a:srgbClr val="002060"/>
                </a:solidFill>
                <a:effectLst>
                  <a:outerShdw dist="38100" dir="2700000" algn="bl" rotWithShape="0">
                    <a:schemeClr val="accent5"/>
                  </a:outerShdw>
                </a:effectLst>
                <a:latin typeface="Arial Black" panose="020B0A04020102020204" pitchFamily="34" charset="0"/>
              </a:rPr>
              <a:t>TUNTUTAN MENCINTAI NEGARA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p:cNvSpPr/>
          <p:nvPr/>
        </p:nvSpPr>
        <p:spPr>
          <a:xfrm>
            <a:off x="228600" y="685800"/>
            <a:ext cx="8686800" cy="5486400"/>
          </a:xfrm>
          <a:prstGeom prst="roundRect">
            <a:avLst/>
          </a:prstGeom>
          <a:solidFill>
            <a:schemeClr val="accent3">
              <a:lumMod val="60000"/>
              <a:lumOff val="40000"/>
              <a:alpha val="89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lnSpc>
                <a:spcPct val="150000"/>
              </a:lnSpc>
              <a:defRPr/>
            </a:pP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Setiap tahun pada tanggal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31 Ogos</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negara kita Malaysia akan menyambut ulang tahun hari kemerdekaan. Sambutan pada tahun ini menandakan negara kita telah merdeka selama </a:t>
            </a:r>
            <a:r>
              <a:rPr lang="sv-SE" sz="3200" dirty="0">
                <a:ln>
                  <a:solidFill>
                    <a:schemeClr val="bg1"/>
                  </a:solidFill>
                </a:ln>
                <a:solidFill>
                  <a:srgbClr val="FF0000"/>
                </a:solidFill>
                <a:effectLst>
                  <a:outerShdw blurRad="38100" dist="38100" dir="2700000" algn="tl">
                    <a:srgbClr val="000000">
                      <a:alpha val="43137"/>
                    </a:srgbClr>
                  </a:outerShdw>
                </a:effectLst>
                <a:latin typeface="Arial Black" panose="020B0A04020102020204" pitchFamily="34" charset="0"/>
              </a:rPr>
              <a:t>67 tahun</a:t>
            </a:r>
            <a:r>
              <a:rPr lang="sv-SE" sz="3200" dirty="0">
                <a:ln>
                  <a:solidFill>
                    <a:schemeClr val="bg1"/>
                  </a:solidFill>
                </a:ln>
                <a:solidFill>
                  <a:schemeClr val="tx1"/>
                </a:solidFill>
                <a:effectLst>
                  <a:outerShdw blurRad="38100" dist="38100" dir="2700000" algn="tl">
                    <a:srgbClr val="000000">
                      <a:alpha val="43137"/>
                    </a:srgbClr>
                  </a:outerShdw>
                </a:effectLst>
                <a:latin typeface="Arial Black" panose="020B0A0402010202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1698</Words>
  <Application>Microsoft Office PowerPoint</Application>
  <PresentationFormat>On-screen Show (4:3)</PresentationFormat>
  <Paragraphs>170</Paragraphs>
  <Slides>53</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53</vt:i4>
      </vt:variant>
    </vt:vector>
  </HeadingPairs>
  <TitlesOfParts>
    <vt:vector size="72"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1788</cp:revision>
  <dcterms:created xsi:type="dcterms:W3CDTF">2017-12-24T04:47:00Z</dcterms:created>
  <dcterms:modified xsi:type="dcterms:W3CDTF">2024-08-22T04:18:06Z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