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0"/>
  </p:notesMasterIdLst>
  <p:sldIdLst>
    <p:sldId id="898" r:id="rId4"/>
    <p:sldId id="259" r:id="rId5"/>
    <p:sldId id="260" r:id="rId6"/>
    <p:sldId id="261" r:id="rId7"/>
    <p:sldId id="262" r:id="rId8"/>
    <p:sldId id="755" r:id="rId9"/>
    <p:sldId id="909" r:id="rId10"/>
    <p:sldId id="1226" r:id="rId11"/>
    <p:sldId id="1227" r:id="rId12"/>
    <p:sldId id="1212" r:id="rId13"/>
    <p:sldId id="1228" r:id="rId14"/>
    <p:sldId id="1229" r:id="rId15"/>
    <p:sldId id="1234" r:id="rId16"/>
    <p:sldId id="1235" r:id="rId17"/>
    <p:sldId id="1230" r:id="rId18"/>
    <p:sldId id="1231" r:id="rId19"/>
    <p:sldId id="1185" r:id="rId20"/>
    <p:sldId id="1186" r:id="rId21"/>
    <p:sldId id="1177" r:id="rId22"/>
    <p:sldId id="1191" r:id="rId23"/>
    <p:sldId id="1236" r:id="rId24"/>
    <p:sldId id="1237" r:id="rId25"/>
    <p:sldId id="1077" r:id="rId26"/>
    <p:sldId id="1238" r:id="rId27"/>
    <p:sldId id="407" r:id="rId28"/>
    <p:sldId id="417" r:id="rId29"/>
    <p:sldId id="281" r:id="rId30"/>
    <p:sldId id="950" r:id="rId31"/>
    <p:sldId id="276" r:id="rId32"/>
    <p:sldId id="277" r:id="rId33"/>
    <p:sldId id="278" r:id="rId34"/>
    <p:sldId id="1160" r:id="rId35"/>
    <p:sldId id="1179" r:id="rId36"/>
    <p:sldId id="283" r:id="rId37"/>
    <p:sldId id="284" r:id="rId38"/>
    <p:sldId id="309" r:id="rId39"/>
    <p:sldId id="310" r:id="rId40"/>
    <p:sldId id="961" r:id="rId41"/>
    <p:sldId id="962" r:id="rId42"/>
    <p:sldId id="1181" r:id="rId43"/>
    <p:sldId id="976" r:id="rId44"/>
    <p:sldId id="977" r:id="rId45"/>
    <p:sldId id="978" r:id="rId46"/>
    <p:sldId id="312" r:id="rId47"/>
    <p:sldId id="313" r:id="rId48"/>
    <p:sldId id="31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F84032"/>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94" autoAdjust="0"/>
    <p:restoredTop sz="94676" autoAdjust="0"/>
  </p:normalViewPr>
  <p:slideViewPr>
    <p:cSldViewPr>
      <p:cViewPr varScale="1">
        <p:scale>
          <a:sx n="74" d="100"/>
          <a:sy n="74" d="100"/>
        </p:scale>
        <p:origin x="1194" y="54"/>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6BC3A43E-7E33-4B08-AA20-3645F34B89DC}"/>
    <pc:docChg chg="undo custSel modSld">
      <pc:chgData name="faizul alfalah" userId="b097e28588539e7c" providerId="LiveId" clId="{6BC3A43E-7E33-4B08-AA20-3645F34B89DC}" dt="2024-01-09T03:49:10.981" v="32"/>
      <pc:docMkLst>
        <pc:docMk/>
      </pc:docMkLst>
      <pc:sldChg chg="setBg">
        <pc:chgData name="faizul alfalah" userId="b097e28588539e7c" providerId="LiveId" clId="{6BC3A43E-7E33-4B08-AA20-3645F34B89DC}" dt="2024-01-09T03:48:38.328" v="22"/>
        <pc:sldMkLst>
          <pc:docMk/>
          <pc:sldMk cId="1238820549" sldId="1177"/>
        </pc:sldMkLst>
      </pc:sldChg>
      <pc:sldChg chg="setBg">
        <pc:chgData name="faizul alfalah" userId="b097e28588539e7c" providerId="LiveId" clId="{6BC3A43E-7E33-4B08-AA20-3645F34B89DC}" dt="2024-01-09T03:48:45.972" v="24"/>
        <pc:sldMkLst>
          <pc:docMk/>
          <pc:sldMk cId="4094898184" sldId="1191"/>
        </pc:sldMkLst>
      </pc:sldChg>
      <pc:sldChg chg="addSp delSp mod setBg">
        <pc:chgData name="faizul alfalah" userId="b097e28588539e7c" providerId="LiveId" clId="{6BC3A43E-7E33-4B08-AA20-3645F34B89DC}" dt="2024-01-09T03:47:11.692" v="18"/>
        <pc:sldMkLst>
          <pc:docMk/>
          <pc:sldMk cId="3533286999" sldId="1226"/>
        </pc:sldMkLst>
        <pc:spChg chg="add del">
          <ac:chgData name="faizul alfalah" userId="b097e28588539e7c" providerId="LiveId" clId="{6BC3A43E-7E33-4B08-AA20-3645F34B89DC}" dt="2024-01-09T03:46:47.582" v="1" actId="478"/>
          <ac:spMkLst>
            <pc:docMk/>
            <pc:sldMk cId="3533286999" sldId="1226"/>
            <ac:spMk id="4" creationId="{A3097165-8E05-6925-6216-11FFD7BA27DA}"/>
          </ac:spMkLst>
        </pc:spChg>
        <pc:spChg chg="add del">
          <ac:chgData name="faizul alfalah" userId="b097e28588539e7c" providerId="LiveId" clId="{6BC3A43E-7E33-4B08-AA20-3645F34B89DC}" dt="2024-01-09T03:46:47.582" v="1" actId="478"/>
          <ac:spMkLst>
            <pc:docMk/>
            <pc:sldMk cId="3533286999" sldId="1226"/>
            <ac:spMk id="8" creationId="{0808471C-4130-3D2E-1B60-244917EA6DA8}"/>
          </ac:spMkLst>
        </pc:spChg>
      </pc:sldChg>
      <pc:sldChg chg="setBg">
        <pc:chgData name="faizul alfalah" userId="b097e28588539e7c" providerId="LiveId" clId="{6BC3A43E-7E33-4B08-AA20-3645F34B89DC}" dt="2024-01-09T03:47:49.902" v="20"/>
        <pc:sldMkLst>
          <pc:docMk/>
          <pc:sldMk cId="4183542166" sldId="1230"/>
        </pc:sldMkLst>
      </pc:sldChg>
      <pc:sldChg chg="setBg">
        <pc:chgData name="faizul alfalah" userId="b097e28588539e7c" providerId="LiveId" clId="{6BC3A43E-7E33-4B08-AA20-3645F34B89DC}" dt="2024-01-09T03:48:58.363" v="28"/>
        <pc:sldMkLst>
          <pc:docMk/>
          <pc:sldMk cId="2084327347" sldId="1236"/>
        </pc:sldMkLst>
      </pc:sldChg>
      <pc:sldChg chg="setBg">
        <pc:chgData name="faizul alfalah" userId="b097e28588539e7c" providerId="LiveId" clId="{6BC3A43E-7E33-4B08-AA20-3645F34B89DC}" dt="2024-01-09T03:49:10.981" v="32"/>
        <pc:sldMkLst>
          <pc:docMk/>
          <pc:sldMk cId="3955360221" sldId="12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9/01/2024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9/01/2024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9/01/2024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9/01/2024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9/01/2024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9/01/2024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9/01/2024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9/01/2024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9/01/2024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9/01/2024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9/01/2024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9/01/2024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3.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3.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02/2024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533400" y="3429000"/>
            <a:ext cx="7885224" cy="2308324"/>
          </a:xfrm>
          <a:prstGeom prst="rect">
            <a:avLst/>
          </a:prstGeom>
        </p:spPr>
        <p:txBody>
          <a:bodyPr wrap="square">
            <a:spAutoFit/>
          </a:bodyPr>
          <a:lstStyle/>
          <a:p>
            <a:pPr algn="ctr"/>
            <a:r>
              <a:rPr lang="fi-FI" sz="48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MEMPERKASAKAN </a:t>
            </a:r>
          </a:p>
          <a:p>
            <a:pPr algn="ctr"/>
            <a:r>
              <a:rPr lang="fi-FI" sz="48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INSTITUSI KEJIRANAN</a:t>
            </a:r>
          </a:p>
        </p:txBody>
      </p:sp>
      <p:sp>
        <p:nvSpPr>
          <p:cNvPr id="3" name="Rectangle 2">
            <a:extLst>
              <a:ext uri="{FF2B5EF4-FFF2-40B4-BE49-F238E27FC236}">
                <a16:creationId xmlns:a16="http://schemas.microsoft.com/office/drawing/2014/main" xmlns="" id="{1BCD6A67-D6C1-BB03-033A-855C22F9F64D}"/>
              </a:ext>
            </a:extLst>
          </p:cNvPr>
          <p:cNvSpPr/>
          <p:nvPr/>
        </p:nvSpPr>
        <p:spPr>
          <a:xfrm>
            <a:off x="-76200" y="607689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30 Jamadil Akhir 1445 </a:t>
            </a:r>
            <a:r>
              <a:rPr lang="en-US" sz="2400" b="1" dirty="0">
                <a:solidFill>
                  <a:srgbClr val="FFFF00"/>
                </a:solidFill>
                <a:effectLst>
                  <a:glow rad="139700">
                    <a:schemeClr val="tx1">
                      <a:alpha val="40000"/>
                    </a:schemeClr>
                  </a:glow>
                  <a:outerShdw dist="38100" dir="2700000" algn="tl">
                    <a:srgbClr val="000000">
                      <a:alpha val="94000"/>
                    </a:srgbClr>
                  </a:outerShdw>
                </a:effectLst>
              </a:rPr>
              <a:t>:</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FF00"/>
                </a:solidFill>
                <a:effectLst>
                  <a:glow rad="139700">
                    <a:schemeClr val="tx1">
                      <a:alpha val="40000"/>
                    </a:schemeClr>
                  </a:glow>
                  <a:outerShdw dist="38100" dir="2700000" algn="tl">
                    <a:srgbClr val="000000">
                      <a:alpha val="94000"/>
                    </a:srgbClr>
                  </a:outerShdw>
                </a:effectLst>
              </a:rPr>
              <a:t>12 </a:t>
            </a:r>
            <a:r>
              <a:rPr lang="en-US" sz="2400" b="1" dirty="0" err="1">
                <a:solidFill>
                  <a:srgbClr val="FFFF00"/>
                </a:solidFill>
                <a:effectLst>
                  <a:glow rad="139700">
                    <a:schemeClr val="tx1">
                      <a:alpha val="40000"/>
                    </a:schemeClr>
                  </a:glow>
                  <a:outerShdw dist="38100" dir="2700000" algn="tl">
                    <a:srgbClr val="000000">
                      <a:alpha val="94000"/>
                    </a:srgbClr>
                  </a:outerShdw>
                </a:effectLst>
              </a:rPr>
              <a:t>Januari</a:t>
            </a:r>
            <a:r>
              <a:rPr lang="en-US" sz="2400" b="1" dirty="0">
                <a:solidFill>
                  <a:srgbClr val="FFFF00"/>
                </a:solidFill>
                <a:effectLst>
                  <a:glow rad="139700">
                    <a:schemeClr val="tx1">
                      <a:alpha val="40000"/>
                    </a:schemeClr>
                  </a:glow>
                  <a:outerShdw dist="38100" dir="2700000" algn="tl">
                    <a:srgbClr val="000000">
                      <a:alpha val="94000"/>
                    </a:srgbClr>
                  </a:outerShdw>
                </a:effectLst>
              </a:rPr>
              <a:t> 2024</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6000" r="-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B99F7B4E-83DC-BDF3-5F5E-501ED07D7196}"/>
              </a:ext>
            </a:extLst>
          </p:cNvPr>
          <p:cNvSpPr/>
          <p:nvPr/>
        </p:nvSpPr>
        <p:spPr>
          <a:xfrm>
            <a:off x="280258" y="155867"/>
            <a:ext cx="8583482" cy="838201"/>
          </a:xfrm>
          <a:prstGeom prst="snip2DiagRect">
            <a:avLst>
              <a:gd name="adj1" fmla="val 50000"/>
              <a:gd name="adj2" fmla="val 50000"/>
            </a:avLst>
          </a:prstGeom>
          <a:solidFill>
            <a:schemeClr val="accent3">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Hal ini sejajar dengan sabda Rasulullah s.a.w: </a:t>
            </a:r>
          </a:p>
        </p:txBody>
      </p:sp>
      <p:sp>
        <p:nvSpPr>
          <p:cNvPr id="5" name="Rectangle 4"/>
          <p:cNvSpPr/>
          <p:nvPr/>
        </p:nvSpPr>
        <p:spPr>
          <a:xfrm>
            <a:off x="481740" y="3811994"/>
            <a:ext cx="8229599" cy="2739211"/>
          </a:xfrm>
          <a:prstGeom prst="rect">
            <a:avLst/>
          </a:prstGeom>
        </p:spPr>
        <p:txBody>
          <a:bodyPr wrap="square">
            <a:spAutoFit/>
          </a:bodyPr>
          <a:lstStyle/>
          <a:p>
            <a:pPr algn="just"/>
            <a:r>
              <a:rPr lang="ms-MY" sz="3600" b="1" dirty="0"/>
              <a:t>Maksudnya : </a:t>
            </a:r>
            <a:r>
              <a:rPr lang="ms-MY" sz="3600" b="1" dirty="0">
                <a:solidFill>
                  <a:srgbClr val="C00000"/>
                </a:solidFill>
              </a:rPr>
              <a:t>“Barangsiapa yang beriman kepada Allah dan hari akhirat maka janganlah dia menyakiti jirannya”.  </a:t>
            </a:r>
          </a:p>
          <a:p>
            <a:pPr algn="just"/>
            <a:r>
              <a:rPr lang="ms-MY" sz="3600" b="1" dirty="0">
                <a:solidFill>
                  <a:srgbClr val="C00000"/>
                </a:solidFill>
              </a:rPr>
              <a:t>                                                                              </a:t>
            </a:r>
          </a:p>
          <a:p>
            <a:pPr algn="r"/>
            <a:r>
              <a:rPr lang="ms-MY" sz="2800" b="1" dirty="0"/>
              <a:t>(Hadis riwayat Bukhari)</a:t>
            </a:r>
          </a:p>
        </p:txBody>
      </p:sp>
      <p:pic>
        <p:nvPicPr>
          <p:cNvPr id="4" name="Picture 3">
            <a:extLst>
              <a:ext uri="{FF2B5EF4-FFF2-40B4-BE49-F238E27FC236}">
                <a16:creationId xmlns:a16="http://schemas.microsoft.com/office/drawing/2014/main" xmlns="" id="{6ACBA358-6672-4A63-B5F7-6F6B7C5F2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9" y="1680592"/>
            <a:ext cx="9028959" cy="1444877"/>
          </a:xfrm>
          <a:prstGeom prst="rect">
            <a:avLst/>
          </a:prstGeom>
        </p:spPr>
      </p:pic>
    </p:spTree>
    <p:extLst>
      <p:ext uri="{BB962C8B-B14F-4D97-AF65-F5344CB8AC3E}">
        <p14:creationId xmlns:p14="http://schemas.microsoft.com/office/powerpoint/2010/main" val="16154914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297625" y="609600"/>
            <a:ext cx="8629650" cy="2057400"/>
          </a:xfrm>
          <a:prstGeom prst="roundRect">
            <a:avLst/>
          </a:prstGeom>
          <a:solidFill>
            <a:schemeClr val="accent2">
              <a:lumMod val="60000"/>
              <a:lumOff val="40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Semua yang mendengar </a:t>
            </a:r>
            <a:r>
              <a:rPr lang="sv-SE" sz="30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khutbah</a:t>
            </a: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pada hari ini mempunyai jiran. Saya mempunyai jiran, dan tuan-tuan juga mempunyai jiran.</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281791" y="3200400"/>
            <a:ext cx="8629650" cy="3124200"/>
          </a:xfrm>
          <a:prstGeom prst="roundRect">
            <a:avLst/>
          </a:prstGeom>
          <a:solidFill>
            <a:schemeClr val="accent2">
              <a:lumMod val="60000"/>
              <a:lumOff val="40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Namun, adakah </a:t>
            </a:r>
            <a:r>
              <a:rPr lang="sv-SE" sz="30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jiran-jiran</a:t>
            </a: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kita terselamat dari keburukan tangan-tangan kita? Adakah </a:t>
            </a:r>
            <a:r>
              <a:rPr lang="sv-SE" sz="30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j</a:t>
            </a:r>
            <a:r>
              <a:rPr lang="sv-SE" sz="3000" dirty="0" smtClean="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iran-jiran</a:t>
            </a:r>
            <a:r>
              <a:rPr lang="sv-SE" sz="30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kita terselamat dari bahana lidah kita? Adakah </a:t>
            </a:r>
            <a:r>
              <a:rPr lang="sv-SE" sz="30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jiran-jiran</a:t>
            </a: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kita merasa aman dari perbuatan buruk kita?</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12031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304799" y="533400"/>
            <a:ext cx="8629650" cy="1219200"/>
          </a:xfrm>
          <a:prstGeom prst="roundRect">
            <a:avLst/>
          </a:prstGeom>
          <a:solidFill>
            <a:schemeClr val="accent3">
              <a:lumMod val="75000"/>
              <a:alpha val="88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Renungkan Hadis Nabi yang saya baca sebentar tadi:</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3"/>
          <p:cNvSpPr/>
          <p:nvPr/>
        </p:nvSpPr>
        <p:spPr>
          <a:xfrm>
            <a:off x="381000" y="2182571"/>
            <a:ext cx="8229599" cy="3416320"/>
          </a:xfrm>
          <a:prstGeom prst="rect">
            <a:avLst/>
          </a:prstGeom>
        </p:spPr>
        <p:txBody>
          <a:bodyPr wrap="square">
            <a:spAutoFit/>
          </a:bodyPr>
          <a:lstStyle/>
          <a:p>
            <a:pPr algn="just"/>
            <a:r>
              <a:rPr lang="ms-MY" sz="3600" b="1" dirty="0">
                <a:solidFill>
                  <a:srgbClr val="C00000"/>
                </a:solidFill>
              </a:rPr>
              <a:t>“Barangsiapa yang beriman kepada Allah dan hari akhirat maka janganlah dia menyakiti jirannya”. </a:t>
            </a:r>
          </a:p>
          <a:p>
            <a:pPr algn="just"/>
            <a:r>
              <a:rPr lang="ms-MY" sz="3600" b="1" dirty="0">
                <a:solidFill>
                  <a:srgbClr val="C00000"/>
                </a:solidFill>
              </a:rPr>
              <a:t>                                                                                			</a:t>
            </a:r>
            <a:r>
              <a:rPr lang="ms-MY" sz="3600" b="1" dirty="0"/>
              <a:t>    </a:t>
            </a:r>
          </a:p>
          <a:p>
            <a:pPr algn="just"/>
            <a:r>
              <a:rPr lang="ms-MY" sz="3600" b="1" dirty="0">
                <a:solidFill>
                  <a:srgbClr val="C00000"/>
                </a:solidFill>
              </a:rPr>
              <a:t>	</a:t>
            </a:r>
            <a:endParaRPr lang="ms-MY" sz="3600" b="1" dirty="0"/>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285750" y="4648200"/>
            <a:ext cx="8629650" cy="1320790"/>
          </a:xfrm>
          <a:prstGeom prst="roundRect">
            <a:avLst/>
          </a:prstGeom>
          <a:solidFill>
            <a:schemeClr val="accent1">
              <a:alpha val="42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sejauh manakah kita beramal dengan hadis Rasulullah tersebut?</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50133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6000" r="-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B99F7B4E-83DC-BDF3-5F5E-501ED07D7196}"/>
              </a:ext>
            </a:extLst>
          </p:cNvPr>
          <p:cNvSpPr/>
          <p:nvPr/>
        </p:nvSpPr>
        <p:spPr>
          <a:xfrm>
            <a:off x="304799" y="228600"/>
            <a:ext cx="8583482" cy="838201"/>
          </a:xfrm>
          <a:prstGeom prst="snip2DiagRect">
            <a:avLst>
              <a:gd name="adj1" fmla="val 50000"/>
              <a:gd name="adj2" fmla="val 50000"/>
            </a:avLst>
          </a:prstGeom>
          <a:solidFill>
            <a:schemeClr val="accent3">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Terdapat satu lagi hadis Rasulullah SAW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berbunyi:</a:t>
            </a:r>
          </a:p>
        </p:txBody>
      </p:sp>
      <p:sp>
        <p:nvSpPr>
          <p:cNvPr id="5" name="Rectangle 4"/>
          <p:cNvSpPr/>
          <p:nvPr/>
        </p:nvSpPr>
        <p:spPr>
          <a:xfrm>
            <a:off x="457200" y="3828633"/>
            <a:ext cx="8229599" cy="2800767"/>
          </a:xfrm>
          <a:prstGeom prst="rect">
            <a:avLst/>
          </a:prstGeom>
        </p:spPr>
        <p:txBody>
          <a:bodyPr wrap="square">
            <a:spAutoFit/>
          </a:bodyPr>
          <a:lstStyle/>
          <a:p>
            <a:pPr algn="just"/>
            <a:r>
              <a:rPr lang="ms-MY" sz="3600" b="1" dirty="0"/>
              <a:t>Yang bermaksud: </a:t>
            </a:r>
            <a:r>
              <a:rPr lang="ms-MY" sz="3600" b="1" dirty="0">
                <a:solidFill>
                  <a:srgbClr val="C00000"/>
                </a:solidFill>
              </a:rPr>
              <a:t>“Tidak masuk syurga, orang yang </a:t>
            </a:r>
            <a:r>
              <a:rPr lang="ms-MY" sz="3600" b="1" dirty="0" smtClean="0">
                <a:solidFill>
                  <a:srgbClr val="C00000"/>
                </a:solidFill>
              </a:rPr>
              <a:t>jirannya </a:t>
            </a:r>
            <a:r>
              <a:rPr lang="ms-MY" sz="3600" b="1" dirty="0">
                <a:solidFill>
                  <a:srgbClr val="C00000"/>
                </a:solidFill>
              </a:rPr>
              <a:t>tidak merasa aman dari keburukan perilakunya”.                                                                                 			</a:t>
            </a:r>
            <a:r>
              <a:rPr lang="ms-MY" sz="3600" b="1" dirty="0"/>
              <a:t>     </a:t>
            </a:r>
          </a:p>
          <a:p>
            <a:pPr algn="r"/>
            <a:r>
              <a:rPr lang="ms-MY" sz="3200" b="1" dirty="0"/>
              <a:t>(Hadis riwayat Muslim)</a:t>
            </a:r>
          </a:p>
        </p:txBody>
      </p:sp>
      <p:pic>
        <p:nvPicPr>
          <p:cNvPr id="4" name="Picture 3">
            <a:extLst>
              <a:ext uri="{FF2B5EF4-FFF2-40B4-BE49-F238E27FC236}">
                <a16:creationId xmlns:a16="http://schemas.microsoft.com/office/drawing/2014/main" xmlns="" id="{A6B7C919-8596-4E7B-9D6D-C516304F9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236" y="1825613"/>
            <a:ext cx="8559526" cy="1603387"/>
          </a:xfrm>
          <a:prstGeom prst="rect">
            <a:avLst/>
          </a:prstGeom>
        </p:spPr>
      </p:pic>
    </p:spTree>
    <p:extLst>
      <p:ext uri="{BB962C8B-B14F-4D97-AF65-F5344CB8AC3E}">
        <p14:creationId xmlns:p14="http://schemas.microsoft.com/office/powerpoint/2010/main" val="18797868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6000" r="-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B99F7B4E-83DC-BDF3-5F5E-501ED07D7196}"/>
              </a:ext>
            </a:extLst>
          </p:cNvPr>
          <p:cNvSpPr/>
          <p:nvPr/>
        </p:nvSpPr>
        <p:spPr>
          <a:xfrm>
            <a:off x="285749" y="228600"/>
            <a:ext cx="8583482" cy="1143000"/>
          </a:xfrm>
          <a:prstGeom prst="snip2DiagRect">
            <a:avLst>
              <a:gd name="adj1" fmla="val 50000"/>
              <a:gd name="adj2" fmla="val 50000"/>
            </a:avLst>
          </a:prstGeom>
          <a:solidFill>
            <a:schemeClr val="accent3">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satu hadis lagi yang diriwayatkan oleh Abdullah bin Amru RA,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bahawa Nabi SAW bersabda: </a:t>
            </a:r>
          </a:p>
        </p:txBody>
      </p:sp>
      <p:sp>
        <p:nvSpPr>
          <p:cNvPr id="5" name="Rectangle 4"/>
          <p:cNvSpPr/>
          <p:nvPr/>
        </p:nvSpPr>
        <p:spPr>
          <a:xfrm>
            <a:off x="457200" y="3505200"/>
            <a:ext cx="8229599" cy="3170099"/>
          </a:xfrm>
          <a:prstGeom prst="rect">
            <a:avLst/>
          </a:prstGeom>
        </p:spPr>
        <p:txBody>
          <a:bodyPr wrap="square">
            <a:spAutoFit/>
          </a:bodyPr>
          <a:lstStyle/>
          <a:p>
            <a:pPr algn="just"/>
            <a:r>
              <a:rPr lang="ms-MY" sz="3200" b="1" dirty="0"/>
              <a:t>Maksudnya: </a:t>
            </a:r>
            <a:r>
              <a:rPr lang="ms-MY" sz="3200" b="1" dirty="0">
                <a:solidFill>
                  <a:srgbClr val="C00000"/>
                </a:solidFill>
              </a:rPr>
              <a:t>“Sentiasa Jibril berpesan kepadaku untuk berbuat baik kepada jiran tetangga sehingga aku menyangka bahawa tetangga itu boleh menerima harta pusaka”.</a:t>
            </a:r>
          </a:p>
          <a:p>
            <a:pPr algn="just"/>
            <a:r>
              <a:rPr lang="ms-MY" sz="3600" b="1" dirty="0">
                <a:solidFill>
                  <a:srgbClr val="C00000"/>
                </a:solidFill>
              </a:rPr>
              <a:t>                                              			</a:t>
            </a:r>
            <a:r>
              <a:rPr lang="ms-MY" sz="3600" b="1" dirty="0"/>
              <a:t>     </a:t>
            </a:r>
          </a:p>
          <a:p>
            <a:pPr algn="r"/>
            <a:r>
              <a:rPr lang="ms-MY" sz="3600" b="1" dirty="0"/>
              <a:t> </a:t>
            </a:r>
            <a:r>
              <a:rPr lang="ms-MY" sz="3200" b="1" dirty="0"/>
              <a:t>(Hadis riwayat Ahmad)</a:t>
            </a:r>
            <a:endParaRPr lang="ms-MY" sz="3600" b="1" dirty="0"/>
          </a:p>
        </p:txBody>
      </p:sp>
      <p:pic>
        <p:nvPicPr>
          <p:cNvPr id="4" name="Picture 3">
            <a:extLst>
              <a:ext uri="{FF2B5EF4-FFF2-40B4-BE49-F238E27FC236}">
                <a16:creationId xmlns:a16="http://schemas.microsoft.com/office/drawing/2014/main" xmlns="" id="{FB13E42C-B14F-491A-934E-1A22003A0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33" y="1828284"/>
            <a:ext cx="8900931" cy="1286367"/>
          </a:xfrm>
          <a:prstGeom prst="rect">
            <a:avLst/>
          </a:prstGeom>
        </p:spPr>
      </p:pic>
    </p:spTree>
    <p:extLst>
      <p:ext uri="{BB962C8B-B14F-4D97-AF65-F5344CB8AC3E}">
        <p14:creationId xmlns:p14="http://schemas.microsoft.com/office/powerpoint/2010/main" val="26549213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257175" y="1295400"/>
            <a:ext cx="8629650" cy="4267200"/>
          </a:xfrm>
          <a:prstGeom prst="roundRect">
            <a:avLst/>
          </a:prstGeom>
          <a:solidFill>
            <a:schemeClr val="bg2">
              <a:lumMod val="75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Maka dengarlah betul-betul wahai saudara-saudaraku akan hadis-hadis </a:t>
            </a:r>
            <a:r>
              <a:rPr lang="sv-SE" sz="30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Rasulullah</a:t>
            </a: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dibacakan tadi, agar kita memahami bagaimana agama kita memandang tinggi keharmonian dalam hidup berjiran serta kita berazam untuk mengamalkannya dalam kehidupan kita.</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83542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81000" y="2743200"/>
            <a:ext cx="8305800" cy="3429000"/>
          </a:xfrm>
          <a:prstGeom prst="roundRect">
            <a:avLst/>
          </a:prstGeom>
          <a:solidFill>
            <a:schemeClr val="accent3">
              <a:lumMod val="75000"/>
              <a:alpha val="74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Apabila kita mula menerapkan adab-adab Islam dalam kehidupan berjiran, kehidupan kita akan dipenuhi dengan kedamaian dan keharmonian, serta yang paling penting, kehidupan kita akan diberkati oleh Allah.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2819400" y="838200"/>
            <a:ext cx="3352800" cy="914400"/>
          </a:xfrm>
          <a:prstGeom prst="roundRect">
            <a:avLst/>
          </a:prstGeom>
          <a:solidFill>
            <a:schemeClr val="accent3">
              <a:lumMod val="75000"/>
              <a:alpha val="71000"/>
            </a:schemeClr>
          </a:solidFill>
          <a:ln>
            <a:solidFill>
              <a:schemeClr val="tx1"/>
            </a:solid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Ketahuilah,  </a:t>
            </a:r>
            <a:endParaRPr lang="fi-FI"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4125549" y="2060233"/>
            <a:ext cx="685800" cy="359501"/>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86536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25000" r="-25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285750" y="914400"/>
            <a:ext cx="8629650" cy="4953000"/>
          </a:xfrm>
          <a:prstGeom prst="roundRect">
            <a:avLst/>
          </a:prstGeom>
          <a:solidFill>
            <a:schemeClr val="accent3">
              <a:lumMod val="75000"/>
              <a:alpha val="65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Sikap hidup bermuafakat mula akan timbul dan segala kemungkaran yang berlaku dalam kawasan kediaman akan dapat dibasmi dengan mudah. Kehidupan akan menjadi lebih selesa dan berkualiti. Ini semua adalah hasil dari adab-adab Islam dalam kejiranan yang telah kita terapkan dalam kehidupan. </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0333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8000" b="-8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04799" y="1752600"/>
            <a:ext cx="8504639" cy="4572000"/>
          </a:xfrm>
          <a:prstGeom prst="roundRect">
            <a:avLst/>
          </a:prstGeom>
          <a:solidFill>
            <a:schemeClr val="accent2">
              <a:lumMod val="60000"/>
              <a:lumOff val="40000"/>
              <a:alpha val="97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Jika kita </a:t>
            </a:r>
            <a:r>
              <a:rPr lang="sv-SE" sz="32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mengabaikan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adab-adab Islam dalam berjiran, maka kehidupan akan menjadi tidak tenang, keharmonian masyarakat akan terjejas, kita akan disisihkan dari masyarakat setempat serta sukar mendapat pertolongan tatkala kita berada dalam kesusahan.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1">
            <a:extLst>
              <a:ext uri="{FF2B5EF4-FFF2-40B4-BE49-F238E27FC236}">
                <a16:creationId xmlns:a16="http://schemas.microsoft.com/office/drawing/2014/main" xmlns="" id="{0808471C-4130-3D2E-1B60-244917EA6DA8}"/>
              </a:ext>
            </a:extLst>
          </p:cNvPr>
          <p:cNvSpPr/>
          <p:nvPr/>
        </p:nvSpPr>
        <p:spPr>
          <a:xfrm>
            <a:off x="2286000" y="533400"/>
            <a:ext cx="4343400" cy="914400"/>
          </a:xfrm>
          <a:prstGeom prst="roundRect">
            <a:avLst/>
          </a:prstGeom>
          <a:solidFill>
            <a:schemeClr val="accent2">
              <a:lumMod val="60000"/>
              <a:lumOff val="40000"/>
              <a:alpha val="71000"/>
            </a:schemeClr>
          </a:solidFill>
          <a:ln>
            <a:solidFill>
              <a:schemeClr val="tx1"/>
            </a:solid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Namun sebaliknya, </a:t>
            </a:r>
            <a:endParaRPr lang="fi-FI"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211574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1066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57200" y="1524000"/>
            <a:ext cx="8305800" cy="48006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Memandangkan institusi kejiranan ini diberi perhatian yang besar oleh agama kita, maka khutbah Jumaat hari ini mengajak semua hadirin agar memperkasakan institusi kejiranan kita dengan menerapkan beberapa langkah berikut: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38820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2667000" y="228600"/>
            <a:ext cx="3200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Pertama:</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57200" y="1447800"/>
            <a:ext cx="8229600" cy="19812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Mengamalkan sikap bertegur sapa dan memulakan pertemuan dengan memberi salam.</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2914650" y="3733800"/>
            <a:ext cx="287655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Kedua:</a:t>
            </a:r>
          </a:p>
        </p:txBody>
      </p:sp>
      <p:sp>
        <p:nvSpPr>
          <p:cNvPr id="7" name="Rectangle: Rounded Corners 8">
            <a:extLst>
              <a:ext uri="{FF2B5EF4-FFF2-40B4-BE49-F238E27FC236}">
                <a16:creationId xmlns:a16="http://schemas.microsoft.com/office/drawing/2014/main" xmlns="" id="{FA9C5201-3937-4A66-A830-C32FEA0519A1}"/>
              </a:ext>
            </a:extLst>
          </p:cNvPr>
          <p:cNvSpPr txBox="1">
            <a:spLocks/>
          </p:cNvSpPr>
          <p:nvPr/>
        </p:nvSpPr>
        <p:spPr>
          <a:xfrm>
            <a:off x="457200" y="4953000"/>
            <a:ext cx="8229600" cy="1524000"/>
          </a:xfrm>
          <a:prstGeom prst="flowChartAlternateProcess">
            <a:avLst/>
          </a:prstGeom>
          <a:gradFill rotWithShape="1">
            <a:gsLst>
              <a:gs pos="0">
                <a:srgbClr val="00B0F0"/>
              </a:gs>
              <a:gs pos="80000">
                <a:schemeClr val="accent1">
                  <a:lumMod val="60000"/>
                  <a:lumOff val="40000"/>
                </a:schemeClr>
              </a:gs>
              <a:gs pos="100000">
                <a:schemeClr val="accent1">
                  <a:lumMod val="75000"/>
                </a:schemeClr>
              </a:gs>
            </a:gsLst>
            <a:lin ang="2700000" scaled="1"/>
          </a:gradFill>
          <a:ln w="9525" cap="flat" cmpd="sng" algn="ctr">
            <a:solidFill>
              <a:schemeClr val="accent1">
                <a:lumMod val="20000"/>
                <a:lumOff val="80000"/>
              </a:schemeClr>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Menghormati jiran dengan menunjukkan muka yang ceria. </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9489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3124200" y="228600"/>
            <a:ext cx="2819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Ketiga:</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57200" y="1447800"/>
            <a:ext cx="8229600" cy="17526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Menghulurkan bantuan sekiranya jiran memerlukannya.</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2905125" y="3429000"/>
            <a:ext cx="3190875"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Keempat:</a:t>
            </a:r>
          </a:p>
        </p:txBody>
      </p:sp>
      <p:sp>
        <p:nvSpPr>
          <p:cNvPr id="7" name="Rectangle: Rounded Corners 8">
            <a:extLst>
              <a:ext uri="{FF2B5EF4-FFF2-40B4-BE49-F238E27FC236}">
                <a16:creationId xmlns:a16="http://schemas.microsoft.com/office/drawing/2014/main" xmlns="" id="{FA9C5201-3937-4A66-A830-C32FEA0519A1}"/>
              </a:ext>
            </a:extLst>
          </p:cNvPr>
          <p:cNvSpPr txBox="1">
            <a:spLocks/>
          </p:cNvSpPr>
          <p:nvPr/>
        </p:nvSpPr>
        <p:spPr>
          <a:xfrm>
            <a:off x="438150" y="4724400"/>
            <a:ext cx="8229600" cy="1524000"/>
          </a:xfrm>
          <a:prstGeom prst="flowChartAlternateProcess">
            <a:avLst/>
          </a:prstGeom>
          <a:gradFill rotWithShape="1">
            <a:gsLst>
              <a:gs pos="0">
                <a:srgbClr val="00B0F0"/>
              </a:gs>
              <a:gs pos="80000">
                <a:schemeClr val="accent1">
                  <a:lumMod val="60000"/>
                  <a:lumOff val="40000"/>
                </a:schemeClr>
              </a:gs>
              <a:gs pos="100000">
                <a:schemeClr val="accent1">
                  <a:lumMod val="75000"/>
                </a:schemeClr>
              </a:gs>
            </a:gsLst>
            <a:lin ang="2700000" scaled="1"/>
          </a:gradFill>
          <a:ln w="9525" cap="flat" cmpd="sng" algn="ctr">
            <a:solidFill>
              <a:schemeClr val="accent1">
                <a:lumMod val="20000"/>
                <a:lumOff val="80000"/>
              </a:schemeClr>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Mempunyai semangat gotong-royong dan prihatin terhadap suasana kejiranan.</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84327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3048000" y="228600"/>
            <a:ext cx="3200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Kelima:</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57200" y="1371600"/>
            <a:ext cx="8229600" cy="28194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fontScale="85000" lnSpcReduction="100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Menghindari apa jua yang boleh mengganggu, menjejaskan kesentosaan atau menimbulkan ketidakselesaan dalam kejiranan, baik dari segi kebersihan, kerosakan harta benda, tanaman atau sebagainya lagi.</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xmlns="" id="{EF09460B-B25C-432B-A993-6FF1E6044344}"/>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0" y="4419600"/>
            <a:ext cx="9285668" cy="2438400"/>
          </a:xfrm>
          <a:prstGeom prst="rect">
            <a:avLst/>
          </a:prstGeom>
          <a:effectLst>
            <a:outerShdw sx="104000" sy="104000" algn="ctr" rotWithShape="0">
              <a:srgbClr val="000000"/>
            </a:outerShdw>
          </a:effectLst>
        </p:spPr>
      </p:pic>
      <p:sp>
        <p:nvSpPr>
          <p:cNvPr id="10" name="Rectangle 9"/>
          <p:cNvSpPr/>
          <p:nvPr/>
        </p:nvSpPr>
        <p:spPr>
          <a:xfrm>
            <a:off x="304798" y="4569648"/>
            <a:ext cx="8613063" cy="2062103"/>
          </a:xfrm>
          <a:prstGeom prst="rect">
            <a:avLst/>
          </a:prstGeom>
        </p:spPr>
        <p:txBody>
          <a:bodyPr wrap="square">
            <a:spAutoFit/>
          </a:bodyPr>
          <a:lstStyle/>
          <a:p>
            <a:pPr algn="ctr"/>
            <a:r>
              <a:rPr lang="en-US" sz="3200" dirty="0" err="1">
                <a:solidFill>
                  <a:srgbClr val="FFFF00"/>
                </a:solidFill>
                <a:latin typeface="Arial"/>
                <a:ea typeface="Times New Roman"/>
              </a:rPr>
              <a:t>InshaAllah</a:t>
            </a:r>
            <a:r>
              <a:rPr lang="en-US" sz="3200" dirty="0">
                <a:solidFill>
                  <a:srgbClr val="FFFF00"/>
                </a:solidFill>
                <a:latin typeface="Arial"/>
                <a:ea typeface="Times New Roman"/>
              </a:rPr>
              <a:t>, </a:t>
            </a:r>
            <a:r>
              <a:rPr lang="en-US" sz="3200" dirty="0" err="1">
                <a:solidFill>
                  <a:srgbClr val="FFFF00"/>
                </a:solidFill>
                <a:latin typeface="Arial"/>
                <a:ea typeface="Times New Roman"/>
              </a:rPr>
              <a:t>sekiranya</a:t>
            </a:r>
            <a:r>
              <a:rPr lang="en-US" sz="3200" dirty="0">
                <a:solidFill>
                  <a:srgbClr val="FFFF00"/>
                </a:solidFill>
                <a:latin typeface="Arial"/>
                <a:ea typeface="Times New Roman"/>
              </a:rPr>
              <a:t> </a:t>
            </a:r>
            <a:r>
              <a:rPr lang="en-US" sz="3200" dirty="0" err="1">
                <a:solidFill>
                  <a:srgbClr val="FFFF00"/>
                </a:solidFill>
                <a:latin typeface="Arial"/>
                <a:ea typeface="Times New Roman"/>
              </a:rPr>
              <a:t>kita</a:t>
            </a:r>
            <a:r>
              <a:rPr lang="en-US" sz="3200" dirty="0">
                <a:solidFill>
                  <a:srgbClr val="FFFF00"/>
                </a:solidFill>
                <a:latin typeface="Arial"/>
                <a:ea typeface="Times New Roman"/>
              </a:rPr>
              <a:t> </a:t>
            </a:r>
            <a:r>
              <a:rPr lang="en-US" sz="3200" dirty="0" err="1">
                <a:solidFill>
                  <a:srgbClr val="FFFF00"/>
                </a:solidFill>
                <a:latin typeface="Arial"/>
                <a:ea typeface="Times New Roman"/>
              </a:rPr>
              <a:t>menerapkan</a:t>
            </a:r>
            <a:r>
              <a:rPr lang="en-US" sz="3200" dirty="0">
                <a:solidFill>
                  <a:srgbClr val="FFFF00"/>
                </a:solidFill>
                <a:latin typeface="Arial"/>
                <a:ea typeface="Times New Roman"/>
              </a:rPr>
              <a:t> </a:t>
            </a:r>
            <a:r>
              <a:rPr lang="en-US" sz="3200" dirty="0" err="1">
                <a:solidFill>
                  <a:srgbClr val="FFFF00"/>
                </a:solidFill>
                <a:latin typeface="Arial"/>
                <a:ea typeface="Times New Roman"/>
              </a:rPr>
              <a:t>langkah-langkah</a:t>
            </a:r>
            <a:r>
              <a:rPr lang="en-US" sz="3200" dirty="0">
                <a:solidFill>
                  <a:srgbClr val="FFFF00"/>
                </a:solidFill>
                <a:latin typeface="Arial"/>
                <a:ea typeface="Times New Roman"/>
              </a:rPr>
              <a:t> </a:t>
            </a:r>
            <a:r>
              <a:rPr lang="en-US" sz="3200" dirty="0" err="1">
                <a:solidFill>
                  <a:srgbClr val="FFFF00"/>
                </a:solidFill>
                <a:latin typeface="Arial"/>
                <a:ea typeface="Times New Roman"/>
              </a:rPr>
              <a:t>tersebut</a:t>
            </a:r>
            <a:r>
              <a:rPr lang="en-US" sz="3200" dirty="0">
                <a:solidFill>
                  <a:srgbClr val="FFFF00"/>
                </a:solidFill>
                <a:latin typeface="Arial"/>
                <a:ea typeface="Times New Roman"/>
              </a:rPr>
              <a:t> </a:t>
            </a:r>
            <a:r>
              <a:rPr lang="en-US" sz="3200" dirty="0" err="1">
                <a:solidFill>
                  <a:srgbClr val="FFFF00"/>
                </a:solidFill>
                <a:latin typeface="Arial"/>
                <a:ea typeface="Times New Roman"/>
              </a:rPr>
              <a:t>dalam</a:t>
            </a:r>
            <a:r>
              <a:rPr lang="en-US" sz="3200" dirty="0">
                <a:solidFill>
                  <a:srgbClr val="FFFF00"/>
                </a:solidFill>
                <a:latin typeface="Arial"/>
                <a:ea typeface="Times New Roman"/>
              </a:rPr>
              <a:t> </a:t>
            </a:r>
            <a:r>
              <a:rPr lang="en-US" sz="3200" dirty="0" err="1">
                <a:solidFill>
                  <a:srgbClr val="FFFF00"/>
                </a:solidFill>
                <a:latin typeface="Arial"/>
                <a:ea typeface="Times New Roman"/>
              </a:rPr>
              <a:t>kehidupan</a:t>
            </a:r>
            <a:r>
              <a:rPr lang="en-US" sz="3200" dirty="0">
                <a:solidFill>
                  <a:srgbClr val="FFFF00"/>
                </a:solidFill>
                <a:latin typeface="Arial"/>
                <a:ea typeface="Times New Roman"/>
              </a:rPr>
              <a:t>, </a:t>
            </a:r>
            <a:r>
              <a:rPr lang="en-US" sz="3200" dirty="0" err="1">
                <a:solidFill>
                  <a:srgbClr val="FFFF00"/>
                </a:solidFill>
                <a:latin typeface="Arial"/>
                <a:ea typeface="Times New Roman"/>
              </a:rPr>
              <a:t>kehidupan</a:t>
            </a:r>
            <a:r>
              <a:rPr lang="en-US" sz="3200" dirty="0">
                <a:solidFill>
                  <a:srgbClr val="FFFF00"/>
                </a:solidFill>
                <a:latin typeface="Arial"/>
                <a:ea typeface="Times New Roman"/>
              </a:rPr>
              <a:t> </a:t>
            </a:r>
            <a:r>
              <a:rPr lang="en-US" sz="3200" dirty="0" err="1">
                <a:solidFill>
                  <a:srgbClr val="FFFF00"/>
                </a:solidFill>
                <a:latin typeface="Arial"/>
                <a:ea typeface="Times New Roman"/>
              </a:rPr>
              <a:t>kita</a:t>
            </a:r>
            <a:r>
              <a:rPr lang="en-US" sz="3200" dirty="0">
                <a:solidFill>
                  <a:srgbClr val="FFFF00"/>
                </a:solidFill>
                <a:latin typeface="Arial"/>
                <a:ea typeface="Times New Roman"/>
              </a:rPr>
              <a:t> </a:t>
            </a:r>
            <a:r>
              <a:rPr lang="en-US" sz="3200" dirty="0" err="1">
                <a:solidFill>
                  <a:srgbClr val="FFFF00"/>
                </a:solidFill>
                <a:latin typeface="Arial"/>
                <a:ea typeface="Times New Roman"/>
              </a:rPr>
              <a:t>akan</a:t>
            </a:r>
            <a:r>
              <a:rPr lang="en-US" sz="3200" dirty="0">
                <a:solidFill>
                  <a:srgbClr val="FFFF00"/>
                </a:solidFill>
                <a:latin typeface="Arial"/>
                <a:ea typeface="Times New Roman"/>
              </a:rPr>
              <a:t> </a:t>
            </a:r>
            <a:r>
              <a:rPr lang="en-US" sz="3200" dirty="0" err="1">
                <a:solidFill>
                  <a:srgbClr val="FFFF00"/>
                </a:solidFill>
                <a:latin typeface="Arial"/>
                <a:ea typeface="Times New Roman"/>
              </a:rPr>
              <a:t>menjadi</a:t>
            </a:r>
            <a:r>
              <a:rPr lang="en-US" sz="3200" dirty="0">
                <a:solidFill>
                  <a:srgbClr val="FFFF00"/>
                </a:solidFill>
                <a:latin typeface="Arial"/>
                <a:ea typeface="Times New Roman"/>
              </a:rPr>
              <a:t> </a:t>
            </a:r>
            <a:r>
              <a:rPr lang="en-US" sz="3200" dirty="0" err="1">
                <a:solidFill>
                  <a:srgbClr val="FFFF00"/>
                </a:solidFill>
                <a:latin typeface="Arial"/>
                <a:ea typeface="Times New Roman"/>
              </a:rPr>
              <a:t>lebih</a:t>
            </a:r>
            <a:r>
              <a:rPr lang="en-US" sz="3200" dirty="0">
                <a:solidFill>
                  <a:srgbClr val="FFFF00"/>
                </a:solidFill>
                <a:latin typeface="Arial"/>
                <a:ea typeface="Times New Roman"/>
              </a:rPr>
              <a:t> </a:t>
            </a:r>
            <a:r>
              <a:rPr lang="en-US" sz="3200" dirty="0" err="1">
                <a:solidFill>
                  <a:srgbClr val="FFFF00"/>
                </a:solidFill>
                <a:latin typeface="Arial"/>
                <a:ea typeface="Times New Roman"/>
              </a:rPr>
              <a:t>berkualiti</a:t>
            </a:r>
            <a:r>
              <a:rPr lang="en-US" sz="3200" dirty="0">
                <a:solidFill>
                  <a:srgbClr val="FFFF00"/>
                </a:solidFill>
                <a:latin typeface="Arial"/>
                <a:ea typeface="Times New Roman"/>
              </a:rPr>
              <a:t> </a:t>
            </a:r>
            <a:r>
              <a:rPr lang="en-US" sz="3200" dirty="0" err="1">
                <a:solidFill>
                  <a:srgbClr val="FFFF00"/>
                </a:solidFill>
                <a:latin typeface="Arial"/>
                <a:ea typeface="Times New Roman"/>
              </a:rPr>
              <a:t>dan</a:t>
            </a:r>
            <a:r>
              <a:rPr lang="en-US" sz="3200" dirty="0">
                <a:solidFill>
                  <a:srgbClr val="FFFF00"/>
                </a:solidFill>
                <a:latin typeface="Arial"/>
                <a:ea typeface="Times New Roman"/>
              </a:rPr>
              <a:t> </a:t>
            </a:r>
            <a:r>
              <a:rPr lang="en-US" sz="3200" dirty="0" err="1">
                <a:solidFill>
                  <a:srgbClr val="FFFF00"/>
                </a:solidFill>
                <a:latin typeface="Arial"/>
                <a:ea typeface="Times New Roman"/>
              </a:rPr>
              <a:t>bermakna</a:t>
            </a:r>
            <a:r>
              <a:rPr lang="en-US" sz="3200" dirty="0">
                <a:solidFill>
                  <a:srgbClr val="FFFF00"/>
                </a:solidFill>
                <a:latin typeface="Arial"/>
                <a:ea typeface="Times New Roman"/>
              </a:rPr>
              <a:t>.</a:t>
            </a:r>
            <a:endParaRPr lang="ms-MY" sz="2400" dirty="0">
              <a:solidFill>
                <a:srgbClr val="FFFF00"/>
              </a:solidFill>
            </a:endParaRPr>
          </a:p>
        </p:txBody>
      </p:sp>
    </p:spTree>
    <p:extLst>
      <p:ext uri="{BB962C8B-B14F-4D97-AF65-F5344CB8AC3E}">
        <p14:creationId xmlns:p14="http://schemas.microsoft.com/office/powerpoint/2010/main" val="3955360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33400" y="230817"/>
            <a:ext cx="8077199" cy="722531"/>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01800" y="277090"/>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a:extLst>
              <a:ext uri="{FF2B5EF4-FFF2-40B4-BE49-F238E27FC236}">
                <a16:creationId xmlns:a16="http://schemas.microsoft.com/office/drawing/2014/main" xmlns="" id="{A68E76DA-FC3D-42AB-8AA3-D4541DC10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995" y="1143000"/>
            <a:ext cx="8590008" cy="5346655"/>
          </a:xfrm>
          <a:prstGeom prst="rect">
            <a:avLst/>
          </a:prstGeom>
        </p:spPr>
      </p:pic>
    </p:spTree>
    <p:extLst>
      <p:ext uri="{BB962C8B-B14F-4D97-AF65-F5344CB8AC3E}">
        <p14:creationId xmlns:p14="http://schemas.microsoft.com/office/powerpoint/2010/main" val="2307823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5000" r="-80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82067"/>
            <a:ext cx="8229600" cy="5780044"/>
          </a:xfrm>
          <a:prstGeom prst="rect">
            <a:avLst/>
          </a:prstGeom>
        </p:spPr>
        <p:txBody>
          <a:bodyPr wrap="square">
            <a:spAutoFit/>
          </a:bodyPr>
          <a:lstStyle/>
          <a:p>
            <a:pPr marL="0" indent="0" algn="just">
              <a:buNone/>
            </a:pPr>
            <a:r>
              <a:rPr lang="ms-MY" sz="2800" b="1" dirty="0"/>
              <a:t>Yang bermaksud:  </a:t>
            </a:r>
            <a:r>
              <a:rPr lang="ms-MY" sz="2800" b="1" dirty="0">
                <a:solidFill>
                  <a:srgbClr val="C00000"/>
                </a:solidFill>
              </a:rPr>
              <a:t>“Dan hendaklah kamu beribadat kepada Allah dan janganlah kamu sekutukan Dia dengan sesuatu apa jua dan hendaklah kamu berbuat baik kepada kedua ibu bapa dan kaum kerabat dan anak-anak yatim dan orang-orang miskin dan jiran tetangga yang dekat dan jiran tetangga yang jauh dan rakan sejawat dan orang musafir yang terlantar dan juga hamba yang kamu miliki. Sesungguhnya Allah tidak suka kepada orang-orang yang sombong takbur dan membangga-banggakan diri</a:t>
            </a:r>
            <a:r>
              <a:rPr lang="ms-MY" sz="2800" b="1" dirty="0" smtClean="0">
                <a:solidFill>
                  <a:srgbClr val="C00000"/>
                </a:solidFill>
              </a:rPr>
              <a:t>”.</a:t>
            </a:r>
          </a:p>
          <a:p>
            <a:pPr marL="0" indent="0" algn="just">
              <a:buNone/>
            </a:pPr>
            <a:r>
              <a:rPr lang="ms-MY" sz="2800" b="1" dirty="0">
                <a:solidFill>
                  <a:srgbClr val="C00000"/>
                </a:solidFill>
              </a:rPr>
              <a:t>	</a:t>
            </a:r>
            <a:r>
              <a:rPr lang="ms-MY" sz="2800" b="1" dirty="0"/>
              <a:t>                                                                              	</a:t>
            </a:r>
            <a:r>
              <a:rPr lang="ms-MY" sz="2800" b="1" dirty="0" smtClean="0"/>
              <a:t>	</a:t>
            </a:r>
            <a:r>
              <a:rPr lang="ms-MY" sz="2800" b="1" dirty="0"/>
              <a:t>			    (Surah Al-Nisa’, ayat :36)</a:t>
            </a:r>
            <a:r>
              <a:rPr lang="ms-MY" sz="2800" b="1" dirty="0">
                <a:solidFill>
                  <a:srgbClr val="C00000"/>
                </a:solidFill>
              </a:rPr>
              <a:t>	</a:t>
            </a:r>
            <a:endParaRPr lang="ms-MY" sz="3600" b="1" dirty="0"/>
          </a:p>
        </p:txBody>
      </p:sp>
    </p:spTree>
    <p:extLst>
      <p:ext uri="{BB962C8B-B14F-4D97-AF65-F5344CB8AC3E}">
        <p14:creationId xmlns:p14="http://schemas.microsoft.com/office/powerpoint/2010/main" val="3712434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فِي 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a:t>
            </a:r>
            <a:r>
              <a:rPr lang="ar-SA"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a:t>
            </a: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اوَتَهُ إِنَّهُ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endParaRPr lang="ar-YE" sz="36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3756" y="990600"/>
            <a:ext cx="8686800" cy="2585323"/>
          </a:xfrm>
          <a:prstGeom prst="rect">
            <a:avLst/>
          </a:prstGeom>
          <a:solidFill>
            <a:schemeClr val="accent2">
              <a:lumMod val="50000"/>
              <a:alpha val="55000"/>
            </a:schemeClr>
          </a:solidFill>
        </p:spPr>
        <p:txBody>
          <a:bodyPr wrap="square">
            <a:spAutoFit/>
          </a:bodyPr>
          <a:lstStyle/>
          <a:p>
            <a:pPr lvl="1"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a:t>
            </a:r>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إِلٰهَ </a:t>
            </a:r>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إِلَّا اللَّهُ وَحْدَهُ لَا شَرِيكَ لَهُ، </a:t>
            </a:r>
          </a:p>
          <a:p>
            <a:pPr lvl="1"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 الْمَبْعُوثُ رَحْمَةً </a:t>
            </a:r>
            <a:r>
              <a:rPr lang="ar-YE"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لِلْعَالَمِين</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213756" y="3657600"/>
            <a:ext cx="8724900" cy="3108543"/>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sv-SE"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aku bersaksi bahawa tiada Tuhan melainkan Allah </a:t>
            </a:r>
            <a:r>
              <a:rPr lang="sv-SE"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sahaja, </a:t>
            </a:r>
            <a:r>
              <a:rPr lang="sv-SE"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 sekutu bagi-Nya,</a:t>
            </a:r>
          </a:p>
          <a:p>
            <a:pPr algn="ctr" fontAlgn="auto">
              <a:spcBef>
                <a:spcPts val="0"/>
              </a:spcBef>
              <a:spcAft>
                <a:spcPts val="0"/>
              </a:spcAft>
              <a:defRPr/>
            </a:pPr>
            <a:r>
              <a:rPr lang="sv-SE"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Saya bersaksi bahawa junjungan kita Muhammad adalah hamba dan Rasul-Nya, yang diutuskan sebagai rahmat kepada sekalian alam.</a:t>
            </a: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80260" y="2209800"/>
            <a:ext cx="8583481" cy="2438400"/>
          </a:xfrm>
          <a:prstGeom prst="flowChartAlternateProcess">
            <a:avLst/>
          </a:prstGeom>
          <a:gradFill>
            <a:gsLst>
              <a:gs pos="25000">
                <a:schemeClr val="accent6">
                  <a:lumMod val="60000"/>
                  <a:lumOff val="40000"/>
                  <a:alpha val="70000"/>
                </a:schemeClr>
              </a:gs>
              <a:gs pos="94000">
                <a:srgbClr val="002060">
                  <a:tint val="44500"/>
                  <a:satMod val="160000"/>
                </a:srgbClr>
              </a:gs>
              <a:gs pos="100000">
                <a:srgbClr val="002060">
                  <a:tint val="23500"/>
                  <a:satMod val="160000"/>
                </a:srgbClr>
              </a:gs>
            </a:gsLst>
            <a:lin ang="162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Kehidupan di dunia ini perlu kepada interaksi antara satu sama lain. Tidak ada orang yang mampu mengurus kehidupan tanpa penglibatan orang lain. Itulah sunnatullah dalam kehidupan. </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2286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47649" y="1752600"/>
            <a:ext cx="8635141" cy="4495800"/>
          </a:xfrm>
          <a:prstGeom prst="flowChartAlternateProcess">
            <a:avLst/>
          </a:prstGeom>
          <a:gradFill flip="none" rotWithShape="1">
            <a:gsLst>
              <a:gs pos="19000">
                <a:schemeClr val="accent6">
                  <a:lumMod val="60000"/>
                  <a:lumOff val="40000"/>
                  <a:alpha val="71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Justeru, pereratkanlah hubungan sesama manusia dengan saling menghormati, sayang menyayangi dan bantu-membantu antara satu sama lain. Mudah-mudahan kesatuan umat Islam akan lebih kukuh dan kesejahteraan akan dapat dikecapi bersama.</a:t>
            </a:r>
          </a:p>
        </p:txBody>
      </p:sp>
      <p:sp>
        <p:nvSpPr>
          <p:cNvPr id="4" name="Snip Diagonal Corner Rectangle 5">
            <a:extLst>
              <a:ext uri="{FF2B5EF4-FFF2-40B4-BE49-F238E27FC236}">
                <a16:creationId xmlns:a16="http://schemas.microsoft.com/office/drawing/2014/main" xmlns="" id="{BA9A24E5-CAE3-48C9-B7BE-FF5770ECA16D}"/>
              </a:ext>
            </a:extLst>
          </p:cNvPr>
          <p:cNvSpPr/>
          <p:nvPr/>
        </p:nvSpPr>
        <p:spPr>
          <a:xfrm>
            <a:off x="280259" y="228600"/>
            <a:ext cx="8583482" cy="914400"/>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43212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1382625"/>
            <a:ext cx="8701030" cy="1846659"/>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وَحَبِيْبِنَا مُحَمَّدٍ وَعَلَى آلِهِ وَصَحْبِهِ أَجْمَعِين.</a:t>
            </a:r>
          </a:p>
        </p:txBody>
      </p:sp>
      <p:sp>
        <p:nvSpPr>
          <p:cNvPr id="4" name="TextBox 3"/>
          <p:cNvSpPr txBox="1"/>
          <p:nvPr/>
        </p:nvSpPr>
        <p:spPr>
          <a:xfrm>
            <a:off x="214370" y="3505200"/>
            <a:ext cx="8701030" cy="2554545"/>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rahmatilah</a:t>
            </a:r>
            <a:r>
              <a:rPr lang="es-E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limpahkanlah</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s-E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kekasih</a:t>
            </a:r>
            <a:r>
              <a:rPr lang="es-E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s-E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s-E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s-E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s-E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seluruh</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para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Kami memohon hidayah dan petunjuk ke jalan kebenaran. Tetapkanlah iman kami di dalam agama-Mu. Basahilah lidah kami dengan bacaan al-Quran dan zikir kepada-Mu. Jadikanlah akhlak junjungan besar Nabi Muhammad SAW sebagai ikutan kami. Pereratkanlah hubungan sesama kami, saling bekerjasama dan bantu membantu dalam kebajikan dan taqwa.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saudara kami di sana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43048" y="228600"/>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Tajuk</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a:t>
            </a:r>
          </a:p>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Khutbah</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Hari </a:t>
            </a: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Ini</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a:t>
            </a:r>
          </a:p>
        </p:txBody>
      </p:sp>
      <p:sp>
        <p:nvSpPr>
          <p:cNvPr id="3" name="Rectangle 2"/>
          <p:cNvSpPr/>
          <p:nvPr/>
        </p:nvSpPr>
        <p:spPr>
          <a:xfrm>
            <a:off x="0" y="6396335"/>
            <a:ext cx="9144000" cy="830997"/>
          </a:xfrm>
          <a:prstGeom prst="rect">
            <a:avLst/>
          </a:prstGeom>
          <a:solidFill>
            <a:schemeClr val="bg1">
              <a:alpha val="76000"/>
            </a:schemeClr>
          </a:solidFill>
        </p:spPr>
        <p:txBody>
          <a:bodyPr wrap="square">
            <a:spAutoFit/>
          </a:bodyPr>
          <a:lstStyle/>
          <a:p>
            <a:pPr algn="ctr"/>
            <a:r>
              <a:rPr lang="sv-SE" sz="2400" b="1" dirty="0">
                <a:ln w="10160">
                  <a:solidFill>
                    <a:schemeClr val="accent5"/>
                  </a:solidFill>
                  <a:prstDash val="solid"/>
                </a:ln>
                <a:effectLst>
                  <a:outerShdw blurRad="38100" dist="22860" dir="5400000" algn="tl" rotWithShape="0">
                    <a:srgbClr val="000000">
                      <a:alpha val="30000"/>
                    </a:srgbClr>
                  </a:outerShdw>
                </a:effectLst>
              </a:rPr>
              <a:t>30 Jamadil Akhir 1445 : 12 Januari 2024</a:t>
            </a:r>
          </a:p>
          <a:p>
            <a:pPr algn="ctr"/>
            <a:endParaRPr lang="fi-FI"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5" name="Rectangle 4">
            <a:extLst>
              <a:ext uri="{FF2B5EF4-FFF2-40B4-BE49-F238E27FC236}">
                <a16:creationId xmlns:a16="http://schemas.microsoft.com/office/drawing/2014/main" xmlns="" id="{8CD769F6-A83E-13AC-E464-A617695A3981}"/>
              </a:ext>
            </a:extLst>
          </p:cNvPr>
          <p:cNvSpPr/>
          <p:nvPr/>
        </p:nvSpPr>
        <p:spPr>
          <a:xfrm>
            <a:off x="717331" y="2901077"/>
            <a:ext cx="7486651" cy="2585323"/>
          </a:xfrm>
          <a:prstGeom prst="rect">
            <a:avLst/>
          </a:prstGeom>
        </p:spPr>
        <p:txBody>
          <a:bodyPr wrap="square">
            <a:spAutoFit/>
          </a:bodyPr>
          <a:lstStyle/>
          <a:p>
            <a:pPr algn="ctr"/>
            <a:r>
              <a:rPr lang="fi-FI" sz="5400"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MEMPERKASAKAN </a:t>
            </a:r>
          </a:p>
          <a:p>
            <a:pPr algn="ctr"/>
            <a:r>
              <a:rPr lang="fi-FI" sz="5400"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INSTITUSI KEJIRANAN</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80951" y="3200400"/>
            <a:ext cx="8305800" cy="2438400"/>
          </a:xfrm>
          <a:prstGeom prst="roundRect">
            <a:avLst/>
          </a:prstGeom>
          <a:solidFill>
            <a:schemeClr val="accent3">
              <a:lumMod val="50000"/>
              <a:alpha val="66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 manusia, kita perlu hidup dalam masyarakat dan secara tidak langsung ia bermakna kita mempunyai jiran tetangga.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838200" y="685800"/>
            <a:ext cx="7543800" cy="1447800"/>
          </a:xfrm>
          <a:prstGeom prst="roundRect">
            <a:avLst/>
          </a:prstGeom>
          <a:solidFill>
            <a:schemeClr val="accent3">
              <a:lumMod val="75000"/>
              <a:alpha val="71000"/>
            </a:schemeClr>
          </a:solidFill>
          <a:ln>
            <a:solidFill>
              <a:schemeClr val="tx1"/>
            </a:solid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Perkataan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jiran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bukanlah suatu yang asing dalam kehidupan kita</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4290950" y="2449151"/>
            <a:ext cx="685800" cy="359501"/>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81000" y="2057400"/>
            <a:ext cx="8305800" cy="4610100"/>
          </a:xfrm>
          <a:prstGeom prst="roundRect">
            <a:avLst/>
          </a:prstGeom>
          <a:solidFill>
            <a:schemeClr val="accent2">
              <a:alpha val="42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Jiran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bermaksud orang yang tinggal berdekatan dengan rumah atau tinggal </a:t>
            </a:r>
            <a:r>
              <a:rPr lang="sv-SE" sz="32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setempat,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sama ada dari arah kiri, kanan, hadapan atau belakang sehingga 40 buah rumah dari setiap arah. Ini bermakna, setiap orang dari kita semua mempunyai jiran tetangga sepanjang kehidupan kita.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762000" y="381000"/>
            <a:ext cx="7543800" cy="1143000"/>
          </a:xfrm>
          <a:prstGeom prst="roundRect">
            <a:avLst/>
          </a:prstGeom>
          <a:solidFill>
            <a:schemeClr val="accent2">
              <a:alpha val="48000"/>
            </a:schemeClr>
          </a:solidFill>
          <a:ln>
            <a:solidFill>
              <a:schemeClr val="tx1"/>
            </a:solid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Tersebut dalam kitab </a:t>
            </a:r>
            <a:r>
              <a:rPr lang="sv-SE" sz="32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t>
            </a:r>
            <a:r>
              <a:rPr lang="sv-SE" sz="3200" dirty="0" smtClean="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ughni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 </a:t>
            </a:r>
            <a:r>
              <a:rPr lang="sv-SE" sz="3200" dirty="0" smtClean="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Muhtaj</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33286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228600" y="2781300"/>
            <a:ext cx="8629650" cy="2514600"/>
          </a:xfrm>
          <a:prstGeom prst="roundRect">
            <a:avLst/>
          </a:prstGeom>
          <a:solidFill>
            <a:schemeClr val="accent3">
              <a:alpha val="68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Bahawa </a:t>
            </a:r>
            <a:r>
              <a:rPr lang="sv-SE" sz="30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Islam</a:t>
            </a: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sentiasa menyuruh umatnya agar sentiasa menjalinkan hubungan yang baik dengan jiran dan sekali-kali tidak menyakiti mereka.</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304800" y="762000"/>
            <a:ext cx="8629650" cy="990600"/>
          </a:xfrm>
          <a:prstGeom prst="roundRect">
            <a:avLst/>
          </a:prstGeom>
          <a:solidFill>
            <a:schemeClr val="accent3">
              <a:alpha val="68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Ketahuilah wahai saudara-saudaraku,</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4256451" y="2068150"/>
            <a:ext cx="685800" cy="359501"/>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0463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12422387</TotalTime>
  <Words>1553</Words>
  <Application>Microsoft Office PowerPoint</Application>
  <PresentationFormat>On-screen Show (4:3)</PresentationFormat>
  <Paragraphs>188</Paragraphs>
  <Slides>46</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46</vt:i4>
      </vt:variant>
    </vt:vector>
  </HeadingPairs>
  <TitlesOfParts>
    <vt:vector size="63"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1383</cp:revision>
  <dcterms:created xsi:type="dcterms:W3CDTF">2017-12-24T04:47:57Z</dcterms:created>
  <dcterms:modified xsi:type="dcterms:W3CDTF">2024-01-09T09:20:26Z</dcterms:modified>
</cp:coreProperties>
</file>