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56" r:id="rId6"/>
    <p:sldMasterId id="2147483768" r:id="rId7"/>
  </p:sldMasterIdLst>
  <p:notesMasterIdLst>
    <p:notesMasterId r:id="rId55"/>
  </p:notesMasterIdLst>
  <p:sldIdLst>
    <p:sldId id="898" r:id="rId8"/>
    <p:sldId id="259" r:id="rId9"/>
    <p:sldId id="260" r:id="rId10"/>
    <p:sldId id="261" r:id="rId11"/>
    <p:sldId id="262" r:id="rId12"/>
    <p:sldId id="755" r:id="rId13"/>
    <p:sldId id="1336" r:id="rId14"/>
    <p:sldId id="1354" r:id="rId15"/>
    <p:sldId id="1341" r:id="rId16"/>
    <p:sldId id="1326" r:id="rId17"/>
    <p:sldId id="1347" r:id="rId18"/>
    <p:sldId id="1335" r:id="rId19"/>
    <p:sldId id="1340" r:id="rId20"/>
    <p:sldId id="1348" r:id="rId21"/>
    <p:sldId id="1316" r:id="rId22"/>
    <p:sldId id="1355" r:id="rId23"/>
    <p:sldId id="1337" r:id="rId24"/>
    <p:sldId id="1356" r:id="rId25"/>
    <p:sldId id="1357" r:id="rId26"/>
    <p:sldId id="1333" r:id="rId27"/>
    <p:sldId id="1358" r:id="rId28"/>
    <p:sldId id="1322" r:id="rId29"/>
    <p:sldId id="1249" r:id="rId30"/>
    <p:sldId id="1359" r:id="rId31"/>
    <p:sldId id="407" r:id="rId32"/>
    <p:sldId id="417" r:id="rId33"/>
    <p:sldId id="281" r:id="rId34"/>
    <p:sldId id="950" r:id="rId35"/>
    <p:sldId id="276" r:id="rId36"/>
    <p:sldId id="277" r:id="rId37"/>
    <p:sldId id="278" r:id="rId38"/>
    <p:sldId id="1160" r:id="rId39"/>
    <p:sldId id="1353" r:id="rId40"/>
    <p:sldId id="283" r:id="rId41"/>
    <p:sldId id="284" r:id="rId42"/>
    <p:sldId id="309" r:id="rId43"/>
    <p:sldId id="310" r:id="rId44"/>
    <p:sldId id="961" r:id="rId45"/>
    <p:sldId id="962" r:id="rId46"/>
    <p:sldId id="1181" r:id="rId47"/>
    <p:sldId id="976" r:id="rId48"/>
    <p:sldId id="977" r:id="rId49"/>
    <p:sldId id="978" r:id="rId50"/>
    <p:sldId id="312" r:id="rId51"/>
    <p:sldId id="313" r:id="rId52"/>
    <p:sldId id="1289"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59" d="100"/>
          <a:sy n="59" d="100"/>
        </p:scale>
        <p:origin x="930" y="66"/>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8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345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56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2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971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18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718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151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30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2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95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59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87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5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550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641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42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955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28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85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23/05/2024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9227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821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21/2024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554105"/>
            <a:ext cx="8596869"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IBADAT HAJI KEWAJIPAN DALAM ISLAM</a:t>
            </a:r>
          </a:p>
        </p:txBody>
      </p:sp>
      <p:sp>
        <p:nvSpPr>
          <p:cNvPr id="3" name="Rectangle 2">
            <a:extLst>
              <a:ext uri="{FF2B5EF4-FFF2-40B4-BE49-F238E27FC236}">
                <a16:creationId xmlns:a16="http://schemas.microsoft.com/office/drawing/2014/main" id="{1BCD6A67-D6C1-BB03-033A-855C22F9F64D}"/>
              </a:ext>
            </a:extLst>
          </p:cNvPr>
          <p:cNvSpPr/>
          <p:nvPr/>
        </p:nvSpPr>
        <p:spPr>
          <a:xfrm>
            <a:off x="-82257" y="626092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ar-SA" sz="2400" b="1" dirty="0">
                <a:solidFill>
                  <a:srgbClr val="FFFF00"/>
                </a:solidFill>
                <a:effectLst>
                  <a:glow rad="139700">
                    <a:schemeClr val="tx1">
                      <a:alpha val="40000"/>
                    </a:schemeClr>
                  </a:glow>
                  <a:outerShdw dist="38100" dir="2700000" algn="tl">
                    <a:srgbClr val="000000">
                      <a:alpha val="94000"/>
                    </a:srgbClr>
                  </a:outerShdw>
                </a:effectLst>
              </a:rPr>
              <a:t>15</a:t>
            </a:r>
            <a:r>
              <a:rPr lang="pt-BR" sz="2400" b="1" dirty="0">
                <a:solidFill>
                  <a:srgbClr val="FFFF00"/>
                </a:solidFill>
                <a:effectLst>
                  <a:glow rad="139700">
                    <a:schemeClr val="tx1">
                      <a:alpha val="40000"/>
                    </a:schemeClr>
                  </a:glow>
                  <a:outerShdw dist="38100" dir="2700000" algn="tl">
                    <a:srgbClr val="000000">
                      <a:alpha val="94000"/>
                    </a:srgbClr>
                  </a:outerShdw>
                </a:effectLst>
              </a:rPr>
              <a:t> Zulkaedah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ar-SA" sz="2400" b="1" dirty="0">
                <a:solidFill>
                  <a:srgbClr val="FFFF00"/>
                </a:solidFill>
                <a:effectLst>
                  <a:glow rad="139700">
                    <a:schemeClr val="tx1">
                      <a:alpha val="40000"/>
                    </a:schemeClr>
                  </a:glow>
                  <a:outerShdw dist="38100" dir="2700000" algn="tl">
                    <a:srgbClr val="000000">
                      <a:alpha val="94000"/>
                    </a:srgbClr>
                  </a:outerShdw>
                </a:effectLst>
              </a:rPr>
              <a:t>24</a:t>
            </a:r>
            <a:r>
              <a:rPr lang="en-US" sz="2400" b="1" dirty="0">
                <a:solidFill>
                  <a:srgbClr val="FFFF00"/>
                </a:solidFill>
                <a:effectLst>
                  <a:glow rad="139700">
                    <a:schemeClr val="tx1">
                      <a:alpha val="40000"/>
                    </a:schemeClr>
                  </a:glow>
                  <a:outerShdw dist="38100" dir="2700000" algn="tl">
                    <a:srgbClr val="000000">
                      <a:alpha val="94000"/>
                    </a:srgbClr>
                  </a:outerShdw>
                </a:effectLst>
              </a:rPr>
              <a:t> Mei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2524125" y="412376"/>
            <a:ext cx="4095750" cy="1295400"/>
          </a:xfrm>
          <a:prstGeom prst="roundRect">
            <a:avLst/>
          </a:prstGeom>
          <a:solidFill>
            <a:schemeClr val="accent4">
              <a:lumMod val="60000"/>
              <a:lumOff val="40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Alhamdulillah!</a:t>
            </a:r>
            <a:endParaRPr kumimoji="0" lang="fi-FI" sz="3600"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3" name="Rectangle: Rounded Corners 5">
            <a:extLst>
              <a:ext uri="{FF2B5EF4-FFF2-40B4-BE49-F238E27FC236}">
                <a16:creationId xmlns:a16="http://schemas.microsoft.com/office/drawing/2014/main" id="{F1055E90-D27E-4791-B4C8-9A4ABBBA0A9A}"/>
              </a:ext>
            </a:extLst>
          </p:cNvPr>
          <p:cNvSpPr/>
          <p:nvPr/>
        </p:nvSpPr>
        <p:spPr>
          <a:xfrm>
            <a:off x="571500" y="1981200"/>
            <a:ext cx="8001000" cy="4343400"/>
          </a:xfrm>
          <a:prstGeom prst="roundRect">
            <a:avLst/>
          </a:prstGeom>
          <a:solidFill>
            <a:schemeClr val="accent4">
              <a:lumMod val="60000"/>
              <a:lumOff val="40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eramai </a:t>
            </a:r>
            <a:r>
              <a:rPr lang="sv-SE"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2,183</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orang jamaah haji dari </a:t>
            </a:r>
            <a:r>
              <a:rPr lang="sv-SE"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“Terengganu kite”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telah terpilih untuk ke Tanah Suci pada tahun ini daripada jumlah peruntukan seramai 31,600 orang jamaah Malaysia.</a:t>
            </a:r>
            <a:endParaRPr kumimoji="0" lang="fi-FI" sz="3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92748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81000" y="781050"/>
            <a:ext cx="8382000" cy="52959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Pelbagai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Kursus Asas Haji</a:t>
            </a:r>
            <a:r>
              <a:rPr kumimoji="0" lang="sv-SE"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 (KAH),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kursus intensif </a:t>
            </a:r>
            <a:r>
              <a:rPr kumimoji="0" lang="sv-SE"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dan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kursus perdana</a:t>
            </a:r>
            <a:r>
              <a:rPr kumimoji="0" lang="sv-SE"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 telah dikendalikan oleh pihak </a:t>
            </a:r>
            <a:r>
              <a:rPr kumimoji="0" lang="sv-SE"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Tabung Haji </a:t>
            </a:r>
            <a:r>
              <a:rPr kumimoji="0" lang="sv-SE"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dengan jayanya, bagi mengukuhkan maklumat dan cara kerja haji kepada mereka yang telah disenarai bagi menunaikan haji pada tahun 1445H kali ini. </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81808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31017" y="457200"/>
            <a:ext cx="8081964" cy="1384995"/>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Kesemuanya adalah bagi mencapai maksud firman Allah SWT dalam Surah Ali Imran,</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 97:</a:t>
            </a:r>
          </a:p>
        </p:txBody>
      </p:sp>
      <p:sp>
        <p:nvSpPr>
          <p:cNvPr id="4" name="Rectangle 3"/>
          <p:cNvSpPr/>
          <p:nvPr/>
        </p:nvSpPr>
        <p:spPr>
          <a:xfrm>
            <a:off x="380999" y="4148215"/>
            <a:ext cx="8382000" cy="1384995"/>
          </a:xfrm>
          <a:prstGeom prst="rect">
            <a:avLst/>
          </a:prstGeom>
        </p:spPr>
        <p:txBody>
          <a:bodyPr wrap="square">
            <a:spAutoFit/>
          </a:bodyPr>
          <a:lstStyle/>
          <a:p>
            <a:pPr algn="just"/>
            <a:r>
              <a:rPr lang="ms-MY" sz="2800" b="1" dirty="0">
                <a:solidFill>
                  <a:prstClr val="black"/>
                </a:solidFill>
              </a:rPr>
              <a:t>Maksudnya: </a:t>
            </a:r>
            <a:r>
              <a:rPr lang="ms-MY" sz="2800" b="1" dirty="0">
                <a:solidFill>
                  <a:srgbClr val="C00000"/>
                </a:solidFill>
              </a:rPr>
              <a:t>Mengerjakan haji adalah kewajiban manusia terhadap Allah, iaitu (bagi) mereka yang mampu mengadakan perjalanan ke Baitullah.</a:t>
            </a:r>
            <a:endParaRPr lang="ms-MY" sz="3600" b="1" dirty="0">
              <a:solidFill>
                <a:prstClr val="black"/>
              </a:solidFill>
            </a:endParaRPr>
          </a:p>
        </p:txBody>
      </p:sp>
      <p:pic>
        <p:nvPicPr>
          <p:cNvPr id="7" name="Picture 6">
            <a:extLst>
              <a:ext uri="{FF2B5EF4-FFF2-40B4-BE49-F238E27FC236}">
                <a16:creationId xmlns:a16="http://schemas.microsoft.com/office/drawing/2014/main" id="{101E55CC-5E91-4170-A754-3D9D043A2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25" y="2354465"/>
            <a:ext cx="8522947" cy="1286367"/>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647700" y="581025"/>
            <a:ext cx="7848600" cy="5695950"/>
          </a:xfrm>
          <a:prstGeom prst="roundRect">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Menurut para ‘ulama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syarat kemampuan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dinyatakan dalam ayat tadi  adalah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keupayaan fizikal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keadaan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jasmani dan mental yang sihat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termasuk juga kemampuan untuk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pembiayaan pengangkutan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makan-minum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tempat tinggal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sepanjang berlangsungnya ibadah haji tersebut.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9569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6F38716F-54EE-7502-7BEA-007DCB708D63}"/>
              </a:ext>
            </a:extLst>
          </p:cNvPr>
          <p:cNvSpPr/>
          <p:nvPr/>
        </p:nvSpPr>
        <p:spPr>
          <a:xfrm>
            <a:off x="190500" y="255494"/>
            <a:ext cx="8763000" cy="2487706"/>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Ditambah lagi dalam suasana terkini,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pemilihan jamaah haji </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adalah juga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berdasarkan jumlah </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bilangan yang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diperuntukkan</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 untuk negara Malaysia daripada pihak berkuasa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Arab Saudi</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 </a:t>
            </a:r>
          </a:p>
        </p:txBody>
      </p:sp>
      <p:sp>
        <p:nvSpPr>
          <p:cNvPr id="5" name="Rectangle: Rounded Corners 5">
            <a:extLst>
              <a:ext uri="{FF2B5EF4-FFF2-40B4-BE49-F238E27FC236}">
                <a16:creationId xmlns:a16="http://schemas.microsoft.com/office/drawing/2014/main" id="{6F38716F-54EE-7502-7BEA-007DCB708D63}"/>
              </a:ext>
            </a:extLst>
          </p:cNvPr>
          <p:cNvSpPr/>
          <p:nvPr/>
        </p:nvSpPr>
        <p:spPr>
          <a:xfrm>
            <a:off x="190500" y="2971800"/>
            <a:ext cx="8763000" cy="36576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Justeru, galakan untuk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pendaftaran awal</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 dan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penyimpanan kewangan secara konsisten </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telah dilakukan oleh pihak Tabung Haji bagi menanam dan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memupuk semangat </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kita untuk </a:t>
            </a:r>
            <a:r>
              <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mengerjakan haji </a:t>
            </a:r>
            <a:r>
              <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agar berupaya bagi menyempurnakan rukun Islam kelima itu.</a:t>
            </a:r>
            <a:endPar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192244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571500" y="990600"/>
            <a:ext cx="8001000" cy="48768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memupuk semangat dan niat untuk pelaksanaan haji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masa akan datang, kita sering kali diingatkan tentang kelebihan ibadah yang mulia tersebut. </a:t>
            </a:r>
            <a:endParaRPr kumimoji="0" lang="fi-FI"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99194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31017" y="457200"/>
            <a:ext cx="8081964" cy="1384995"/>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Rasulullah SAW telah menjelaskan  balasan bagi mereka yang menunaikan ibadah haji dengan penuh ketaqwaan dalam sabdanya:</a:t>
            </a:r>
          </a:p>
        </p:txBody>
      </p:sp>
      <p:sp>
        <p:nvSpPr>
          <p:cNvPr id="4" name="Rectangle 3"/>
          <p:cNvSpPr/>
          <p:nvPr/>
        </p:nvSpPr>
        <p:spPr>
          <a:xfrm>
            <a:off x="380999" y="4148215"/>
            <a:ext cx="8382000" cy="236988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solidFill>
                  <a:prstClr val="black"/>
                </a:solidFill>
                <a:effectLst/>
                <a:uLnTx/>
                <a:uFillTx/>
                <a:latin typeface="Calibri"/>
                <a:ea typeface="+mn-ea"/>
                <a:cs typeface="+mn-cs"/>
              </a:rPr>
              <a:t>Maksudnya: </a:t>
            </a:r>
            <a:r>
              <a:rPr kumimoji="0" lang="ms-MY" sz="2800" b="1" i="0" u="none" strike="noStrike" kern="1200" cap="none" spc="0" normalizeH="0" baseline="0" noProof="0" dirty="0">
                <a:ln>
                  <a:noFill/>
                </a:ln>
                <a:solidFill>
                  <a:srgbClr val="C00000"/>
                </a:solidFill>
                <a:effectLst/>
                <a:uLnTx/>
                <a:uFillTx/>
                <a:latin typeface="Calibri"/>
                <a:ea typeface="+mn-ea"/>
                <a:cs typeface="+mn-cs"/>
              </a:rPr>
              <a:t>Haji yang mabrur (terbaik) tiada balasan lain kecuali syurga.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effectLst/>
                <a:uLnTx/>
                <a:uFillTx/>
                <a:latin typeface="Calibri"/>
                <a:ea typeface="+mn-ea"/>
                <a:cs typeface="+mn-cs"/>
              </a:rPr>
              <a:t>(Hadis Riwayat Imam Ahmad)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77E0220-BB53-43EF-BE4A-ABC3B6D0A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62" y="2438400"/>
            <a:ext cx="7242676" cy="1450974"/>
          </a:xfrm>
          <a:prstGeom prst="rect">
            <a:avLst/>
          </a:prstGeom>
        </p:spPr>
      </p:pic>
    </p:spTree>
    <p:extLst>
      <p:ext uri="{BB962C8B-B14F-4D97-AF65-F5344CB8AC3E}">
        <p14:creationId xmlns:p14="http://schemas.microsoft.com/office/powerpoint/2010/main" val="14330986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791EA567-20A6-E96E-6958-7E889254EA25}"/>
              </a:ext>
            </a:extLst>
          </p:cNvPr>
          <p:cNvSpPr/>
          <p:nvPr/>
        </p:nvSpPr>
        <p:spPr>
          <a:xfrm>
            <a:off x="671512" y="722217"/>
            <a:ext cx="7800975" cy="5413566"/>
          </a:xfrm>
          <a:prstGeom prst="roundRect">
            <a:avLst/>
          </a:prstGeom>
          <a:solidFill>
            <a:schemeClr val="bg1">
              <a:lumMod val="50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Pada saat seseorang</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 berada di tanah suci</a:t>
            </a:r>
            <a:r>
              <a:rPr kumimoji="0" lang="sv-SE"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 untuk beribadah dengan ikhlas dan penuh keimanan, </a:t>
            </a:r>
            <a:r>
              <a:rPr kumimoji="0" lang="sv-SE" sz="3400"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Arial Black" pitchFamily="34" charset="0"/>
                <a:ea typeface="+mn-ea"/>
                <a:cs typeface="+mn-cs"/>
              </a:rPr>
              <a:t>Allah SWT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membuka</a:t>
            </a:r>
            <a:r>
              <a:rPr kumimoji="0" lang="sv-SE"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 baginya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pintu</a:t>
            </a:r>
            <a:r>
              <a:rPr kumimoji="0" lang="sv-SE"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pengampunan dosa </a:t>
            </a:r>
            <a:r>
              <a:rPr kumimoji="0" lang="sv-SE"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dan </a:t>
            </a:r>
            <a:r>
              <a:rPr kumimoji="0" lang="sv-SE" sz="34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anugerah redaNya</a:t>
            </a:r>
            <a:r>
              <a:rPr kumimoji="0" lang="sv-SE"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 </a:t>
            </a:r>
            <a:endParaRPr kumimoji="0" lang="fi-FI"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384868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id="{B99F7B4E-83DC-BDF3-5F5E-501ED07D7196}"/>
              </a:ext>
            </a:extLst>
          </p:cNvPr>
          <p:cNvSpPr/>
          <p:nvPr/>
        </p:nvSpPr>
        <p:spPr>
          <a:xfrm>
            <a:off x="531017" y="304800"/>
            <a:ext cx="8081964"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Sabda Nabi SAW:</a:t>
            </a:r>
          </a:p>
        </p:txBody>
      </p:sp>
      <p:sp>
        <p:nvSpPr>
          <p:cNvPr id="4" name="Rectangle 3"/>
          <p:cNvSpPr/>
          <p:nvPr/>
        </p:nvSpPr>
        <p:spPr>
          <a:xfrm>
            <a:off x="380999" y="3854252"/>
            <a:ext cx="8382000" cy="32316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solidFill>
                  <a:prstClr val="black"/>
                </a:solidFill>
                <a:effectLst/>
                <a:uLnTx/>
                <a:uFillTx/>
                <a:latin typeface="Calibri"/>
                <a:ea typeface="+mn-ea"/>
                <a:cs typeface="+mn-cs"/>
              </a:rPr>
              <a:t>Maksudnya: </a:t>
            </a:r>
            <a:r>
              <a:rPr kumimoji="0" lang="ms-MY" sz="2800" b="1" i="0" u="none" strike="noStrike" kern="1200" cap="none" spc="0" normalizeH="0" baseline="0" noProof="0" dirty="0">
                <a:ln>
                  <a:noFill/>
                </a:ln>
                <a:solidFill>
                  <a:srgbClr val="C00000"/>
                </a:solidFill>
                <a:effectLst/>
                <a:uLnTx/>
                <a:uFillTx/>
                <a:latin typeface="Calibri"/>
                <a:ea typeface="+mn-ea"/>
                <a:cs typeface="+mn-cs"/>
              </a:rPr>
              <a:t>Jamaah haji dan umrah adalah tetamu Allah, bila mereka berdoa, Allah akan memenuhi permintaan mereka dan bila  mereka meminta keampunanNya, Allah pasti mengampuni mereka.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effectLst/>
                <a:uLnTx/>
                <a:uFillTx/>
                <a:latin typeface="Calibri"/>
                <a:ea typeface="+mn-ea"/>
                <a:cs typeface="+mn-cs"/>
              </a:rPr>
              <a:t>(Hadis Riwayat Ibn Majah)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95245B21-B62C-48A0-BD31-8516D285ED0F}"/>
              </a:ext>
            </a:extLst>
          </p:cNvPr>
          <p:cNvSpPr txBox="1"/>
          <p:nvPr/>
        </p:nvSpPr>
        <p:spPr>
          <a:xfrm>
            <a:off x="380999" y="1390630"/>
            <a:ext cx="8382000" cy="2215991"/>
          </a:xfrm>
          <a:prstGeom prst="rect">
            <a:avLst/>
          </a:prstGeom>
          <a:noFill/>
        </p:spPr>
        <p:txBody>
          <a:bodyPr wrap="square">
            <a:spAutoFit/>
          </a:bodyPr>
          <a:lstStyle/>
          <a:p>
            <a:pPr algn="ctr" rtl="1">
              <a:lnSpc>
                <a:spcPct val="150000"/>
              </a:lnSpc>
            </a:pPr>
            <a:r>
              <a:rPr lang="ar-SA" sz="48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الْحُجَّاجُ وَالْعُمَّارُ وَفْدُ اللهِ إِنْ دَعَوْهُ أَجَابَهُمْ وَإِنْ اسْتَغْفَرُوهُ غَفَرَ لَهُمْ</a:t>
            </a:r>
            <a:endParaRPr lang="en-MY"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6759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142875" y="1295400"/>
            <a:ext cx="8782050" cy="2133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Mengakhiri khutbah Jumaat pada hari yang mulia ini, marilah kita menyelami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kesimpulan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daripada khutbah berkaitan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ibadah haji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antaranya :</a:t>
            </a:r>
          </a:p>
        </p:txBody>
      </p:sp>
      <p:sp>
        <p:nvSpPr>
          <p:cNvPr id="3" name="Rectangle: Rounded Corners 8">
            <a:extLst>
              <a:ext uri="{FF2B5EF4-FFF2-40B4-BE49-F238E27FC236}">
                <a16:creationId xmlns:a16="http://schemas.microsoft.com/office/drawing/2014/main" id="{AF851107-2A1F-E726-F7FB-285CB28058D5}"/>
              </a:ext>
            </a:extLst>
          </p:cNvPr>
          <p:cNvSpPr txBox="1">
            <a:spLocks/>
          </p:cNvSpPr>
          <p:nvPr/>
        </p:nvSpPr>
        <p:spPr>
          <a:xfrm>
            <a:off x="723900" y="3693459"/>
            <a:ext cx="7696200" cy="28194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800" b="0" i="0" u="none" strike="noStrike" kern="1200" cap="none" spc="0" normalizeH="0" baseline="0" noProof="0" dirty="0">
                <a:ln>
                  <a:solidFill>
                    <a:sysClr val="windowText" lastClr="000000"/>
                  </a:solidFill>
                </a:ln>
                <a:solidFill>
                  <a:srgbClr val="EEECE1">
                    <a:lumMod val="75000"/>
                  </a:srgbClr>
                </a:solidFill>
                <a:effectLst>
                  <a:outerShdw blurRad="38100" dist="38100" dir="2700000" algn="tl">
                    <a:srgbClr val="000000">
                      <a:alpha val="43137"/>
                    </a:srgbClr>
                  </a:outerShdw>
                </a:effectLst>
                <a:uLnTx/>
                <a:uFillTx/>
                <a:latin typeface="Arial Black" pitchFamily="34" charset="0"/>
                <a:ea typeface="+mn-ea"/>
                <a:cs typeface="+mn-cs"/>
              </a:rPr>
              <a:t>Pertama :</a:t>
            </a:r>
            <a:r>
              <a:rPr kumimoji="0" lang="sv-SE" sz="28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Ibadah haji merupakan </a:t>
            </a:r>
            <a:r>
              <a:rPr kumimoji="0" lang="sv-SE" sz="28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rukun Islam kelima yang wajib dilaksanakan</a:t>
            </a:r>
            <a:r>
              <a:rPr kumimoji="0" lang="sv-SE" sz="28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oleh </a:t>
            </a:r>
            <a:r>
              <a:rPr kumimoji="0" lang="sv-SE" sz="28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umat Islam </a:t>
            </a:r>
            <a:r>
              <a:rPr kumimoji="0" lang="sv-SE" sz="28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yang </a:t>
            </a:r>
            <a:r>
              <a:rPr kumimoji="0" lang="sv-SE" sz="28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berkemampuan</a:t>
            </a:r>
            <a:r>
              <a:rPr kumimoji="0" lang="sv-SE" sz="28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Ia mempunyai pelbagai kelebihan dan keutamaan yang besar di sisi Allah SWT.</a:t>
            </a:r>
          </a:p>
        </p:txBody>
      </p:sp>
      <p:sp>
        <p:nvSpPr>
          <p:cNvPr id="2" name="Rectangle: Diagonal Corners Rounded 1">
            <a:extLst>
              <a:ext uri="{FF2B5EF4-FFF2-40B4-BE49-F238E27FC236}">
                <a16:creationId xmlns:a16="http://schemas.microsoft.com/office/drawing/2014/main" id="{03E6E195-130E-D726-0F59-9E464C619C79}"/>
              </a:ext>
            </a:extLst>
          </p:cNvPr>
          <p:cNvSpPr/>
          <p:nvPr/>
        </p:nvSpPr>
        <p:spPr>
          <a:xfrm>
            <a:off x="266700" y="3662083"/>
            <a:ext cx="914400" cy="762000"/>
          </a:xfrm>
          <a:prstGeom prst="round2DiagRect">
            <a:avLst/>
          </a:prstGeom>
          <a:solidFill>
            <a:schemeClr val="accent1">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4800" b="0" i="0" u="none" strike="noStrike" kern="1200" cap="none" spc="0" normalizeH="0" baseline="0" noProof="0" dirty="0">
                <a:ln>
                  <a:noFill/>
                </a:ln>
                <a:solidFill>
                  <a:prstClr val="white"/>
                </a:solidFill>
                <a:effectLst/>
                <a:uLnTx/>
                <a:uFillTx/>
                <a:latin typeface="Footlight MT Light" panose="0204060206030A020304" pitchFamily="18" charset="0"/>
                <a:ea typeface="+mn-ea"/>
                <a:cs typeface="Leelawadee UI" panose="020B0502040204020203" pitchFamily="34" charset="-34"/>
              </a:rPr>
              <a:t>1</a:t>
            </a:r>
            <a:endParaRPr kumimoji="0" lang="en-MY" sz="4800" b="0" i="0" u="none" strike="noStrike" kern="1200" cap="none" spc="0" normalizeH="0" baseline="0" noProof="0" dirty="0">
              <a:ln>
                <a:noFill/>
              </a:ln>
              <a:solidFill>
                <a:prstClr val="white"/>
              </a:solidFill>
              <a:effectLst/>
              <a:uLnTx/>
              <a:uFillTx/>
              <a:latin typeface="Footlight MT Light" panose="0204060206030A020304" pitchFamily="18" charset="0"/>
              <a:ea typeface="+mn-ea"/>
              <a:cs typeface="Leelawadee UI" panose="020B0502040204020203" pitchFamily="34" charset="-34"/>
            </a:endParaRPr>
          </a:p>
        </p:txBody>
      </p:sp>
    </p:spTree>
    <p:extLst>
      <p:ext uri="{BB962C8B-B14F-4D97-AF65-F5344CB8AC3E}">
        <p14:creationId xmlns:p14="http://schemas.microsoft.com/office/powerpoint/2010/main" val="329389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524000" y="762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3" name="Rectangle: Rounded Corners 8">
            <a:extLst>
              <a:ext uri="{FF2B5EF4-FFF2-40B4-BE49-F238E27FC236}">
                <a16:creationId xmlns:a16="http://schemas.microsoft.com/office/drawing/2014/main" id="{AF851107-2A1F-E726-F7FB-285CB28058D5}"/>
              </a:ext>
            </a:extLst>
          </p:cNvPr>
          <p:cNvSpPr txBox="1">
            <a:spLocks/>
          </p:cNvSpPr>
          <p:nvPr/>
        </p:nvSpPr>
        <p:spPr>
          <a:xfrm>
            <a:off x="571500" y="3177987"/>
            <a:ext cx="8001002" cy="3375213"/>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700" b="0" i="0" u="none" strike="noStrike" kern="1200" cap="none" spc="0" normalizeH="0" baseline="0" noProof="0" dirty="0">
                <a:ln>
                  <a:solidFill>
                    <a:sysClr val="windowText" lastClr="000000"/>
                  </a:solidFill>
                </a:ln>
                <a:solidFill>
                  <a:srgbClr val="EEECE1">
                    <a:lumMod val="75000"/>
                  </a:srgbClr>
                </a:solidFill>
                <a:effectLst>
                  <a:outerShdw blurRad="38100" dist="38100" dir="2700000" algn="tl">
                    <a:srgbClr val="000000">
                      <a:alpha val="43137"/>
                    </a:srgbClr>
                  </a:outerShdw>
                </a:effectLst>
                <a:uLnTx/>
                <a:uFillTx/>
                <a:latin typeface="Arial Black" pitchFamily="34" charset="0"/>
                <a:ea typeface="+mn-ea"/>
                <a:cs typeface="+mn-cs"/>
              </a:rPr>
              <a:t>Ketiga :</a:t>
            </a:r>
            <a:r>
              <a:rPr kumimoji="0" lang="sv-SE" sz="27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a:t>
            </a:r>
            <a:r>
              <a:rPr kumimoji="0" lang="sv-SE" sz="27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Berusahalah</a:t>
            </a:r>
            <a:r>
              <a:rPr kumimoji="0" lang="sv-SE" sz="27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sedaya upaya untuk </a:t>
            </a:r>
            <a:r>
              <a:rPr kumimoji="0" lang="sv-SE" sz="27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mencapai tahap kemampuan atau istito‘ah </a:t>
            </a:r>
            <a:r>
              <a:rPr kumimoji="0" lang="sv-SE" sz="27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untuk menunaikan ibadah haji terutama  dari aspek kewangan, kesihatan, persiapan diri dan keperluan perbelanjaan ahli keluarga yang ditinggalkan di tanah air.</a:t>
            </a:r>
          </a:p>
        </p:txBody>
      </p:sp>
      <p:sp>
        <p:nvSpPr>
          <p:cNvPr id="2" name="Rectangle: Diagonal Corners Rounded 1">
            <a:extLst>
              <a:ext uri="{FF2B5EF4-FFF2-40B4-BE49-F238E27FC236}">
                <a16:creationId xmlns:a16="http://schemas.microsoft.com/office/drawing/2014/main" id="{03E6E195-130E-D726-0F59-9E464C619C79}"/>
              </a:ext>
            </a:extLst>
          </p:cNvPr>
          <p:cNvSpPr/>
          <p:nvPr/>
        </p:nvSpPr>
        <p:spPr>
          <a:xfrm>
            <a:off x="114299" y="3139438"/>
            <a:ext cx="914400" cy="883920"/>
          </a:xfrm>
          <a:prstGeom prst="round2DiagRect">
            <a:avLst/>
          </a:prstGeom>
          <a:solidFill>
            <a:schemeClr val="accent1">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4800" b="0" i="0" u="none" strike="noStrike" kern="1200" cap="none" spc="0" normalizeH="0" baseline="0" noProof="0" dirty="0">
                <a:ln>
                  <a:noFill/>
                </a:ln>
                <a:solidFill>
                  <a:prstClr val="white"/>
                </a:solidFill>
                <a:effectLst/>
                <a:uLnTx/>
                <a:uFillTx/>
                <a:latin typeface="Footlight MT Light" panose="0204060206030A020304" pitchFamily="18" charset="0"/>
                <a:ea typeface="+mn-ea"/>
                <a:cs typeface="+mn-cs"/>
              </a:rPr>
              <a:t>3</a:t>
            </a:r>
            <a:endParaRPr kumimoji="0" lang="en-MY" sz="4800" b="0" i="0" u="none" strike="noStrike" kern="1200" cap="none" spc="0" normalizeH="0" baseline="0" noProof="0" dirty="0">
              <a:ln>
                <a:noFill/>
              </a:ln>
              <a:solidFill>
                <a:prstClr val="white"/>
              </a:solidFill>
              <a:effectLst/>
              <a:uLnTx/>
              <a:uFillTx/>
              <a:latin typeface="Footlight MT Light" panose="0204060206030A020304" pitchFamily="18" charset="0"/>
              <a:ea typeface="+mn-ea"/>
              <a:cs typeface="+mn-cs"/>
            </a:endParaRPr>
          </a:p>
        </p:txBody>
      </p:sp>
      <p:sp>
        <p:nvSpPr>
          <p:cNvPr id="7" name="Rectangle: Rounded Corners 8">
            <a:extLst>
              <a:ext uri="{FF2B5EF4-FFF2-40B4-BE49-F238E27FC236}">
                <a16:creationId xmlns:a16="http://schemas.microsoft.com/office/drawing/2014/main" id="{1B6A8B94-FD4B-9416-4C9C-F9368FF7704A}"/>
              </a:ext>
            </a:extLst>
          </p:cNvPr>
          <p:cNvSpPr txBox="1">
            <a:spLocks/>
          </p:cNvSpPr>
          <p:nvPr/>
        </p:nvSpPr>
        <p:spPr>
          <a:xfrm>
            <a:off x="571499" y="1196787"/>
            <a:ext cx="8001002" cy="1775013"/>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700" b="0" i="0" u="none" strike="noStrike" kern="1200" cap="none" spc="0" normalizeH="0" baseline="0" noProof="0" dirty="0">
                <a:ln>
                  <a:solidFill>
                    <a:sysClr val="windowText" lastClr="000000"/>
                  </a:solidFill>
                </a:ln>
                <a:solidFill>
                  <a:srgbClr val="EEECE1">
                    <a:lumMod val="75000"/>
                  </a:srgbClr>
                </a:solidFill>
                <a:effectLst>
                  <a:outerShdw blurRad="38100" dist="38100" dir="2700000" algn="tl">
                    <a:srgbClr val="000000">
                      <a:alpha val="43137"/>
                    </a:srgbClr>
                  </a:outerShdw>
                </a:effectLst>
                <a:uLnTx/>
                <a:uFillTx/>
                <a:latin typeface="Arial Black" pitchFamily="34" charset="0"/>
                <a:ea typeface="+mn-ea"/>
                <a:cs typeface="+mn-cs"/>
              </a:rPr>
              <a:t>Kedua :</a:t>
            </a:r>
            <a:r>
              <a:rPr kumimoji="0" lang="sv-SE" sz="27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a:t>
            </a:r>
            <a:r>
              <a:rPr kumimoji="0" lang="sv-SE" sz="27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Belajarlah</a:t>
            </a:r>
            <a:r>
              <a:rPr kumimoji="0" lang="sv-SE" sz="27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untuk mengetahui dan memahami</a:t>
            </a:r>
            <a:r>
              <a:rPr kumimoji="0" lang="sv-SE" sz="27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 segala rukun dan syarat wajib haji</a:t>
            </a:r>
            <a:r>
              <a:rPr kumimoji="0" lang="sv-SE" sz="27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sebelum menunaikannya. </a:t>
            </a:r>
          </a:p>
        </p:txBody>
      </p:sp>
      <p:sp>
        <p:nvSpPr>
          <p:cNvPr id="8" name="Rectangle: Diagonal Corners Rounded 7">
            <a:extLst>
              <a:ext uri="{FF2B5EF4-FFF2-40B4-BE49-F238E27FC236}">
                <a16:creationId xmlns:a16="http://schemas.microsoft.com/office/drawing/2014/main" id="{169D3EB6-D96E-5F53-38D8-F741FA7FF5D0}"/>
              </a:ext>
            </a:extLst>
          </p:cNvPr>
          <p:cNvSpPr/>
          <p:nvPr/>
        </p:nvSpPr>
        <p:spPr>
          <a:xfrm>
            <a:off x="114299" y="1051561"/>
            <a:ext cx="914400" cy="822960"/>
          </a:xfrm>
          <a:prstGeom prst="round2DiagRect">
            <a:avLst/>
          </a:prstGeom>
          <a:solidFill>
            <a:schemeClr val="accent1">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4800" b="0" i="0" u="none" strike="noStrike" kern="1200" cap="none" spc="0" normalizeH="0" baseline="0" noProof="0" dirty="0">
                <a:ln>
                  <a:noFill/>
                </a:ln>
                <a:solidFill>
                  <a:prstClr val="white"/>
                </a:solidFill>
                <a:effectLst/>
                <a:uLnTx/>
                <a:uFillTx/>
                <a:latin typeface="Footlight MT Light" panose="0204060206030A020304" pitchFamily="18" charset="0"/>
                <a:ea typeface="+mn-ea"/>
                <a:cs typeface="+mn-cs"/>
              </a:rPr>
              <a:t>2</a:t>
            </a:r>
            <a:endParaRPr kumimoji="0" lang="en-MY" sz="4800" b="0" i="0" u="none" strike="noStrike" kern="1200" cap="none" spc="0" normalizeH="0" baseline="0" noProof="0" dirty="0">
              <a:ln>
                <a:noFill/>
              </a:ln>
              <a:solidFill>
                <a:prstClr val="white"/>
              </a:solidFill>
              <a:effectLst/>
              <a:uLnTx/>
              <a:uFillTx/>
              <a:latin typeface="Footlight MT Light" panose="0204060206030A020304" pitchFamily="18" charset="0"/>
              <a:ea typeface="+mn-ea"/>
              <a:cs typeface="+mn-cs"/>
            </a:endParaRPr>
          </a:p>
        </p:txBody>
      </p:sp>
    </p:spTree>
    <p:extLst>
      <p:ext uri="{BB962C8B-B14F-4D97-AF65-F5344CB8AC3E}">
        <p14:creationId xmlns:p14="http://schemas.microsoft.com/office/powerpoint/2010/main" val="237165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376237" y="1485900"/>
            <a:ext cx="8391525" cy="43053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juga kita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sentiasa berdoa ke hadrat</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Allah SWT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agar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diberikan kekuatan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olehNya,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dibukakan pintu rezeki</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untuk perbelanjaan kehidupan kita,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dikurniakan kesihatan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baik dan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kesempatan umur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ditakdirkan untuk dapat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pergi menunaikan haji di Baitullah</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74569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3" name="Rectangle: Rounded Corners 8">
            <a:extLst>
              <a:ext uri="{FF2B5EF4-FFF2-40B4-BE49-F238E27FC236}">
                <a16:creationId xmlns:a16="http://schemas.microsoft.com/office/drawing/2014/main" id="{AF851107-2A1F-E726-F7FB-285CB28058D5}"/>
              </a:ext>
            </a:extLst>
          </p:cNvPr>
          <p:cNvSpPr txBox="1">
            <a:spLocks/>
          </p:cNvSpPr>
          <p:nvPr/>
        </p:nvSpPr>
        <p:spPr>
          <a:xfrm>
            <a:off x="457200" y="1371600"/>
            <a:ext cx="8229600" cy="46482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Juga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didoakan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untuk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jemaah Haji tahun ini dan mendatang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agar dikurniakan </a:t>
            </a:r>
            <a:r>
              <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haji yang mabrur</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umur yang diberkati, selamat pergi dan pulang dengan penuh keimanan dan ketakwaan kepada Allah SWT, serta dipelihara keluarga mereka di tanah air ini dalam keadaan baik dan sejahtera. Aamiiin Ya Rabbal Alamin.</a:t>
            </a:r>
            <a:endParaRPr lang="sv-SE"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4697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 y="1600200"/>
            <a:ext cx="8644877" cy="4669941"/>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7" name="Content Placeholder 3"/>
          <p:cNvSpPr txBox="1">
            <a:spLocks noGrp="1"/>
          </p:cNvSpPr>
          <p:nvPr>
            <p:ph idx="1"/>
          </p:nvPr>
        </p:nvSpPr>
        <p:spPr>
          <a:xfrm>
            <a:off x="200024" y="366623"/>
            <a:ext cx="8743951" cy="649100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700" b="1" dirty="0"/>
              <a:t>Maksudnya: </a:t>
            </a:r>
            <a:r>
              <a:rPr lang="ms-MY" sz="2700" b="1" dirty="0">
                <a:solidFill>
                  <a:srgbClr val="C00000"/>
                </a:solidFill>
              </a:rPr>
              <a:t>Dan serukanlah umat manusia untuk mengerjakan ibadat Haji, nescaya mereka akan datang ke (rumah Tuhan) mu dengan berjalan kaki, dan dengan menunggang berjenis-jenis unta yang kurus yang datangnya dari berbagai jalan (dan ceruk rantau) yang jauh. Supaya mereka menyaksikan berbagai perkara yang mendatangkan faedah kepada mereka serta memperingati dan menyebut nama Allah, pada hari-hari yang tertentu, kerana pengurniaanNya kepada mereka dengan binatang-binatang ternak (untuk dijadikan korban); dengan yang demikian makanlah kamu dari (daging) binatang-binatang korban itu dan berilah makan kepada orang yang susah, yang fakir miskin.</a:t>
            </a:r>
          </a:p>
          <a:p>
            <a:pPr marL="0" indent="0" algn="just">
              <a:buNone/>
            </a:pPr>
            <a:endParaRPr lang="ms-MY" sz="1600" b="1" dirty="0">
              <a:solidFill>
                <a:srgbClr val="C00000"/>
              </a:solidFill>
            </a:endParaRPr>
          </a:p>
          <a:p>
            <a:pPr marL="0" indent="0" algn="r">
              <a:buNone/>
            </a:pPr>
            <a:r>
              <a:rPr lang="ms-MY" sz="2700" b="1" dirty="0"/>
              <a:t>(Surah Al-Hajj, ayat 27 hingga 28)</a:t>
            </a:r>
          </a:p>
        </p:txBody>
      </p:sp>
    </p:spTree>
    <p:extLst>
      <p:ext uri="{BB962C8B-B14F-4D97-AF65-F5344CB8AC3E}">
        <p14:creationId xmlns:p14="http://schemas.microsoft.com/office/powerpoint/2010/main" val="2523708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a:t>
            </a:r>
            <a:r>
              <a:rPr lang="ar-SA" sz="4000" b="1"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فِي </a:t>
            </a:r>
            <a:r>
              <a:rPr lang="ar-YE" sz="4000" b="1"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الْقُرْآنِ </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47649" y="1140430"/>
            <a:ext cx="8648700" cy="1569660"/>
          </a:xfrm>
          <a:prstGeom prst="rect">
            <a:avLst/>
          </a:prstGeom>
          <a:solidFill>
            <a:schemeClr val="accent2">
              <a:lumMod val="50000"/>
              <a:alpha val="55000"/>
            </a:schemeClr>
          </a:solidFill>
        </p:spPr>
        <p:txBody>
          <a:bodyPr wrap="square">
            <a:spAutoFit/>
          </a:bodyPr>
          <a:lstStyle/>
          <a:p>
            <a:pPr lvl="1"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lvl="1"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p>
        </p:txBody>
      </p:sp>
      <p:sp>
        <p:nvSpPr>
          <p:cNvPr id="5" name="TextBox 4"/>
          <p:cNvSpPr txBox="1"/>
          <p:nvPr/>
        </p:nvSpPr>
        <p:spPr>
          <a:xfrm>
            <a:off x="253512" y="3119282"/>
            <a:ext cx="8636975" cy="341632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a:t>
            </a:r>
            <a:r>
              <a:rPr lang="sv-SE"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 bersaksi bahawa tiada Tuhan melainkan Allah sahaja tiada sekutu bagi-Nya,</a:t>
            </a:r>
          </a:p>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a:t>
            </a:r>
            <a:r>
              <a:rPr lang="sv-SE"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 bersaksi bahawa junjungan kita Muhammad adalah hamba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27860" y="1676400"/>
            <a:ext cx="8863740" cy="4876800"/>
          </a:xfrm>
          <a:prstGeom prst="flowChartAlternateProcess">
            <a:avLst/>
          </a:prstGeom>
          <a:solidFill>
            <a:srgbClr val="00B050"/>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Wahai hamba-hamba Allah, </a:t>
            </a:r>
            <a:r>
              <a:rPr lang="fi-FI"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berbaktilah kepada Allah SWT</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jagalah setiap gerak geri dan tutur kata. </a:t>
            </a:r>
            <a:r>
              <a:rPr lang="fi-FI"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Setiap tindakan </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dilakukan dan setiap perkataan  yang diucapkan pasti akan </a:t>
            </a:r>
            <a:r>
              <a:rPr lang="fi-FI"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dicatat oleh malaikat.</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Sesungguhnya setiap manusia akan </a:t>
            </a:r>
            <a:r>
              <a:rPr lang="fi-FI"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diserahkan buku amalan masing-masing pada hari Akhirat nanti</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ketika itu setiap yang tercatat dalam buku amalan </a:t>
            </a:r>
            <a:r>
              <a:rPr lang="fi-FI"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tidak dapat diubah dan tak dapat dipinda lagi</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140130" y="1752600"/>
            <a:ext cx="8863740" cy="4191000"/>
          </a:xfrm>
          <a:prstGeom prst="flowChartAlternateProcess">
            <a:avLst/>
          </a:prstGeom>
          <a:solidFill>
            <a:schemeClr val="accent1"/>
          </a:solidFill>
          <a:ln w="38100">
            <a:solidFill>
              <a:schemeClr val="tx2"/>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Mudah-mudahan dengan peringatan ini, kita akan menjadi hamba </a:t>
            </a:r>
            <a:r>
              <a:rPr kumimoji="0" lang="fi-FI" sz="3200"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Arial Black" pitchFamily="34" charset="0"/>
                <a:ea typeface="+mn-ea"/>
                <a:cs typeface="+mn-cs"/>
              </a:rPr>
              <a:t>Allah</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yang </a:t>
            </a:r>
            <a:r>
              <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mendapat rahmat serta keampunan-Nya </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dan </a:t>
            </a:r>
            <a:r>
              <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a typeface="+mn-ea"/>
                <a:cs typeface="+mn-cs"/>
              </a:rPr>
              <a:t>dimasukkan ke dalam syurga</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bersama kekasih kita </a:t>
            </a:r>
            <a:r>
              <a:rPr kumimoji="0" lang="fi-FI" sz="3200" b="0" i="0" u="none" strike="noStrike" kern="1200" cap="none" spc="0" normalizeH="0" baseline="0" noProof="0" dirty="0">
                <a:ln>
                  <a:solidFill>
                    <a:sysClr val="windowText" lastClr="000000"/>
                  </a:solidFill>
                </a:ln>
                <a:solidFill>
                  <a:srgbClr val="00B050"/>
                </a:solidFill>
                <a:effectLst>
                  <a:outerShdw blurRad="38100" dist="38100" dir="2700000" algn="tl">
                    <a:srgbClr val="000000">
                      <a:alpha val="43137"/>
                    </a:srgbClr>
                  </a:outerShdw>
                </a:effectLst>
                <a:uLnTx/>
                <a:uFillTx/>
                <a:latin typeface="Arial Black" pitchFamily="34" charset="0"/>
                <a:ea typeface="+mn-ea"/>
                <a:cs typeface="+mn-cs"/>
              </a:rPr>
              <a:t>Nabi Muhammad SAW</a:t>
            </a:r>
            <a:r>
              <a:rPr kumimoji="0" lang="fi-FI" sz="32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Tree>
    <p:extLst>
      <p:ext uri="{BB962C8B-B14F-4D97-AF65-F5344CB8AC3E}">
        <p14:creationId xmlns:p14="http://schemas.microsoft.com/office/powerpoint/2010/main" val="152665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020982"/>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خَيْرِ الْأَنَامِ، وَعَلَى اٰلِهِ وَأَصْحَابِهِ الْكِرَامِ </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341632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limpahilah rahmat, kesejahteraan dan keberkatan kepada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 kami Muhammad, sebaik-baik manusia, dan ke atas keluarga </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 para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ahabatnya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mulia.</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1543048" y="8607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nl-NL" sz="2400" b="1" dirty="0">
                <a:ln w="10160">
                  <a:solidFill>
                    <a:schemeClr val="accent5"/>
                  </a:solidFill>
                  <a:prstDash val="solid"/>
                </a:ln>
                <a:effectLst>
                  <a:outerShdw blurRad="38100" dist="22860" dir="5400000" algn="tl" rotWithShape="0">
                    <a:srgbClr val="000000">
                      <a:alpha val="30000"/>
                    </a:srgbClr>
                  </a:outerShdw>
                </a:effectLst>
              </a:rPr>
              <a:t>15 Zulkaedah 1445 / 24 Mei 2024</a:t>
            </a:r>
          </a:p>
        </p:txBody>
      </p:sp>
      <p:sp>
        <p:nvSpPr>
          <p:cNvPr id="6" name="Rectangle 5">
            <a:extLst>
              <a:ext uri="{FF2B5EF4-FFF2-40B4-BE49-F238E27FC236}">
                <a16:creationId xmlns:a16="http://schemas.microsoft.com/office/drawing/2014/main" id="{F4296443-9B7B-3AE4-6094-1034894DD168}"/>
              </a:ext>
            </a:extLst>
          </p:cNvPr>
          <p:cNvSpPr/>
          <p:nvPr/>
        </p:nvSpPr>
        <p:spPr>
          <a:xfrm>
            <a:off x="272896" y="3657600"/>
            <a:ext cx="8596869"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IBADAT HAJI KEWAJIPAN DALAM ISLAM</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81000" y="895350"/>
            <a:ext cx="8382000" cy="50673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Sebagaimana makluman bersama, agama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Islam</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ditegakkan</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atas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lima elemen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terpenting sebagaimana hadith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Baginda Rasulullah SAW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berbunyi:</a:t>
            </a:r>
            <a:endParaRPr lang="fi-FI"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80998" y="3489462"/>
            <a:ext cx="8382000" cy="36625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solidFill>
                  <a:prstClr val="black"/>
                </a:solidFill>
                <a:effectLst/>
                <a:uLnTx/>
                <a:uFillTx/>
                <a:latin typeface="Calibri"/>
                <a:ea typeface="+mn-ea"/>
                <a:cs typeface="+mn-cs"/>
              </a:rPr>
              <a:t>Maksudnya: </a:t>
            </a:r>
            <a:r>
              <a:rPr kumimoji="0" lang="ms-MY" sz="2800" b="1" i="0" u="none" strike="noStrike" kern="1200" cap="none" spc="0" normalizeH="0" baseline="0" noProof="0" dirty="0">
                <a:ln>
                  <a:noFill/>
                </a:ln>
                <a:solidFill>
                  <a:srgbClr val="C00000"/>
                </a:solidFill>
                <a:effectLst/>
                <a:uLnTx/>
                <a:uFillTx/>
                <a:latin typeface="Calibri"/>
                <a:ea typeface="+mn-ea"/>
                <a:cs typeface="+mn-cs"/>
              </a:rPr>
              <a:t>Islam dibangunkan di atas lima perkara, iaitu: persaksian bahawa tiada Tuhan yang berhak disembah kecuali Allah dan Muhammad itu adalah utusan Allah, mendirikan solat, mengeluarkan zakat, menunaikan haji dan berpuasa di bulan Ramadan.</a:t>
            </a:r>
            <a:endParaRPr kumimoji="0" lang="ar-SA"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ar-SA"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effectLst/>
                <a:uLnTx/>
                <a:uFillTx/>
                <a:latin typeface="Calibri"/>
                <a:ea typeface="+mn-ea"/>
                <a:cs typeface="+mn-cs"/>
              </a:rPr>
              <a:t>(Hadis Riwayat Al-Bukhari dan Muslim)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E9061AE-DA5D-4E45-BE55-FC50AA580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31" y="489970"/>
            <a:ext cx="8547333" cy="2999492"/>
          </a:xfrm>
          <a:prstGeom prst="rect">
            <a:avLst/>
          </a:prstGeom>
        </p:spPr>
      </p:pic>
    </p:spTree>
    <p:extLst>
      <p:ext uri="{BB962C8B-B14F-4D97-AF65-F5344CB8AC3E}">
        <p14:creationId xmlns:p14="http://schemas.microsoft.com/office/powerpoint/2010/main" val="2202966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6F38716F-54EE-7502-7BEA-007DCB708D63}"/>
              </a:ext>
            </a:extLst>
          </p:cNvPr>
          <p:cNvSpPr/>
          <p:nvPr/>
        </p:nvSpPr>
        <p:spPr>
          <a:xfrm>
            <a:off x="457200" y="228600"/>
            <a:ext cx="8305800" cy="32004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Ibadah haji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merupakan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rukun kelima</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dalam Islam,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wajib ditunaikan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 mereka yang mempunyai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kemampuan diri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kewangan mencukupi</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pada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bulan Zulhijjah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bakal menjelang tiba. </a:t>
            </a:r>
          </a:p>
        </p:txBody>
      </p:sp>
      <p:sp>
        <p:nvSpPr>
          <p:cNvPr id="5" name="Rectangle: Rounded Corners 5">
            <a:extLst>
              <a:ext uri="{FF2B5EF4-FFF2-40B4-BE49-F238E27FC236}">
                <a16:creationId xmlns:a16="http://schemas.microsoft.com/office/drawing/2014/main" id="{6F38716F-54EE-7502-7BEA-007DCB708D63}"/>
              </a:ext>
            </a:extLst>
          </p:cNvPr>
          <p:cNvSpPr/>
          <p:nvPr/>
        </p:nvSpPr>
        <p:spPr>
          <a:xfrm>
            <a:off x="457200" y="3695700"/>
            <a:ext cx="8305800" cy="29337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Keberangkatan jemaah haji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 tanah suci Makkah al Mukarramah telah pun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bermula</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pada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9 Mei 2024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lalu dan akan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berakhir</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pada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9 Jun 2024. </a:t>
            </a:r>
          </a:p>
        </p:txBody>
      </p:sp>
    </p:spTree>
    <p:extLst>
      <p:ext uri="{BB962C8B-B14F-4D97-AF65-F5344CB8AC3E}">
        <p14:creationId xmlns:p14="http://schemas.microsoft.com/office/powerpoint/2010/main" val="2475797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12425458</TotalTime>
  <Words>1672</Words>
  <Application>Microsoft Office PowerPoint</Application>
  <PresentationFormat>On-screen Show (4:3)</PresentationFormat>
  <Paragraphs>167</Paragraphs>
  <Slides>47</Slides>
  <Notes>0</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47</vt:i4>
      </vt:variant>
    </vt:vector>
  </HeadingPairs>
  <TitlesOfParts>
    <vt:vector size="70"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Footlight MT Light</vt:lpstr>
      <vt:lpstr>Leelawadee UI</vt:lpstr>
      <vt:lpstr>Monotype Corsiva</vt:lpstr>
      <vt:lpstr>Times New Roman</vt:lpstr>
      <vt:lpstr>Traditional Arabic</vt:lpstr>
      <vt:lpstr>Office Theme</vt:lpstr>
      <vt:lpstr>1_Office Theme</vt:lpstr>
      <vt:lpstr>2_Office Theme</vt:lpstr>
      <vt:lpstr>4_Office Theme</vt:lpstr>
      <vt:lpstr>3_Office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1527</cp:revision>
  <dcterms:created xsi:type="dcterms:W3CDTF">2017-12-24T04:47:57Z</dcterms:created>
  <dcterms:modified xsi:type="dcterms:W3CDTF">2024-05-23T07:24:48Z</dcterms:modified>
</cp:coreProperties>
</file>