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notesMasterIdLst>
    <p:notesMasterId r:id="rId58"/>
  </p:notesMasterIdLst>
  <p:sldIdLst>
    <p:sldId id="898" r:id="rId6"/>
    <p:sldId id="259" r:id="rId7"/>
    <p:sldId id="260" r:id="rId8"/>
    <p:sldId id="261" r:id="rId9"/>
    <p:sldId id="262" r:id="rId10"/>
    <p:sldId id="755" r:id="rId11"/>
    <p:sldId id="1336" r:id="rId12"/>
    <p:sldId id="1360" r:id="rId13"/>
    <p:sldId id="1389" r:id="rId14"/>
    <p:sldId id="1335" r:id="rId15"/>
    <p:sldId id="1347" r:id="rId16"/>
    <p:sldId id="1326" r:id="rId17"/>
    <p:sldId id="1390" r:id="rId18"/>
    <p:sldId id="1386" r:id="rId19"/>
    <p:sldId id="1378" r:id="rId20"/>
    <p:sldId id="1391" r:id="rId21"/>
    <p:sldId id="1392" r:id="rId22"/>
    <p:sldId id="1393" r:id="rId23"/>
    <p:sldId id="1394" r:id="rId24"/>
    <p:sldId id="1395" r:id="rId25"/>
    <p:sldId id="1396" r:id="rId26"/>
    <p:sldId id="1401" r:id="rId27"/>
    <p:sldId id="1398" r:id="rId28"/>
    <p:sldId id="1379" r:id="rId29"/>
    <p:sldId id="1387" r:id="rId30"/>
    <p:sldId id="1388" r:id="rId31"/>
    <p:sldId id="1399" r:id="rId32"/>
    <p:sldId id="1249" r:id="rId33"/>
    <p:sldId id="407" r:id="rId34"/>
    <p:sldId id="417" r:id="rId35"/>
    <p:sldId id="281" r:id="rId36"/>
    <p:sldId id="950" r:id="rId37"/>
    <p:sldId id="276" r:id="rId38"/>
    <p:sldId id="277" r:id="rId39"/>
    <p:sldId id="278" r:id="rId40"/>
    <p:sldId id="1365" r:id="rId41"/>
    <p:sldId id="1160" r:id="rId42"/>
    <p:sldId id="1400" r:id="rId43"/>
    <p:sldId id="283" r:id="rId44"/>
    <p:sldId id="284" r:id="rId45"/>
    <p:sldId id="309" r:id="rId46"/>
    <p:sldId id="310" r:id="rId47"/>
    <p:sldId id="961" r:id="rId48"/>
    <p:sldId id="962" r:id="rId49"/>
    <p:sldId id="1181" r:id="rId50"/>
    <p:sldId id="976" r:id="rId51"/>
    <p:sldId id="977" r:id="rId52"/>
    <p:sldId id="978" r:id="rId53"/>
    <p:sldId id="312" r:id="rId54"/>
    <p:sldId id="313" r:id="rId55"/>
    <p:sldId id="1289" r:id="rId56"/>
    <p:sldId id="314"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4C53601-0DAC-4D37-AF88-13F93D36252B}">
          <p14:sldIdLst>
            <p14:sldId id="898"/>
            <p14:sldId id="259"/>
            <p14:sldId id="260"/>
            <p14:sldId id="261"/>
            <p14:sldId id="262"/>
            <p14:sldId id="755"/>
            <p14:sldId id="1336"/>
            <p14:sldId id="1360"/>
            <p14:sldId id="1389"/>
            <p14:sldId id="1335"/>
            <p14:sldId id="1347"/>
            <p14:sldId id="1326"/>
            <p14:sldId id="1390"/>
            <p14:sldId id="1386"/>
            <p14:sldId id="1378"/>
            <p14:sldId id="1391"/>
            <p14:sldId id="1392"/>
            <p14:sldId id="1393"/>
            <p14:sldId id="1394"/>
            <p14:sldId id="1395"/>
            <p14:sldId id="1396"/>
            <p14:sldId id="1401"/>
            <p14:sldId id="1398"/>
            <p14:sldId id="1379"/>
            <p14:sldId id="1387"/>
            <p14:sldId id="1388"/>
            <p14:sldId id="1399"/>
            <p14:sldId id="1249"/>
            <p14:sldId id="407"/>
            <p14:sldId id="417"/>
            <p14:sldId id="281"/>
            <p14:sldId id="950"/>
            <p14:sldId id="276"/>
            <p14:sldId id="277"/>
            <p14:sldId id="278"/>
            <p14:sldId id="1365"/>
            <p14:sldId id="1160"/>
            <p14:sldId id="1400"/>
            <p14:sldId id="283"/>
            <p14:sldId id="284"/>
            <p14:sldId id="309"/>
            <p14:sldId id="310"/>
            <p14:sldId id="961"/>
            <p14:sldId id="962"/>
            <p14:sldId id="1181"/>
            <p14:sldId id="976"/>
            <p14:sldId id="977"/>
            <p14:sldId id="978"/>
            <p14:sldId id="312"/>
            <p14:sldId id="313"/>
            <p14:sldId id="1289"/>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F84032"/>
    <a:srgbClr val="FF9393"/>
    <a:srgbClr val="20431D"/>
    <a:srgbClr val="EFF8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8975" autoAdjust="0"/>
  </p:normalViewPr>
  <p:slideViewPr>
    <p:cSldViewPr>
      <p:cViewPr varScale="1">
        <p:scale>
          <a:sx n="74" d="100"/>
          <a:sy n="74" d="100"/>
        </p:scale>
        <p:origin x="1194"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7/11/2024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7/11/2024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9019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8774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60033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58122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8627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667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80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40459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2319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9290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31383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75905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9796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165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27144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29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7/11/2024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2378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66876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26545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5199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23088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530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7/11/2024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7/11/2024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7/11/2024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7/11/2024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11/07/2024</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84805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solidFill>
                  <a:prstClr val="black">
                    <a:tint val="75000"/>
                  </a:prstClr>
                </a:solidFill>
              </a:rPr>
              <a:pPr/>
              <a:t>7/11/2024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609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3.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25.jpg"/><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4.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pic>
        <p:nvPicPr>
          <p:cNvPr id="6146" name="Picture 2" descr="316px-Coat_of_arms_of_Terenggan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18" y="1469215"/>
            <a:ext cx="8836247" cy="461665"/>
          </a:xfrm>
          <a:prstGeom prst="rect">
            <a:avLst/>
          </a:prstGeom>
          <a:noFill/>
        </p:spPr>
        <p:txBody>
          <a:bodyPr wrap="square" lIns="91440" tIns="45720" rIns="91440" bIns="45720">
            <a:spAutoFit/>
          </a:bodyPr>
          <a:lstStyle/>
          <a:p>
            <a:pPr algn="ct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Jabatan</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Hal </a:t>
            </a:r>
            <a:r>
              <a:rPr lang="en-US" sz="2400" b="1" dirty="0" err="1">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Ehwal</a:t>
            </a:r>
            <a:r>
              <a:rPr lang="en-US" sz="2400" b="1" dirty="0">
                <a:ln w="9525">
                  <a:solidFill>
                    <a:schemeClr val="bg1"/>
                  </a:solidFill>
                  <a:prstDash val="solid"/>
                </a:ln>
                <a:effectLst>
                  <a:outerShdw blurRad="12700" dist="38100" dir="2700000" algn="tl" rotWithShape="0">
                    <a:schemeClr val="bg1">
                      <a:lumMod val="50000"/>
                    </a:schemeClr>
                  </a:outerShdw>
                </a:effectLst>
                <a:latin typeface="Bernard MT Condensed" pitchFamily="18" charset="0"/>
              </a:rPr>
              <a:t> Agama Terengganu</a:t>
            </a:r>
          </a:p>
        </p:txBody>
      </p:sp>
      <p:sp>
        <p:nvSpPr>
          <p:cNvPr id="9" name="Rectangle 5"/>
          <p:cNvSpPr txBox="1">
            <a:spLocks noChangeArrowheads="1"/>
          </p:cNvSpPr>
          <p:nvPr/>
        </p:nvSpPr>
        <p:spPr>
          <a:xfrm>
            <a:off x="2318042" y="2378446"/>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27/2024</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91308" y="3795118"/>
            <a:ext cx="8596869" cy="2123658"/>
          </a:xfrm>
          <a:prstGeom prst="rect">
            <a:avLst/>
          </a:prstGeom>
        </p:spPr>
        <p:txBody>
          <a:bodyPr wrap="square">
            <a:spAutoFit/>
          </a:bodyPr>
          <a:lstStyle/>
          <a:p>
            <a:pPr algn="ctr"/>
            <a:r>
              <a:rPr lang="fi-FI" sz="4400" b="1" dirty="0">
                <a:ln w="13462">
                  <a:solidFill>
                    <a:schemeClr val="bg1"/>
                  </a:solidFill>
                  <a:prstDash val="solid"/>
                </a:ln>
                <a:solidFill>
                  <a:schemeClr val="accent5"/>
                </a:solidFill>
                <a:effectLst>
                  <a:outerShdw dist="38100" dir="2700000" algn="bl" rotWithShape="0">
                    <a:schemeClr val="accent5"/>
                  </a:outerShdw>
                </a:effectLst>
                <a:latin typeface="Arial Black" pitchFamily="34" charset="0"/>
              </a:rPr>
              <a:t>PERISTIWA HIJRAH: PEDOMAN MENCAPAI KEJAYAAN </a:t>
            </a:r>
          </a:p>
        </p:txBody>
      </p:sp>
      <p:sp>
        <p:nvSpPr>
          <p:cNvPr id="3" name="Rectangle 2">
            <a:extLst>
              <a:ext uri="{FF2B5EF4-FFF2-40B4-BE49-F238E27FC236}">
                <a16:creationId xmlns:a16="http://schemas.microsoft.com/office/drawing/2014/main" xmlns="" id="{1BCD6A67-D6C1-BB03-033A-855C22F9F64D}"/>
              </a:ext>
            </a:extLst>
          </p:cNvPr>
          <p:cNvSpPr/>
          <p:nvPr/>
        </p:nvSpPr>
        <p:spPr>
          <a:xfrm>
            <a:off x="0" y="6429345"/>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582069" y="2996319"/>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400" b="1" dirty="0">
                <a:solidFill>
                  <a:srgbClr val="FFFF00"/>
                </a:solidFill>
                <a:effectLst>
                  <a:glow rad="139700">
                    <a:schemeClr val="tx1">
                      <a:alpha val="40000"/>
                    </a:schemeClr>
                  </a:glow>
                  <a:outerShdw dist="38100" dir="2700000" algn="tl">
                    <a:srgbClr val="000000">
                      <a:alpha val="94000"/>
                    </a:srgbClr>
                  </a:outerShdw>
                </a:effectLst>
              </a:rPr>
              <a:t>6 Muharram 1446 H :</a:t>
            </a:r>
            <a:r>
              <a:rPr lang="en-US" sz="2400" b="1" i="1" dirty="0">
                <a:solidFill>
                  <a:srgbClr val="FFFF00"/>
                </a:solidFill>
                <a:effectLst>
                  <a:glow rad="139700">
                    <a:schemeClr val="tx1">
                      <a:alpha val="40000"/>
                    </a:schemeClr>
                  </a:glow>
                  <a:outerShdw dist="38100" dir="2700000" algn="tl">
                    <a:srgbClr val="000000">
                      <a:alpha val="94000"/>
                    </a:srgbClr>
                  </a:outerShdw>
                </a:effectLst>
              </a:rPr>
              <a:t> </a:t>
            </a:r>
            <a:r>
              <a:rPr lang="ms-MY" sz="2400" b="1" dirty="0">
                <a:solidFill>
                  <a:srgbClr val="FFFF00"/>
                </a:solidFill>
                <a:effectLst>
                  <a:glow rad="139700">
                    <a:schemeClr val="tx1">
                      <a:alpha val="40000"/>
                    </a:schemeClr>
                  </a:glow>
                  <a:outerShdw dist="38100" dir="2700000" algn="tl">
                    <a:srgbClr val="000000">
                      <a:alpha val="94000"/>
                    </a:srgbClr>
                  </a:outerShdw>
                </a:effectLst>
              </a:rPr>
              <a:t>12 Julai 2024</a:t>
            </a:r>
            <a:endParaRPr lang="en-US" sz="2400" b="1" dirty="0">
              <a:solidFill>
                <a:srgbClr val="FFFF00"/>
              </a:solidFill>
              <a:effectLst>
                <a:glow rad="139700">
                  <a:schemeClr val="tx1">
                    <a:alpha val="40000"/>
                  </a:schemeClr>
                </a:glow>
                <a:outerShdw dist="38100" dir="2700000" algn="tl">
                  <a:srgbClr val="000000">
                    <a:alpha val="94000"/>
                  </a:srgbClr>
                </a:outerShdw>
              </a:effectLst>
            </a:endParaRP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 ini dinyatakan dalam Surah al-Baqarah,</a:t>
            </a:r>
          </a:p>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ayat 218: </a:t>
            </a:r>
          </a:p>
        </p:txBody>
      </p:sp>
      <p:sp>
        <p:nvSpPr>
          <p:cNvPr id="5" name="Rectangle 4"/>
          <p:cNvSpPr/>
          <p:nvPr/>
        </p:nvSpPr>
        <p:spPr>
          <a:xfrm>
            <a:off x="457200" y="4067666"/>
            <a:ext cx="8382000" cy="2554545"/>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Sesungguhnya orang yang beriman, dan orang yang berhijrah serta berjuang pada jalan Allah, mereka itulah orang yang mengharapkan rahmat Allah. Dan ingatlah, Allah Maha Pengampun, lagi Maha Mengasihani</a:t>
            </a:r>
            <a:endParaRPr lang="ms-MY" sz="4000" b="1" dirty="0"/>
          </a:p>
        </p:txBody>
      </p:sp>
      <p:pic>
        <p:nvPicPr>
          <p:cNvPr id="4" name="Picture 3">
            <a:extLst>
              <a:ext uri="{FF2B5EF4-FFF2-40B4-BE49-F238E27FC236}">
                <a16:creationId xmlns:a16="http://schemas.microsoft.com/office/drawing/2014/main" xmlns="" id="{2E14A836-C40B-4E74-8DFB-273D67AB53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40" y="1524000"/>
            <a:ext cx="8748518" cy="2334970"/>
          </a:xfrm>
          <a:prstGeom prst="rect">
            <a:avLst/>
          </a:prstGeom>
        </p:spPr>
      </p:pic>
    </p:spTree>
    <p:extLst>
      <p:ext uri="{BB962C8B-B14F-4D97-AF65-F5344CB8AC3E}">
        <p14:creationId xmlns:p14="http://schemas.microsoft.com/office/powerpoint/2010/main" val="35473225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11000" r="-11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323850" y="381000"/>
            <a:ext cx="8534400" cy="3124200"/>
          </a:xfrm>
          <a:prstGeom prst="roundRect">
            <a:avLst/>
          </a:prstGeom>
          <a:solidFill>
            <a:schemeClr val="accent6">
              <a:alpha val="86000"/>
            </a:schemeClr>
          </a:solidFill>
          <a:ln w="38100">
            <a:solidFill>
              <a:schemeClr val="tx1">
                <a:lumMod val="75000"/>
                <a:lumOff val="2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menggambarkan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pengorbanan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hamba yang mengharapkan keredaan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 SAW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telah berusaha keras menyampaikan dakwah di Mekah selama kira-kira 13 tahun.</a:t>
            </a:r>
            <a:endParaRPr kumimoji="0" lang="fi-FI" sz="36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304800" y="3733800"/>
            <a:ext cx="8534400" cy="2971800"/>
          </a:xfrm>
          <a:prstGeom prst="roundRect">
            <a:avLst/>
          </a:prstGeom>
          <a:solidFill>
            <a:schemeClr val="accent6">
              <a:alpha val="86000"/>
            </a:schemeClr>
          </a:solidFill>
          <a:ln w="38100">
            <a:solidFill>
              <a:schemeClr val="tx1">
                <a:lumMod val="75000"/>
                <a:lumOff val="2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Pelbagai cabaran dilalui oleh Baginda dan umat Islam selama tempoh tersebut. Namun mereka tetap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istiqamah</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berpegang kepada ajaran Islam dan menyebarkannya.</a:t>
            </a:r>
            <a:endParaRPr kumimoji="0" lang="fi-FI" sz="3600" b="0" i="0" u="none" strike="noStrike" kern="1200" cap="none" spc="0" normalizeH="0" baseline="0" noProof="0" dirty="0">
              <a:ln>
                <a:solidFill>
                  <a:sysClr val="windowText" lastClr="000000"/>
                </a:solidFill>
              </a:ln>
              <a:solidFill>
                <a:schemeClr val="bg1"/>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818081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304800" y="990600"/>
            <a:ext cx="8610600" cy="47244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Perbuatan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berhijrah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meninggalkan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kampung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halaman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harta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kedudukan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keluarga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kenalan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serta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kehidupan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Mekah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dilakukan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Sahabatnya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satu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pengorbanan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besar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demi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menyebarkan</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agama Islam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92748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F1055E90-D27E-4791-B4C8-9A4ABBBA0A9A}"/>
              </a:ext>
            </a:extLst>
          </p:cNvPr>
          <p:cNvSpPr/>
          <p:nvPr/>
        </p:nvSpPr>
        <p:spPr>
          <a:xfrm>
            <a:off x="304800" y="1295400"/>
            <a:ext cx="8610600" cy="47244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Semangat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pengorbanan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inilah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perlu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diri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setiap</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Islam.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Kesanggupan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mengorbankan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keseronokan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dunia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memastikan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Islam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terus</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berkembang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diterima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orang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ramai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merupakan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amalan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dijanjikan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pahala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besar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sisi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endParaRPr kumimoji="0" lang="fi-FI" sz="3200" b="0" i="0" u="none" strike="noStrike" kern="1200" cap="none" spc="0" normalizeH="0" baseline="0" noProof="0" dirty="0">
              <a:ln>
                <a:solidFill>
                  <a:sysClr val="windowText" lastClr="000000"/>
                </a:solidFill>
              </a:ln>
              <a:solidFill>
                <a:srgbClr val="FFFF00"/>
              </a:solidFill>
              <a:effectLst>
                <a:outerShdw blurRad="38100" dist="38100" dir="2700000" algn="tl">
                  <a:srgbClr val="000000">
                    <a:alpha val="43137"/>
                  </a:srgbClr>
                </a:outerShdw>
              </a:effectLst>
              <a:uLnTx/>
              <a:uFillTx/>
              <a:latin typeface="Arial Black" pitchFamily="34" charset="0"/>
            </a:endParaRPr>
          </a:p>
        </p:txBody>
      </p:sp>
    </p:spTree>
    <p:extLst>
      <p:ext uri="{BB962C8B-B14F-4D97-AF65-F5344CB8AC3E}">
        <p14:creationId xmlns:p14="http://schemas.microsoft.com/office/powerpoint/2010/main" val="2464271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5000" r="-80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Allah SWT berfirman dalam Surah at-Taubah, ayat 20:</a:t>
            </a:r>
          </a:p>
        </p:txBody>
      </p:sp>
      <p:sp>
        <p:nvSpPr>
          <p:cNvPr id="5" name="Rectangle 4"/>
          <p:cNvSpPr/>
          <p:nvPr/>
        </p:nvSpPr>
        <p:spPr>
          <a:xfrm>
            <a:off x="380999" y="3962400"/>
            <a:ext cx="8382000" cy="2554545"/>
          </a:xfrm>
          <a:prstGeom prst="rect">
            <a:avLst/>
          </a:prstGeom>
        </p:spPr>
        <p:txBody>
          <a:bodyPr wrap="square">
            <a:spAutoFit/>
          </a:bodyPr>
          <a:lstStyle/>
          <a:p>
            <a:pPr algn="just"/>
            <a:r>
              <a:rPr lang="ms-MY" sz="3200" b="1" dirty="0">
                <a:solidFill>
                  <a:prstClr val="black"/>
                </a:solidFill>
              </a:rPr>
              <a:t>Maksudnya: </a:t>
            </a:r>
            <a:r>
              <a:rPr lang="sv-SE" sz="3200" b="1" dirty="0">
                <a:solidFill>
                  <a:srgbClr val="C00000"/>
                </a:solidFill>
              </a:rPr>
              <a:t>: Sesungguhnya orang yang beriman dan berhijrah serta berjihad pada jalan Allah dengan harta benda dan jiwa mereka adalah lebih besar dan tinggi darjatnya di sisi Allah; dan mereka itulah orang yang berjaya.</a:t>
            </a:r>
            <a:endParaRPr lang="ms-MY" sz="4800" b="1" dirty="0"/>
          </a:p>
        </p:txBody>
      </p:sp>
      <p:pic>
        <p:nvPicPr>
          <p:cNvPr id="4" name="Picture 3">
            <a:extLst>
              <a:ext uri="{FF2B5EF4-FFF2-40B4-BE49-F238E27FC236}">
                <a16:creationId xmlns:a16="http://schemas.microsoft.com/office/drawing/2014/main" xmlns="" id="{B21F254C-A90A-4D9A-B284-BBF19C009C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070" y="1524000"/>
            <a:ext cx="8327858" cy="2334970"/>
          </a:xfrm>
          <a:prstGeom prst="rect">
            <a:avLst/>
          </a:prstGeom>
        </p:spPr>
      </p:pic>
    </p:spTree>
    <p:extLst>
      <p:ext uri="{BB962C8B-B14F-4D97-AF65-F5344CB8AC3E}">
        <p14:creationId xmlns:p14="http://schemas.microsoft.com/office/powerpoint/2010/main" val="4220215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l="-19000" r="-19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990600"/>
            <a:ext cx="8305800" cy="50292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juga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mengajar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Islam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tentang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pentingnya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mengatur</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strategi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memperoleh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kejayaan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Madinah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tidak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berlaku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sekelip</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mata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memerlukan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perancangan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strategi</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bagi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memastikan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misi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dakwah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Madinah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berjalan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lancar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162212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7000" r="-7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1219200"/>
            <a:ext cx="8305800" cy="45720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Perancangan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awal</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berlangsung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ikatan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perjanjian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orang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Madinah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bersama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dikenali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sebagai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Perjanjian</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Aqabah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Orang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Madinah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menunjukkan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semangat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tinggi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bersama-sama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Nabi</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menyebarkan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Islam.</a:t>
            </a:r>
          </a:p>
        </p:txBody>
      </p:sp>
    </p:spTree>
    <p:extLst>
      <p:ext uri="{BB962C8B-B14F-4D97-AF65-F5344CB8AC3E}">
        <p14:creationId xmlns:p14="http://schemas.microsoft.com/office/powerpoint/2010/main" val="7064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4000" r="-4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990600"/>
            <a:ext cx="8305800" cy="48006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Begitu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juga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strategi</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perjalanan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bersama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Saidina</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Abu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Bakar</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RA </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memerlukan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keduanya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Gua</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Tsaur</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selama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beberapa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hari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Beberapa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individu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turut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berperanan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memastikan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perjalanan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berlangsung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lancar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selamat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2290272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9000"/>
            <a:lum/>
          </a:blip>
          <a:srcRect/>
          <a:stretch>
            <a:fillRect l="-3000" r="-3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990600"/>
            <a:ext cx="8305800" cy="46482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Abdullah bin Abu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Bakar</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Amir bin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Fuhairah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R.Anhuma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masing-masing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merupakan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antara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orang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berusaha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memastikan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keberadaan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Saidina</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Abu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Bakar</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RA </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Gua</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Tsaur</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tidak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diketahui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musyrikin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Mekah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167905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990600"/>
            <a:ext cx="8305800" cy="52578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Begitulah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strategi</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bantuan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beberapa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orang lain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usaha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menunjukkan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bahawa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kejayaan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dicapai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perancangan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baik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Tidak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kejayaan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datang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bergolek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semuanya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memerlukan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perancangan</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rapi</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semangat</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juang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tinggi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032385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l="-6000" r="-6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1828800"/>
            <a:ext cx="8305800" cy="38100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juga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memberi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petunjuk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pentingnya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institusi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usaha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meninggikan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agama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mestilah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dijadikan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tempat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meninggikan</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syiar</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Islam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menampakkan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kesatuan</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umat</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Islam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p>
        </p:txBody>
      </p:sp>
    </p:spTree>
    <p:extLst>
      <p:ext uri="{BB962C8B-B14F-4D97-AF65-F5344CB8AC3E}">
        <p14:creationId xmlns:p14="http://schemas.microsoft.com/office/powerpoint/2010/main" val="257040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304800"/>
            <a:ext cx="8305800" cy="36576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Quba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ialah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pertama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dibina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oleh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semasa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berhijrah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Apabila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Baginda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tiba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di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Madinah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pula,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antara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perkara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awal</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yang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dilakukannya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ialah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membina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Nabawi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p>
        </p:txBody>
      </p:sp>
      <p:sp>
        <p:nvSpPr>
          <p:cNvPr id="3" name="Rectangle: Rounded Corners 5">
            <a:extLst>
              <a:ext uri="{FF2B5EF4-FFF2-40B4-BE49-F238E27FC236}">
                <a16:creationId xmlns:a16="http://schemas.microsoft.com/office/drawing/2014/main" xmlns="" id="{F1055E90-D27E-4791-B4C8-9A4ABBBA0A9A}"/>
              </a:ext>
            </a:extLst>
          </p:cNvPr>
          <p:cNvSpPr/>
          <p:nvPr/>
        </p:nvSpPr>
        <p:spPr>
          <a:xfrm>
            <a:off x="457200" y="4267200"/>
            <a:ext cx="8305800" cy="22860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Tindakan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 SAW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membina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kedua-dua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masjid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tersebut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menunjukkan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kepentingan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sebagai</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pusat</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dakwah</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Islam</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19667714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1000" r="-11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F1055E90-D27E-4791-B4C8-9A4ABBBA0A9A}"/>
              </a:ext>
            </a:extLst>
          </p:cNvPr>
          <p:cNvSpPr/>
          <p:nvPr/>
        </p:nvSpPr>
        <p:spPr>
          <a:xfrm>
            <a:off x="457200" y="304800"/>
            <a:ext cx="8305800" cy="6096000"/>
          </a:xfrm>
          <a:prstGeom prst="roundRect">
            <a:avLst/>
          </a:prstGeom>
          <a:solidFill>
            <a:schemeClr val="bg2">
              <a:lumMod val="50000"/>
              <a:alpha val="65000"/>
            </a:schemeClr>
          </a:solidFill>
          <a:ln w="57150">
            <a:solidFill>
              <a:schemeClr val="tx2"/>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lvl="0" algn="ctr">
              <a:defRPr/>
            </a:pP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Justeru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Islam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perlu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sedar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tentang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kepentingan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keperluan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untuk</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mengimarahkan</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masjid</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Janganlah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dibiarkan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masjid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lengang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tanpa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jemaah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kerana</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keadaan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tersebut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menampakkan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kelemahan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umat</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Islam.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Rebutlah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peluang</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meraih</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ganjaran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besar</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dengan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melakukan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ibadah</a:t>
            </a:r>
            <a:r>
              <a:rPr lang="en-MY"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 </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di </a:t>
            </a:r>
            <a:r>
              <a:rPr lang="en-MY"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masjid</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dan</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r>
              <a:rPr lang="en-MY" sz="3200" dirty="0" err="1">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surau</a:t>
            </a:r>
            <a:r>
              <a:rPr lang="en-MY"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a:t>
            </a:r>
          </a:p>
        </p:txBody>
      </p:sp>
    </p:spTree>
    <p:extLst>
      <p:ext uri="{BB962C8B-B14F-4D97-AF65-F5344CB8AC3E}">
        <p14:creationId xmlns:p14="http://schemas.microsoft.com/office/powerpoint/2010/main" val="197007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8" name="Snip Diagonal Corner Rectangle 7">
            <a:extLst>
              <a:ext uri="{FF2B5EF4-FFF2-40B4-BE49-F238E27FC236}">
                <a16:creationId xmlns:a16="http://schemas.microsoft.com/office/drawing/2014/main" xmlns="" id="{B99F7B4E-83DC-BDF3-5F5E-501ED07D7196}"/>
              </a:ext>
            </a:extLst>
          </p:cNvPr>
          <p:cNvSpPr/>
          <p:nvPr/>
        </p:nvSpPr>
        <p:spPr>
          <a:xfrm>
            <a:off x="531017" y="228600"/>
            <a:ext cx="8081964" cy="914399"/>
          </a:xfrm>
          <a:prstGeom prst="snip2DiagRect">
            <a:avLst>
              <a:gd name="adj1" fmla="val 50000"/>
              <a:gd name="adj2" fmla="val 50000"/>
            </a:avLst>
          </a:prstGeom>
          <a:solidFill>
            <a:srgbClr val="00B050"/>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Rasulullah SAW bersabda yang maksudnya:</a:t>
            </a:r>
          </a:p>
        </p:txBody>
      </p:sp>
      <p:sp>
        <p:nvSpPr>
          <p:cNvPr id="5" name="Rectangle 4"/>
          <p:cNvSpPr/>
          <p:nvPr/>
        </p:nvSpPr>
        <p:spPr>
          <a:xfrm>
            <a:off x="230981" y="1828800"/>
            <a:ext cx="8382000" cy="4031873"/>
          </a:xfrm>
          <a:prstGeom prst="rect">
            <a:avLst/>
          </a:prstGeom>
        </p:spPr>
        <p:txBody>
          <a:bodyPr wrap="square">
            <a:spAutoFit/>
          </a:bodyPr>
          <a:lstStyle/>
          <a:p>
            <a:pPr algn="just"/>
            <a:r>
              <a:rPr lang="sv-SE" sz="3200" b="1" dirty="0">
                <a:solidFill>
                  <a:srgbClr val="C00000"/>
                </a:solidFill>
              </a:rPr>
              <a:t> “Barang siapa yang berwuduk di rumahnya, kemudian berjalan ke masjid untuk mendirikan solat fardu yang diwajibkan oleh Allah SWT, maka langkahan pertama menghapuskan dosanya, dan langkahan kedua mengangkat darjatnya.”</a:t>
            </a:r>
          </a:p>
          <a:p>
            <a:pPr algn="just"/>
            <a:r>
              <a:rPr lang="sv-SE" sz="3200" b="1" dirty="0">
                <a:solidFill>
                  <a:srgbClr val="C00000"/>
                </a:solidFill>
              </a:rPr>
              <a:t>                                                                                  				      </a:t>
            </a:r>
            <a:r>
              <a:rPr lang="sv-SE" sz="3200" b="1" dirty="0"/>
              <a:t>(Hadis riwayat Muslim)</a:t>
            </a:r>
          </a:p>
        </p:txBody>
      </p:sp>
    </p:spTree>
    <p:extLst>
      <p:ext uri="{BB962C8B-B14F-4D97-AF65-F5344CB8AC3E}">
        <p14:creationId xmlns:p14="http://schemas.microsoft.com/office/powerpoint/2010/main" val="31013286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828800"/>
            <a:ext cx="8305800" cy="4114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Tidak ada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dengan kelebihan besar yang menyamai Hijrah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 SAW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para Sahabat. Namun, kita perlu mengambil peluang melakukan hijrah dalam diri ke arah kebaikan.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5728718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381000" y="1676400"/>
            <a:ext cx="8458200" cy="36576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lnSpcReduction="10000"/>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Sempena dengan kedatangan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tahun baharu Hijri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kali ini, marilah kita bertekad untuk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memperbaiki kelemahan diri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berusaha untuk mencapai kejayaan dalam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hidup berdasarkan syariat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Islam. </a:t>
            </a: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1995329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304800" y="3581400"/>
            <a:ext cx="8458200" cy="2819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fontScale="92500"/>
          </a:bodyPr>
          <a:lstStyle/>
          <a:p>
            <a:pPr marL="0" indent="0">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Maksudnya: Dan orang yang berhijrah adalah orang yang meninggalkan larangan Allah.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(Muttafaq ’alaih)</a:t>
            </a: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8382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Rasullullah SAW bersabda:</a:t>
            </a:r>
          </a:p>
        </p:txBody>
      </p:sp>
      <p:pic>
        <p:nvPicPr>
          <p:cNvPr id="4" name="Picture 3">
            <a:extLst>
              <a:ext uri="{FF2B5EF4-FFF2-40B4-BE49-F238E27FC236}">
                <a16:creationId xmlns:a16="http://schemas.microsoft.com/office/drawing/2014/main" xmlns="" id="{B4BD1A6A-CE2E-49C4-BD5F-845C8984FF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4743" y="1752600"/>
            <a:ext cx="6474513" cy="1280271"/>
          </a:xfrm>
          <a:prstGeom prst="rect">
            <a:avLst/>
          </a:prstGeom>
        </p:spPr>
      </p:pic>
    </p:spTree>
    <p:extLst>
      <p:ext uri="{BB962C8B-B14F-4D97-AF65-F5344CB8AC3E}">
        <p14:creationId xmlns:p14="http://schemas.microsoft.com/office/powerpoint/2010/main" val="149760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xfrm>
            <a:off x="457200" y="1828800"/>
            <a:ext cx="8305800" cy="37338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tx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Semoga kehidupan kita semakin diberkati oleh </a:t>
            </a:r>
            <a:r>
              <a:rPr lang="sv-SE"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kita termasuk dalam kalangan orang yang </a:t>
            </a:r>
            <a:r>
              <a:rPr lang="sv-SE"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berhijrah ke arah kebaikan </a:t>
            </a:r>
            <a:r>
              <a:rPr lang="sv-SE"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untuk mendapat kejayaan hidup di dunia dan akhirat.</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457200" y="228600"/>
            <a:ext cx="8305800" cy="6858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4179708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14350" y="194386"/>
            <a:ext cx="8077199" cy="722531"/>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2201800" y="277090"/>
            <a:ext cx="4740400" cy="64633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Content Placeholder 3"/>
          <p:cNvSpPr txBox="1">
            <a:spLocks noGrp="1"/>
          </p:cNvSpPr>
          <p:nvPr>
            <p:ph idx="1"/>
          </p:nvPr>
        </p:nvSpPr>
        <p:spPr>
          <a:xfrm>
            <a:off x="200023" y="3353911"/>
            <a:ext cx="8743951" cy="3490186"/>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ms-MY" sz="2400" b="1" dirty="0"/>
              <a:t>Maksudnya: </a:t>
            </a:r>
            <a:r>
              <a:rPr lang="ms-MY" sz="2400" b="1" dirty="0">
                <a:solidFill>
                  <a:srgbClr val="FF0000"/>
                </a:solidFill>
              </a:rPr>
              <a:t>: Dan sesiapa yang berhijrah pada jalan Allah (untuk membela dan menegakkan Islam), nescaya dia akan dapati di muka bumi ini tempat berhijrah yang banyak dan rezeki yang makmur; dan sesiapa yang keluar dari rumahnya dengan tujuan berhijrah kepada Allah dan Rasul-Nya, kemudian dia mati (dalam perjalanan), maka sesungguhnya telah tetap pahala hijrahnya di sisi Allah. Dan ingatlah Allah Maha Pengampun, lagi Maha Mengasihani. </a:t>
            </a:r>
            <a:r>
              <a:rPr lang="ms-MY" sz="2400" b="1" dirty="0"/>
              <a:t>			                           </a:t>
            </a:r>
          </a:p>
          <a:p>
            <a:pPr marL="0" indent="0" algn="r">
              <a:buNone/>
            </a:pPr>
            <a:r>
              <a:rPr lang="ms-MY" sz="2400" b="1" dirty="0"/>
              <a:t>(Surah an-Nur, ayat 64)</a:t>
            </a:r>
          </a:p>
        </p:txBody>
      </p:sp>
      <p:sp>
        <p:nvSpPr>
          <p:cNvPr id="4" name="Rectangle 3"/>
          <p:cNvSpPr/>
          <p:nvPr/>
        </p:nvSpPr>
        <p:spPr>
          <a:xfrm>
            <a:off x="514350" y="1295400"/>
            <a:ext cx="7772400" cy="547650"/>
          </a:xfrm>
          <a:prstGeom prst="rect">
            <a:avLst/>
          </a:prstGeom>
        </p:spPr>
        <p:txBody>
          <a:bodyPr wrap="square">
            <a:spAutoFit/>
          </a:bodyPr>
          <a:lstStyle/>
          <a:p>
            <a:pPr algn="ctr">
              <a:lnSpc>
                <a:spcPct val="115000"/>
              </a:lnSpc>
              <a:spcAft>
                <a:spcPts val="0"/>
              </a:spcAft>
            </a:pPr>
            <a:r>
              <a:rPr lang="en-US" sz="2800" dirty="0">
                <a:solidFill>
                  <a:srgbClr val="222222"/>
                </a:solidFill>
                <a:latin typeface="Arial"/>
                <a:ea typeface="Times New Roman"/>
              </a:rPr>
              <a:t>    </a:t>
            </a:r>
            <a:endParaRPr lang="ms-MY" dirty="0">
              <a:effectLst/>
              <a:latin typeface="Times New Roman"/>
              <a:ea typeface="Times New Roman"/>
            </a:endParaRPr>
          </a:p>
        </p:txBody>
      </p:sp>
      <p:pic>
        <p:nvPicPr>
          <p:cNvPr id="8" name="Picture 7">
            <a:extLst>
              <a:ext uri="{FF2B5EF4-FFF2-40B4-BE49-F238E27FC236}">
                <a16:creationId xmlns:a16="http://schemas.microsoft.com/office/drawing/2014/main" xmlns="" id="{CB04EE4F-6267-49F1-845B-6FB33FC8F9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966" y="999621"/>
            <a:ext cx="8839966" cy="2798307"/>
          </a:xfrm>
          <a:prstGeom prst="rect">
            <a:avLst/>
          </a:prstGeom>
        </p:spPr>
      </p:pic>
    </p:spTree>
    <p:extLst>
      <p:ext uri="{BB962C8B-B14F-4D97-AF65-F5344CB8AC3E}">
        <p14:creationId xmlns:p14="http://schemas.microsoft.com/office/powerpoint/2010/main" val="414238870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بالْقُرْآنِ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وَاِيَّاكُمْ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وَتَقَبَّلَ مِنِّي وَمِنْكُمْ تِلاوَتَهُ اِنَّهُ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فَاسْتَغْفِرُوْهُ إنَّهُ هُوَ الْغَفُوْرُ الرَّحِيْمُ.</a:t>
            </a: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86999" y="914400"/>
            <a:ext cx="8890488" cy="2800767"/>
          </a:xfrm>
          <a:prstGeom prst="rect">
            <a:avLst/>
          </a:prstGeom>
          <a:solidFill>
            <a:schemeClr val="accent2">
              <a:lumMod val="50000"/>
              <a:alpha val="55000"/>
            </a:schemeClr>
          </a:solidFill>
        </p:spPr>
        <p:txBody>
          <a:bodyPr wrap="square">
            <a:spAutoFit/>
          </a:bodyPr>
          <a:lstStyle/>
          <a:p>
            <a:pPr lvl="1" algn="ctr" rtl="1"/>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لَّا إِلٰهَ إِلَّا اللهُ وَحْدَهُ لَا شَرِيْكَ لَهُ،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1" algn="ctr" rtl="1"/>
            <a:r>
              <a:rPr lang="ar-YE"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ذُو </a:t>
            </a:r>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الْجَلَالِ والْإِكْرامِ، </a:t>
            </a:r>
          </a:p>
          <a:p>
            <a:pPr lvl="1" algn="ctr" rtl="1"/>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 </a:t>
            </a:r>
            <a:endParaRPr lang="en-US"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lvl="1" algn="ctr" rtl="1"/>
            <a:r>
              <a:rPr lang="ar-YE" sz="4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إِمَامُ </a:t>
            </a:r>
            <a:r>
              <a:rPr lang="ar-YE"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الـمُهَاجِرِينَ وَالأَنْصَارِ، وَسَيِّدُ الْأَنَامِ</a:t>
            </a:r>
          </a:p>
        </p:txBody>
      </p:sp>
      <p:sp>
        <p:nvSpPr>
          <p:cNvPr id="5" name="TextBox 4"/>
          <p:cNvSpPr txBox="1"/>
          <p:nvPr/>
        </p:nvSpPr>
        <p:spPr>
          <a:xfrm>
            <a:off x="86999" y="3657600"/>
            <a:ext cx="8890488" cy="3108543"/>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Pemilik</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keagungan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kemuliaan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kita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ikutan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Muhajirin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Ansar</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pemimpin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sekalian</a:t>
            </a:r>
            <a:r>
              <a:rPr lang="en-US" sz="2800" b="1" dirty="0" smtClean="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manusia</a:t>
            </a:r>
            <a:endParaRPr lang="sv-SE"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55806"/>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r>
              <a:rPr lang="ms-MY" sz="5400" b="1" dirty="0">
                <a:solidFill>
                  <a:srgbClr val="FFFF00"/>
                </a:solidFill>
                <a:effectLst>
                  <a:glow rad="101600">
                    <a:schemeClr val="tx1">
                      <a:alpha val="60000"/>
                    </a:schemeClr>
                  </a:glow>
                </a:effectLst>
                <a:cs typeface="Traditional Arabic" pitchFamily="2" charset="-78"/>
              </a:rPr>
              <a:t>.</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27860" y="1371600"/>
            <a:ext cx="8863740" cy="4648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Berbaktilah kepada Allah SWT dengan sepenuh hati. Manfaatkanlah peluang kehidupan ini dengan melakukan ketaatan untuk mendapat keredaan-Nya. Ketahuilah bahawa Allah telah menjadikan hari Jumaat sebagai penghulu segala hari yang dipenuhi dengan pelbagai kelebihan sepertimana sabda Rasulullah SAW yang bermaksud:</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7039" y="1524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5390473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40130" y="1752600"/>
            <a:ext cx="8863740" cy="4267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”Sebaik-baik hari ialah hari Jumaat. Padanya dijadikan Nabi Adam. Padanya dimasukkan baginda ke syurga dan padanya juga dikeluarkan daripada syurga, dan tidak berlaku Kiamat melainkan pada hari Jumaat.”</a:t>
            </a:r>
          </a:p>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(Hadis riwayat Muslim)</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4572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0000" r="-10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146910" y="1295400"/>
            <a:ext cx="8863740" cy="5410200"/>
          </a:xfrm>
          <a:prstGeom prst="flowChartAlternateProcess">
            <a:avLst/>
          </a:prstGeom>
          <a:solidFill>
            <a:schemeClr val="tx2">
              <a:lumMod val="60000"/>
              <a:lumOff val="40000"/>
            </a:schemeClr>
          </a:solidFill>
          <a:ln w="38100">
            <a:solidFill>
              <a:srgbClr val="7030A0"/>
            </a:solidFill>
          </a:ln>
          <a:scene3d>
            <a:camera prst="orthographicFront"/>
            <a:lightRig rig="threePt" dir="t"/>
          </a:scene3d>
          <a:sp3d>
            <a:bevelT prst="relaxedInset"/>
          </a:sp3d>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bersempena dengan hari yang mulia ini, sayugialah kita umat Islam mengambil peluang melakukan amal kebaikan seperti berniat iktikaf ketika berada dalam masjid, mengambil pengajaran daripada kandungan khutbah Jumaat, berzikir serta menunaikan solat Jumaat dengan tertib dan khusyuk. Janganlah melakukan perkara yang boleh mengganggu jemaah lain sepanjang berada di masjid, kerana perbuatan tersebut dilarang dalam Islam.</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7039" y="152400"/>
            <a:ext cx="8583482" cy="914400"/>
          </a:xfrm>
          <a:prstGeom prst="snip2DiagRect">
            <a:avLst>
              <a:gd name="adj1" fmla="val 50000"/>
              <a:gd name="adj2" fmla="val 50000"/>
            </a:avLst>
          </a:prstGeom>
          <a:solidFill>
            <a:srgbClr val="00B050">
              <a:alpha val="67000"/>
            </a:srgbClr>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40893952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p:nvPr/>
        </p:nvSpPr>
        <p:spPr>
          <a:xfrm>
            <a:off x="228600" y="1295400"/>
            <a:ext cx="8701030" cy="1754326"/>
          </a:xfrm>
          <a:prstGeom prst="rect">
            <a:avLst/>
          </a:prstGeom>
          <a:solidFill>
            <a:srgbClr val="002060">
              <a:alpha val="48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اٰلِهِ وَأَصْحَابِهِ وَالتَّابِعِينَ لَهُمْ بِإِحْسَانٍ</a:t>
            </a:r>
            <a:endPar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28600" y="3276600"/>
            <a:ext cx="8701030" cy="2554545"/>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Allah, selawat dan salam ke atas junjungan kami Muhammad, keluarganya, para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sv-SE"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orang-orang yang mengikuti mereka </a:t>
            </a:r>
            <a:r>
              <a:rPr lang="sv-SE"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 baik</a:t>
            </a:r>
            <a:endPar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230926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50" b="1" dirty="0">
              <a:solidFill>
                <a:srgbClr val="FF0000"/>
              </a:solidFill>
            </a:endParaRPr>
          </a:p>
          <a:p>
            <a:pPr algn="just"/>
            <a:r>
              <a:rPr lang="ms-MY" sz="3200" b="1" dirty="0">
                <a:solidFill>
                  <a:schemeClr val="accent5">
                    <a:lumMod val="50000"/>
                  </a:schemeClr>
                </a:solidFill>
              </a:rPr>
              <a:t>Kami memohon hidayah dan petunjuk ke jalan kebenaran. Tetapkanlah iman kami di dalam agama-Mu. Basahilah lidah kami dengan bacaan al-Quran dan zikir kepada-Mu. Jadikanlah akhlak junjungan besar Nabi Muhammad SAW sebagai ikutan kami. Pereratkanlah hubungan sesama kami, saling bekerjasama dan bantu membantu dalam kebajikan dan taqwa.</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418576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Jadikanlah negeri ini negeri yang aman, maju lagi diberkati. Bukakanlah pintu-pintu rezeki dari segala penjuru. Kurniakanlah kepada kami nikmat kesejahteraan yang berterusan. Jauhkanlah negeri kami ini daripada segala malapetaka, musibah dan apa jua kemurkaan-Mu.</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4685898"/>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Anugerahkan pertolongan dan bantuanMu untuk saudara kami di Palestin. Berikanlah ketabahan dan kekuatan kepada mereka dalam menghadapi kekejaman rejim zionis. Peliharakanlah bumi Baitul Maqdis dan seluruh saudara kami di sana.</a:t>
            </a:r>
          </a:p>
          <a:p>
            <a:pPr algn="just"/>
            <a:endParaRPr lang="ms-MY" sz="3200" b="1" dirty="0">
              <a:solidFill>
                <a:schemeClr val="accent5">
                  <a:lumMod val="50000"/>
                </a:schemeClr>
              </a:solidFill>
            </a:endParaRP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
        <p:nvSpPr>
          <p:cNvPr id="4" name="Text Box 60">
            <a:extLst>
              <a:ext uri="{FF2B5EF4-FFF2-40B4-BE49-F238E27FC236}">
                <a16:creationId xmlns:a16="http://schemas.microsoft.com/office/drawing/2014/main" xmlns="" id="{B52DA0B7-DD8E-4DE9-BED7-12792719FFB1}"/>
              </a:ext>
            </a:extLst>
          </p:cNvPr>
          <p:cNvSpPr txBox="1">
            <a:spLocks noChangeArrowheads="1"/>
          </p:cNvSpPr>
          <p:nvPr/>
        </p:nvSpPr>
        <p:spPr bwMode="auto">
          <a:xfrm>
            <a:off x="204056" y="3048000"/>
            <a:ext cx="8735886" cy="1200329"/>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Dunia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p:txBody>
      </p:sp>
      <p:pic>
        <p:nvPicPr>
          <p:cNvPr id="7" name="Picture 6">
            <a:extLst>
              <a:ext uri="{FF2B5EF4-FFF2-40B4-BE49-F238E27FC236}">
                <a16:creationId xmlns:a16="http://schemas.microsoft.com/office/drawing/2014/main" xmlns="" id="{A07A8565-6501-4BBD-9B48-F9AF492449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161" y="826649"/>
            <a:ext cx="8821677" cy="2347163"/>
          </a:xfrm>
          <a:prstGeom prst="rect">
            <a:avLst/>
          </a:prstGeom>
        </p:spPr>
      </p:pic>
      <p:pic>
        <p:nvPicPr>
          <p:cNvPr id="8" name="Picture 7">
            <a:extLst>
              <a:ext uri="{FF2B5EF4-FFF2-40B4-BE49-F238E27FC236}">
                <a16:creationId xmlns:a16="http://schemas.microsoft.com/office/drawing/2014/main" xmlns="" id="{EE48560E-09AE-42C2-A380-893F647E6D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16" y="4495925"/>
            <a:ext cx="8839966" cy="1798476"/>
          </a:xfrm>
          <a:prstGeom prst="rect">
            <a:avLst/>
          </a:prstGeom>
        </p:spPr>
      </p:pic>
    </p:spTree>
    <p:extLst>
      <p:ext uri="{BB962C8B-B14F-4D97-AF65-F5344CB8AC3E}">
        <p14:creationId xmlns:p14="http://schemas.microsoft.com/office/powerpoint/2010/main" val="160364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5A9A6F75-0E79-48E0-C5E4-5B9014DE65B8}"/>
              </a:ext>
            </a:extLst>
          </p:cNvPr>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xmlns="" id="{65003B29-01E6-4648-B159-5B478B87CF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042" y="2057400"/>
            <a:ext cx="7699915" cy="3938357"/>
          </a:xfrm>
          <a:prstGeom prst="rect">
            <a:avLst/>
          </a:prstGeom>
        </p:spPr>
      </p:pic>
    </p:spTree>
    <p:extLst>
      <p:ext uri="{BB962C8B-B14F-4D97-AF65-F5344CB8AC3E}">
        <p14:creationId xmlns:p14="http://schemas.microsoft.com/office/powerpoint/2010/main" val="128397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a:extLst>
            <a:ext uri="{FF2B5EF4-FFF2-40B4-BE49-F238E27FC236}">
              <a16:creationId xmlns:a16="http://schemas.microsoft.com/office/drawing/2014/main" xmlns="" id="{94E8161D-416A-AB6C-2CC7-4BDB317DC5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xmlns="" id="{58E4B59F-2470-4A5B-B784-AC0FBCC4AF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864" y="392929"/>
            <a:ext cx="8480271" cy="6072142"/>
          </a:xfrm>
          <a:prstGeom prst="rect">
            <a:avLst/>
          </a:prstGeom>
        </p:spPr>
      </p:pic>
    </p:spTree>
    <p:extLst>
      <p:ext uri="{BB962C8B-B14F-4D97-AF65-F5344CB8AC3E}">
        <p14:creationId xmlns:p14="http://schemas.microsoft.com/office/powerpoint/2010/main" val="32642999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1000" r="-21000"/>
          </a:stretch>
        </a:blipFill>
        <a:effectLst/>
      </p:bgPr>
    </p:bg>
    <p:spTree>
      <p:nvGrpSpPr>
        <p:cNvPr id="1" name=""/>
        <p:cNvGrpSpPr/>
        <p:nvPr/>
      </p:nvGrpSpPr>
      <p:grpSpPr>
        <a:xfrm>
          <a:off x="0" y="0"/>
          <a:ext cx="0" cy="0"/>
          <a:chOff x="0" y="0"/>
          <a:chExt cx="0" cy="0"/>
        </a:xfrm>
      </p:grpSpPr>
      <p:sp>
        <p:nvSpPr>
          <p:cNvPr id="4" name="Rectangle 3"/>
          <p:cNvSpPr/>
          <p:nvPr/>
        </p:nvSpPr>
        <p:spPr>
          <a:xfrm>
            <a:off x="1543048" y="282476"/>
            <a:ext cx="6057903" cy="2133600"/>
          </a:xfrm>
          <a:prstGeom prst="rect">
            <a:avLst/>
          </a:prstGeom>
          <a:noFill/>
        </p:spPr>
        <p:txBody>
          <a:bodyPr wrap="square" lIns="91440" tIns="45720" rIns="91440" bIns="45720">
            <a:prstTxWarp prst="textPlain">
              <a:avLst>
                <a:gd name="adj" fmla="val 50328"/>
              </a:avLst>
            </a:prstTxWarp>
            <a:spAutoFit/>
          </a:bodyPr>
          <a:lstStyle/>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Tajuk</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a:t>
            </a:r>
          </a:p>
          <a:p>
            <a:pPr algn="ct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Khutbah</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 Hari </a:t>
            </a:r>
            <a:r>
              <a:rPr lang="en-US" sz="1400" b="1" u="sng" dirty="0" err="1">
                <a:ln w="9525">
                  <a:solidFill>
                    <a:schemeClr val="bg1"/>
                  </a:solidFill>
                  <a:prstDash val="solid"/>
                </a:ln>
                <a:effectLst>
                  <a:outerShdw blurRad="12700" dist="38100" dir="2700000" algn="tl" rotWithShape="0">
                    <a:schemeClr val="bg1">
                      <a:lumMod val="50000"/>
                    </a:schemeClr>
                  </a:outerShdw>
                </a:effectLst>
                <a:latin typeface="Agency FB" pitchFamily="34" charset="0"/>
              </a:rPr>
              <a:t>Ini</a:t>
            </a:r>
            <a:r>
              <a:rPr lang="en-US" sz="1400" b="1" u="sng" dirty="0">
                <a:ln w="9525">
                  <a:solidFill>
                    <a:schemeClr val="bg1"/>
                  </a:solidFill>
                  <a:prstDash val="solid"/>
                </a:ln>
                <a:effectLst>
                  <a:outerShdw blurRad="12700" dist="38100" dir="2700000" algn="tl" rotWithShape="0">
                    <a:schemeClr val="bg1">
                      <a:lumMod val="50000"/>
                    </a:scheme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pt-BR" sz="2400" b="1" dirty="0">
                <a:ln w="10160">
                  <a:solidFill>
                    <a:schemeClr val="accent5"/>
                  </a:solidFill>
                  <a:prstDash val="solid"/>
                </a:ln>
                <a:effectLst>
                  <a:outerShdw blurRad="38100" dist="22860" dir="5400000" algn="tl" rotWithShape="0">
                    <a:srgbClr val="000000">
                      <a:alpha val="30000"/>
                    </a:srgbClr>
                  </a:outerShdw>
                </a:effectLst>
              </a:rPr>
              <a:t>6 Muharram 1446 H / 12  Julai 2024</a:t>
            </a:r>
            <a:endParaRPr lang="nl-NL" sz="2400" b="1" dirty="0">
              <a:ln w="10160">
                <a:solidFill>
                  <a:schemeClr val="accent5"/>
                </a:solidFill>
                <a:prstDash val="solid"/>
              </a:ln>
              <a:effectLst>
                <a:outerShdw blurRad="38100" dist="22860" dir="5400000" algn="tl" rotWithShape="0">
                  <a:srgbClr val="000000">
                    <a:alpha val="30000"/>
                  </a:srgbClr>
                </a:outerShdw>
              </a:effectLst>
            </a:endParaRPr>
          </a:p>
        </p:txBody>
      </p:sp>
      <p:sp>
        <p:nvSpPr>
          <p:cNvPr id="6" name="Rectangle 5">
            <a:extLst>
              <a:ext uri="{FF2B5EF4-FFF2-40B4-BE49-F238E27FC236}">
                <a16:creationId xmlns:a16="http://schemas.microsoft.com/office/drawing/2014/main" xmlns="" id="{F4296443-9B7B-3AE4-6094-1034894DD168}"/>
              </a:ext>
            </a:extLst>
          </p:cNvPr>
          <p:cNvSpPr/>
          <p:nvPr/>
        </p:nvSpPr>
        <p:spPr>
          <a:xfrm>
            <a:off x="310996" y="3200400"/>
            <a:ext cx="8596869" cy="2308324"/>
          </a:xfrm>
          <a:prstGeom prst="rect">
            <a:avLst/>
          </a:prstGeom>
        </p:spPr>
        <p:txBody>
          <a:bodyPr wrap="square">
            <a:spAutoFit/>
          </a:bodyPr>
          <a:lstStyle/>
          <a:p>
            <a:pPr algn="ctr"/>
            <a:r>
              <a:rPr lang="fi-FI" sz="4800" b="1" dirty="0">
                <a:ln w="13462">
                  <a:solidFill>
                    <a:schemeClr val="bg1"/>
                  </a:solidFill>
                  <a:prstDash val="solid"/>
                </a:ln>
                <a:solidFill>
                  <a:schemeClr val="accent5"/>
                </a:solidFill>
                <a:effectLst>
                  <a:outerShdw dist="38100" dir="2700000" algn="bl" rotWithShape="0">
                    <a:schemeClr val="accent5"/>
                  </a:outerShdw>
                </a:effectLst>
                <a:latin typeface="Arial Black" pitchFamily="34" charset="0"/>
              </a:rPr>
              <a:t>PERISTIWA HIJRAH: PEDOMAN MENCAPAI KEJAYAAN </a:t>
            </a: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l="-3000" r="-3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1600200"/>
            <a:ext cx="8382000" cy="3962400"/>
          </a:xfrm>
          <a:prstGeom prst="roundRect">
            <a:avLst/>
          </a:prstGeom>
          <a:solidFill>
            <a:schemeClr val="bg1">
              <a:lumMod val="50000"/>
              <a:alpha val="64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Kita sedang berada dalam tahun baharu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1446 Hijri</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Sejarah merakamkan bahawa peristiwa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 Rasulullah SAW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dari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Mekah</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ke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Madinah</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menjadi titik tolak kepada kejayaan dakwah Islam. </a:t>
            </a:r>
            <a:endParaRPr lang="fi-FI"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38020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400050" y="838200"/>
            <a:ext cx="8382000" cy="5486400"/>
          </a:xfrm>
          <a:prstGeom prst="roundRect">
            <a:avLst/>
          </a:prstGeom>
          <a:solidFill>
            <a:schemeClr val="bg1">
              <a:lumMod val="50000"/>
              <a:alpha val="64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Justeru, peristiwa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tidak boleh dilupakan oleh umat Islam, tidak boleh dibiarkan hanya tercatat dalam kitab sejarah, dan tidak boleh diketepikan pengajaran dan pedoman daripadanya. Umat Islam perlu berusaha untuk mengambil pengajaran daripada peristiwa </a:t>
            </a:r>
            <a:r>
              <a:rPr lang="sv-SE" sz="32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 ar-Rasul SAW</a:t>
            </a:r>
            <a:r>
              <a:rPr lang="sv-SE"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a:t>
            </a:r>
            <a:endParaRPr lang="fi-FI" sz="32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8565226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20000" r="-20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457200" y="838200"/>
            <a:ext cx="8382000" cy="4876800"/>
          </a:xfrm>
          <a:prstGeom prst="roundRect">
            <a:avLst/>
          </a:prstGeom>
          <a:solidFill>
            <a:schemeClr val="bg1">
              <a:lumMod val="50000"/>
              <a:alpha val="86000"/>
            </a:schemeClr>
          </a:solidFill>
          <a:ln w="38100">
            <a:solidFill>
              <a:schemeClr val="tx1">
                <a:lumMod val="85000"/>
                <a:lumOff val="15000"/>
              </a:schemeClr>
            </a:solid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defRPr/>
            </a:pP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tidak sama sekali memberi gambaran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Rasulullah SAW</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dan para </a:t>
            </a:r>
            <a:r>
              <a:rPr lang="sv-SE" sz="3400" dirty="0" smtClean="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Sahabat </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melarikan diri dari Mekah disebabkan tekanan golongan musyrikin, tetapi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Hijrah</a:t>
            </a:r>
            <a:r>
              <a:rPr lang="sv-SE" sz="3400" dirty="0">
                <a:ln>
                  <a:solidFill>
                    <a:sysClr val="windowText" lastClr="000000"/>
                  </a:solidFill>
                </a:ln>
                <a:solidFill>
                  <a:srgbClr val="FFFF00"/>
                </a:solidFill>
                <a:effectLst>
                  <a:outerShdw blurRad="38100" dist="38100" dir="2700000" algn="tl">
                    <a:srgbClr val="000000">
                      <a:alpha val="43137"/>
                    </a:srgbClr>
                  </a:outerShdw>
                </a:effectLst>
                <a:latin typeface="Arial Black" pitchFamily="34" charset="0"/>
              </a:rPr>
              <a:t> itu merupakan satu perintah </a:t>
            </a:r>
            <a:r>
              <a:rPr lang="sv-SE"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rPr>
              <a:t>Allah SWT.</a:t>
            </a:r>
            <a:endParaRPr lang="fi-FI" sz="3400" dirty="0">
              <a:ln>
                <a:solidFill>
                  <a:sysClr val="windowText" lastClr="000000"/>
                </a:solidFill>
              </a:ln>
              <a:solidFill>
                <a:schemeClr val="tx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1192912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12427692</TotalTime>
  <Words>1793</Words>
  <Application>Microsoft Office PowerPoint</Application>
  <PresentationFormat>On-screen Show (4:3)</PresentationFormat>
  <Paragraphs>165</Paragraphs>
  <Slides>52</Slides>
  <Notes>0</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52</vt:i4>
      </vt:variant>
    </vt:vector>
  </HeadingPairs>
  <TitlesOfParts>
    <vt:vector size="71"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4_Office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1626</cp:revision>
  <dcterms:created xsi:type="dcterms:W3CDTF">2017-12-24T04:47:57Z</dcterms:created>
  <dcterms:modified xsi:type="dcterms:W3CDTF">2024-07-11T03:25:04Z</dcterms:modified>
</cp:coreProperties>
</file>