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26" r:id="rId2"/>
    <p:sldId id="427" r:id="rId3"/>
    <p:sldId id="428" r:id="rId4"/>
    <p:sldId id="429" r:id="rId5"/>
    <p:sldId id="430" r:id="rId6"/>
    <p:sldId id="431" r:id="rId7"/>
    <p:sldId id="433" r:id="rId8"/>
    <p:sldId id="432" r:id="rId9"/>
    <p:sldId id="434" r:id="rId10"/>
    <p:sldId id="435" r:id="rId11"/>
    <p:sldId id="436" r:id="rId12"/>
    <p:sldId id="439" r:id="rId13"/>
    <p:sldId id="440" r:id="rId14"/>
    <p:sldId id="437" r:id="rId15"/>
    <p:sldId id="438" r:id="rId16"/>
    <p:sldId id="441" r:id="rId17"/>
    <p:sldId id="442" r:id="rId18"/>
    <p:sldId id="443" r:id="rId19"/>
    <p:sldId id="444" r:id="rId20"/>
    <p:sldId id="445" r:id="rId21"/>
    <p:sldId id="446" r:id="rId22"/>
    <p:sldId id="447" r:id="rId23"/>
    <p:sldId id="448" r:id="rId24"/>
    <p:sldId id="462" r:id="rId25"/>
    <p:sldId id="276" r:id="rId26"/>
    <p:sldId id="278" r:id="rId27"/>
    <p:sldId id="450" r:id="rId28"/>
    <p:sldId id="449" r:id="rId29"/>
    <p:sldId id="451" r:id="rId30"/>
    <p:sldId id="452" r:id="rId31"/>
    <p:sldId id="453" r:id="rId32"/>
    <p:sldId id="454" r:id="rId33"/>
    <p:sldId id="455" r:id="rId34"/>
    <p:sldId id="456" r:id="rId35"/>
    <p:sldId id="457" r:id="rId36"/>
    <p:sldId id="458" r:id="rId37"/>
    <p:sldId id="459" r:id="rId38"/>
    <p:sldId id="460" r:id="rId39"/>
    <p:sldId id="461" r:id="rId40"/>
    <p:sldId id="344" r:id="rId41"/>
    <p:sldId id="288" r:id="rId42"/>
    <p:sldId id="423" r:id="rId43"/>
    <p:sldId id="330" r:id="rId44"/>
    <p:sldId id="301" r:id="rId45"/>
    <p:sldId id="302" r:id="rId46"/>
    <p:sldId id="331" r:id="rId47"/>
    <p:sldId id="332" r:id="rId48"/>
    <p:sldId id="333" r:id="rId49"/>
    <p:sldId id="290" r:id="rId50"/>
    <p:sldId id="303" r:id="rId51"/>
    <p:sldId id="304" r:id="rId5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60093"/>
    <a:srgbClr val="FF3300"/>
    <a:srgbClr val="FF6699"/>
    <a:srgbClr val="3333FF"/>
    <a:srgbClr val="FFCC00"/>
    <a:srgbClr val="FF6600"/>
    <a:srgbClr val="6600CC"/>
    <a:srgbClr val="3366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8" autoAdjust="0"/>
    <p:restoredTop sz="94660"/>
  </p:normalViewPr>
  <p:slideViewPr>
    <p:cSldViewPr>
      <p:cViewPr>
        <p:scale>
          <a:sx n="84" d="100"/>
          <a:sy n="84" d="100"/>
        </p:scale>
        <p:origin x="-1068"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5F6E7-9380-44FF-A4DA-34B5F6A43429}" type="datetimeFigureOut">
              <a:rPr lang="en-US" smtClean="0"/>
              <a:pPr/>
              <a:t>5/12/2010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2BD47-816A-49EC-9A53-EB085948CF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8D59F-D6C6-4AEB-AA7F-8230E6F5F6BF}" type="datetimeFigureOut">
              <a:rPr lang="ms-MY" smtClean="0"/>
              <a:pPr/>
              <a:t>12/05/2010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0BCD88F-8432-4D6E-AB90-D7D8FAC1FE9A}"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8D59F-D6C6-4AEB-AA7F-8230E6F5F6BF}" type="datetimeFigureOut">
              <a:rPr lang="ms-MY" smtClean="0"/>
              <a:pPr/>
              <a:t>12/05/2010</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CD88F-8432-4D6E-AB90-D7D8FAC1FE9A}"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4551" t="2116" r="4132" b="22751"/>
          <a:stretch>
            <a:fillRect/>
          </a:stretch>
        </p:blipFill>
        <p:spPr bwMode="auto">
          <a:xfrm>
            <a:off x="-60960" y="-71462"/>
            <a:ext cx="9286908" cy="6929462"/>
          </a:xfrm>
          <a:prstGeom prst="rect">
            <a:avLst/>
          </a:prstGeom>
          <a:noFill/>
          <a:ln w="9525" algn="in">
            <a:noFill/>
            <a:miter lim="800000"/>
            <a:headEnd/>
            <a:tailEnd/>
          </a:ln>
          <a:effectLst/>
        </p:spPr>
      </p:pic>
      <p:sp>
        <p:nvSpPr>
          <p:cNvPr id="9" name="Rectangle 8"/>
          <p:cNvSpPr/>
          <p:nvPr/>
        </p:nvSpPr>
        <p:spPr>
          <a:xfrm>
            <a:off x="0" y="1142984"/>
            <a:ext cx="9144000" cy="584775"/>
          </a:xfrm>
          <a:prstGeom prst="rect">
            <a:avLst/>
          </a:prstGeom>
          <a:noFill/>
        </p:spPr>
        <p:txBody>
          <a:bodyPr wrap="squar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JABATAN HAL EHWAL AGAMA TERENGGANU</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0" name="Rectangle 9"/>
          <p:cNvSpPr/>
          <p:nvPr/>
        </p:nvSpPr>
        <p:spPr>
          <a:xfrm>
            <a:off x="0" y="5643578"/>
            <a:ext cx="5786478" cy="923330"/>
          </a:xfrm>
          <a:prstGeom prst="rect">
            <a:avLst/>
          </a:prstGeom>
          <a:noFill/>
        </p:spPr>
        <p:txBody>
          <a:bodyPr wrap="square" lIns="91440" tIns="45720" rIns="91440" bIns="45720">
            <a:spAutoFit/>
          </a:bodyPr>
          <a:lstStyle/>
          <a:p>
            <a:r>
              <a:rPr lang="en-US" dirty="0"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29 </a:t>
            </a:r>
            <a:r>
              <a:rPr lang="en-US" dirty="0" err="1"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JamadilAwal</a:t>
            </a:r>
            <a:r>
              <a:rPr lang="en-US" dirty="0"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 1431 </a:t>
            </a:r>
          </a:p>
          <a:p>
            <a:r>
              <a:rPr lang="en-US" dirty="0" err="1"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Bersamaan</a:t>
            </a:r>
            <a:r>
              <a:rPr lang="en-US" dirty="0"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 14 Mei, 2010</a:t>
            </a:r>
          </a:p>
          <a:p>
            <a:r>
              <a:rPr lang="en-US" dirty="0"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http ://e-</a:t>
            </a:r>
            <a:r>
              <a:rPr lang="en-US" dirty="0" err="1"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khutbah</a:t>
            </a:r>
            <a:r>
              <a:rPr lang="en-US" dirty="0" smtClean="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rPr>
              <a:t>. terengganu.gov.my</a:t>
            </a:r>
            <a:endParaRPr lang="en-US" dirty="0">
              <a:ln w="9525" cmpd="sng">
                <a:solidFill>
                  <a:schemeClr val="tx1"/>
                </a:solidFill>
                <a:prstDash val="solid"/>
              </a:ln>
              <a:solidFill>
                <a:sysClr val="windowText" lastClr="000000"/>
              </a:solidFill>
              <a:effectLst>
                <a:glow rad="101600">
                  <a:srgbClr val="FF0000">
                    <a:alpha val="60000"/>
                  </a:srgbClr>
                </a:glow>
                <a:outerShdw blurRad="63500" dir="3600000" algn="tl" rotWithShape="0">
                  <a:srgbClr val="000000">
                    <a:alpha val="70000"/>
                  </a:srgbClr>
                </a:outerShdw>
              </a:effectLst>
              <a:latin typeface="Arial Rounded MT Bold" pitchFamily="34" charset="0"/>
              <a:cs typeface="Aharoni" pitchFamily="2" charset="-79"/>
            </a:endParaRPr>
          </a:p>
        </p:txBody>
      </p:sp>
      <p:pic>
        <p:nvPicPr>
          <p:cNvPr id="11" name="Picture 2"/>
          <p:cNvPicPr>
            <a:picLocks noChangeAspect="1" noChangeArrowheads="1"/>
          </p:cNvPicPr>
          <p:nvPr/>
        </p:nvPicPr>
        <p:blipFill>
          <a:blip r:embed="rId3"/>
          <a:srcRect l="11339" t="3313" r="9282"/>
          <a:stretch>
            <a:fillRect/>
          </a:stretch>
        </p:blipFill>
        <p:spPr bwMode="auto">
          <a:xfrm>
            <a:off x="3929058" y="142876"/>
            <a:ext cx="928694" cy="1000108"/>
          </a:xfrm>
          <a:prstGeom prst="rect">
            <a:avLst/>
          </a:prstGeom>
          <a:noFill/>
          <a:ln w="9525" algn="in">
            <a:noFill/>
            <a:miter lim="800000"/>
            <a:headEnd/>
            <a:tailEnd/>
          </a:ln>
          <a:effectLst/>
        </p:spPr>
      </p:pic>
      <p:sp>
        <p:nvSpPr>
          <p:cNvPr id="12" name="Rectangle 11"/>
          <p:cNvSpPr/>
          <p:nvPr/>
        </p:nvSpPr>
        <p:spPr>
          <a:xfrm>
            <a:off x="0" y="3000372"/>
            <a:ext cx="9144000" cy="1569660"/>
          </a:xfrm>
          <a:prstGeom prst="rect">
            <a:avLst/>
          </a:prstGeom>
          <a:noFill/>
        </p:spPr>
        <p:txBody>
          <a:bodyPr wrap="square" lIns="91440" tIns="45720" rIns="91440" bIns="45720">
            <a:spAutoFit/>
          </a:bodyPr>
          <a:lstStyle/>
          <a:p>
            <a:pPr algn="ctr"/>
            <a:r>
              <a:rPr lang="en-US" sz="48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GURU PEMBINA </a:t>
            </a:r>
          </a:p>
          <a:p>
            <a:pPr algn="ctr"/>
            <a:r>
              <a:rPr lang="en-US" sz="48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NEGARA BANGSA</a:t>
            </a:r>
            <a:endParaRPr lang="en-US" sz="48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14" name="Rectangle 13"/>
          <p:cNvSpPr/>
          <p:nvPr/>
        </p:nvSpPr>
        <p:spPr>
          <a:xfrm>
            <a:off x="571472" y="2643182"/>
            <a:ext cx="2669320" cy="400110"/>
          </a:xfrm>
          <a:prstGeom prst="rect">
            <a:avLst/>
          </a:prstGeom>
          <a:noFill/>
        </p:spPr>
        <p:txBody>
          <a:bodyPr wrap="none" lIns="91440" tIns="45720" rIns="91440" bIns="45720">
            <a:spAutoFit/>
          </a:bodyPr>
          <a:lstStyle/>
          <a:p>
            <a:pPr algn="ctr"/>
            <a:r>
              <a:rPr lang="en-US" sz="2000" dirty="0" err="1" smtClean="0">
                <a:ln w="3175" cmpd="sng">
                  <a:solidFill>
                    <a:sysClr val="windowText" lastClr="000000"/>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cs typeface="Aharoni" pitchFamily="2" charset="-79"/>
              </a:rPr>
              <a:t>Khutbah</a:t>
            </a:r>
            <a:r>
              <a:rPr lang="en-US" sz="2000" dirty="0" smtClean="0">
                <a:ln w="3175" cmpd="sng">
                  <a:solidFill>
                    <a:sysClr val="windowText" lastClr="000000"/>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cs typeface="Aharoni" pitchFamily="2" charset="-79"/>
              </a:rPr>
              <a:t> Multimedia</a:t>
            </a:r>
            <a:endParaRPr lang="en-US" sz="2000" dirty="0">
              <a:ln w="3175" cmpd="sng">
                <a:solidFill>
                  <a:sysClr val="windowText" lastClr="000000"/>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erlin Sans FB Demi"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0.70"/>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5"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strVal val="#ppt_w*0.70"/>
                                          </p:val>
                                        </p:tav>
                                        <p:tav tm="100000">
                                          <p:val>
                                            <p:strVal val="#ppt_w"/>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animEffect transition="in" filter="fade">
                                      <p:cBhvr>
                                        <p:cTn id="14" dur="2000"/>
                                        <p:tgtEl>
                                          <p:spTgt spid="14"/>
                                        </p:tgtEl>
                                      </p:cBhvr>
                                    </p:animEffect>
                                  </p:childTnLst>
                                </p:cTn>
                              </p:par>
                              <p:par>
                                <p:cTn id="15" presetID="45" presetClass="entr" presetSubtype="0" fill="hold" grpId="1" nodeType="with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grpId="1" nodeType="with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214282" y="272457"/>
            <a:ext cx="8572560"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Guru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7158" y="4214818"/>
            <a:ext cx="8501122" cy="1428760"/>
          </a:xfrm>
          <a:prstGeom prst="rect">
            <a:avLst/>
          </a:prstGeom>
          <a:solidFill>
            <a:srgbClr val="33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Menyampaikan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mentarbiah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dirty="0"/>
          </a:p>
        </p:txBody>
      </p:sp>
      <p:sp>
        <p:nvSpPr>
          <p:cNvPr id="5" name="Rectangle 4"/>
          <p:cNvSpPr/>
          <p:nvPr/>
        </p:nvSpPr>
        <p:spPr>
          <a:xfrm>
            <a:off x="357158" y="2143116"/>
            <a:ext cx="8429684" cy="1428760"/>
          </a:xfrm>
          <a:prstGeom prst="rect">
            <a:avLst/>
          </a:prstGeom>
          <a:solidFill>
            <a:srgbClr val="6600CC"/>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4" name="Rectangle 3"/>
          <p:cNvSpPr/>
          <p:nvPr/>
        </p:nvSpPr>
        <p:spPr>
          <a:xfrm>
            <a:off x="0" y="4286256"/>
            <a:ext cx="9144000" cy="2214554"/>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perumpamaan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bintang-bintang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menerangi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kegelapan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mahupun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lautan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terbenam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dikhuatiri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sp>
        <p:nvSpPr>
          <p:cNvPr id="5" name="Rectangle 4"/>
          <p:cNvSpPr/>
          <p:nvPr/>
        </p:nvSpPr>
        <p:spPr>
          <a:xfrm>
            <a:off x="-32" y="127321"/>
            <a:ext cx="892971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diriwayatkan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bin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Malik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85720" y="1415181"/>
            <a:ext cx="8572560" cy="2585323"/>
          </a:xfrm>
          <a:prstGeom prst="rect">
            <a:avLst/>
          </a:prstGeom>
        </p:spPr>
        <p:txBody>
          <a:bodyPr wrap="square">
            <a:spAutoFit/>
          </a:bodyPr>
          <a:lstStyle/>
          <a:p>
            <a:pPr algn="ctr"/>
            <a:r>
              <a:rPr lang="ar-SA" sz="5400" b="1" dirty="0" smtClean="0">
                <a:solidFill>
                  <a:srgbClr val="FFFF00"/>
                </a:solidFill>
                <a:effectLst>
                  <a:glow rad="101600">
                    <a:schemeClr val="tx1">
                      <a:alpha val="60000"/>
                    </a:schemeClr>
                  </a:glow>
                </a:effectLst>
                <a:latin typeface="Traditional Arabic" pitchFamily="18" charset="-78"/>
                <a:cs typeface="Traditional Arabic" pitchFamily="18" charset="-78"/>
              </a:rPr>
              <a:t>إِنَّ مَثَلَ الْعُلَمَاءِ فِي الأَرْضِ، كَمَثَلِ النُّجُومِ يُهْتَدَي بِهَا فِي ظُلُمَاتِ الْبَرِّ وَالْبَحْرِ، فَإِذَا انْطَمَسَتِ النُّجُومُ أَوْشَكَ أَنْ تَضِلَّ الْهُدَاةُ</a:t>
            </a:r>
            <a:endParaRPr lang="ms-MY" sz="5400"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303234"/>
            <a:ext cx="892971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Melalui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bahawa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28596" y="1428736"/>
            <a:ext cx="8358246" cy="135732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asuhan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5" name="Rectangle 4"/>
          <p:cNvSpPr/>
          <p:nvPr/>
        </p:nvSpPr>
        <p:spPr>
          <a:xfrm>
            <a:off x="428596" y="3214686"/>
            <a:ext cx="8358246" cy="1428760"/>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perkembangan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6" name="Rectangle 5"/>
          <p:cNvSpPr/>
          <p:nvPr/>
        </p:nvSpPr>
        <p:spPr>
          <a:xfrm>
            <a:off x="428596" y="5000636"/>
            <a:ext cx="8358246" cy="150019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dihayati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lapisan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142852"/>
            <a:ext cx="892971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36:-</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4071942"/>
            <a:ext cx="9144000" cy="1714512"/>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mengenainya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p>
        </p:txBody>
      </p:sp>
      <p:sp>
        <p:nvSpPr>
          <p:cNvPr id="5" name="Rectangle 4"/>
          <p:cNvSpPr/>
          <p:nvPr/>
        </p:nvSpPr>
        <p:spPr>
          <a:xfrm>
            <a:off x="357158" y="2157233"/>
            <a:ext cx="8501122" cy="1200329"/>
          </a:xfrm>
          <a:prstGeom prst="rect">
            <a:avLst/>
          </a:prstGeom>
        </p:spPr>
        <p:txBody>
          <a:bodyPr wrap="square">
            <a:spAutoFit/>
          </a:bodyPr>
          <a:lstStyle/>
          <a:p>
            <a:pPr algn="ct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تَقْفُ مَا لَيْسَ لَكَ بِهِ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عِلْمٌ</a:t>
            </a:r>
            <a:endParaRPr lang="ms-MY" sz="7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374672"/>
            <a:ext cx="8929718"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Negara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hebat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terbina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14282" y="2357430"/>
            <a:ext cx="2214578" cy="2428892"/>
          </a:xfrm>
          <a:prstGeom prst="rect">
            <a:avLst/>
          </a:prstGeom>
          <a:solidFill>
            <a:srgbClr val="6600CC"/>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ms-MY" sz="3000" dirty="0"/>
          </a:p>
        </p:txBody>
      </p:sp>
      <p:sp>
        <p:nvSpPr>
          <p:cNvPr id="8" name="Rectangle 7"/>
          <p:cNvSpPr/>
          <p:nvPr/>
        </p:nvSpPr>
        <p:spPr>
          <a:xfrm>
            <a:off x="6643702" y="2000240"/>
            <a:ext cx="2286016" cy="2500330"/>
          </a:xfrm>
          <a:prstGeom prst="rect">
            <a:avLst/>
          </a:prstGeom>
          <a:solidFill>
            <a:srgbClr val="6600CC"/>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dirty="0"/>
          </a:p>
        </p:txBody>
      </p:sp>
      <p:sp>
        <p:nvSpPr>
          <p:cNvPr id="7" name="Left-Right Arrow 6"/>
          <p:cNvSpPr/>
          <p:nvPr/>
        </p:nvSpPr>
        <p:spPr>
          <a:xfrm rot="20968668">
            <a:off x="2242248" y="2541444"/>
            <a:ext cx="4500594" cy="1500198"/>
          </a:xfrm>
          <a:prstGeom prst="leftRightArrow">
            <a:avLst>
              <a:gd name="adj1" fmla="val 64628"/>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ms-MY" sz="3200" dirty="0">
              <a:ln>
                <a:solidFill>
                  <a:schemeClr val="tx1"/>
                </a:solid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142852"/>
            <a:ext cx="892971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Penyair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Negara, Dr.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Awang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ahimahullah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menukilkan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Rounded Rectangular Callout 13"/>
          <p:cNvSpPr/>
          <p:nvPr/>
        </p:nvSpPr>
        <p:spPr>
          <a:xfrm>
            <a:off x="71438" y="1428736"/>
            <a:ext cx="9001156" cy="5286412"/>
          </a:xfrm>
          <a:prstGeom prst="wedgeRoundRectCallout">
            <a:avLst>
              <a:gd name="adj1" fmla="val 1287"/>
              <a:gd name="adj2" fmla="val -57630"/>
              <a:gd name="adj3" fmla="val 16667"/>
            </a:avLst>
          </a:prstGeom>
          <a:solidFill>
            <a:srgbClr val="D60093">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rgbClr val="00FF00"/>
              </a:solidFill>
            </a:endParaRPr>
          </a:p>
        </p:txBody>
      </p:sp>
      <p:sp>
        <p:nvSpPr>
          <p:cNvPr id="15" name="TextBox 14"/>
          <p:cNvSpPr txBox="1"/>
          <p:nvPr/>
        </p:nvSpPr>
        <p:spPr>
          <a:xfrm>
            <a:off x="465204" y="1978778"/>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Perdana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Menteri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berkuasa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16" name="TextBox 15"/>
          <p:cNvSpPr txBox="1"/>
          <p:nvPr/>
        </p:nvSpPr>
        <p:spPr>
          <a:xfrm>
            <a:off x="452980" y="2428868"/>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Raja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menaiki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takhta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17" name="TextBox 16"/>
          <p:cNvSpPr txBox="1"/>
          <p:nvPr/>
        </p:nvSpPr>
        <p:spPr>
          <a:xfrm>
            <a:off x="452980" y="2857496"/>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Presiden</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sebuah</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negara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18" name="TextBox 17"/>
          <p:cNvSpPr txBox="1"/>
          <p:nvPr/>
        </p:nvSpPr>
        <p:spPr>
          <a:xfrm>
            <a:off x="452980" y="3286124"/>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ulama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19" name="TextBox 18"/>
          <p:cNvSpPr txBox="1"/>
          <p:nvPr/>
        </p:nvSpPr>
        <p:spPr>
          <a:xfrm>
            <a:off x="452980" y="3714752"/>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peguam</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bicara</a:t>
            </a:r>
            <a:endParaRPr lang="en-US" sz="2400" dirty="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20" name="TextBox 19"/>
          <p:cNvSpPr txBox="1"/>
          <p:nvPr/>
        </p:nvSpPr>
        <p:spPr>
          <a:xfrm>
            <a:off x="428596" y="4214818"/>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penulis</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terkemuka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21" name="TextBox 20"/>
          <p:cNvSpPr txBox="1"/>
          <p:nvPr/>
        </p:nvSpPr>
        <p:spPr>
          <a:xfrm>
            <a:off x="452980" y="4643446"/>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Jika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siapa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sahaja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dewasa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22" name="TextBox 21"/>
          <p:cNvSpPr txBox="1"/>
          <p:nvPr/>
        </p:nvSpPr>
        <p:spPr>
          <a:xfrm>
            <a:off x="452980" y="5037212"/>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Sejarahnya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dimulakan</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oleh</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guru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biasa</a:t>
            </a:r>
            <a:endPar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23" name="TextBox 22"/>
          <p:cNvSpPr txBox="1"/>
          <p:nvPr/>
        </p:nvSpPr>
        <p:spPr>
          <a:xfrm>
            <a:off x="452980" y="5465840"/>
            <a:ext cx="8584752" cy="461665"/>
          </a:xfrm>
          <a:prstGeom prst="rect">
            <a:avLst/>
          </a:prstGeom>
          <a:noFill/>
          <a:ln w="57150">
            <a:noFill/>
          </a:ln>
        </p:spPr>
        <p:txBody>
          <a:bodyPr wrap="square">
            <a:spAutoFit/>
          </a:bodyPr>
          <a:lstStyle/>
          <a:p>
            <a:pPr fontAlgn="auto">
              <a:spcBef>
                <a:spcPts val="0"/>
              </a:spcBef>
              <a:spcAft>
                <a:spcPts val="0"/>
              </a:spcAft>
              <a:defRPr/>
            </a:pP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lembut</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sabarnya</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mengajar</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tulis</a:t>
            </a:r>
            <a:r>
              <a:rPr lang="en-US" sz="2400" dirty="0"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baca</a:t>
            </a:r>
            <a:endParaRPr lang="en-US" sz="2400" dirty="0">
              <a:ln w="9525" cmpd="sng">
                <a:solidFill>
                  <a:sysClr val="windowText" lastClr="0000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to="" calcmode="lin" valueType="num">
                                      <p:cBhvr>
                                        <p:cTn id="7" dur="1" fill="hold"/>
                                        <p:tgtEl>
                                          <p:spTgt spid="1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to="" calcmode="lin" valueType="num">
                                      <p:cBhvr>
                                        <p:cTn id="11" dur="1" fill="hold"/>
                                        <p:tgtEl>
                                          <p:spTgt spid="16"/>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to="" calcmode="lin" valueType="num">
                                      <p:cBhvr>
                                        <p:cTn id="15" dur="1" fill="hold"/>
                                        <p:tgtEl>
                                          <p:spTgt spid="17"/>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to="" calcmode="lin" valueType="num">
                                      <p:cBhvr>
                                        <p:cTn id="19" dur="1" fill="hold"/>
                                        <p:tgtEl>
                                          <p:spTgt spid="18"/>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1" fill="hold"/>
                                        <p:tgtEl>
                                          <p:spTgt spid="19"/>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to="" calcmode="lin" valueType="num">
                                      <p:cBhvr>
                                        <p:cTn id="27" dur="1" fill="hold"/>
                                        <p:tgtEl>
                                          <p:spTgt spid="20"/>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to="" calcmode="lin" valueType="num">
                                      <p:cBhvr>
                                        <p:cTn id="31" dur="1" fill="hold"/>
                                        <p:tgtEl>
                                          <p:spTgt spid="21"/>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to="" calcmode="lin" valueType="num">
                                      <p:cBhvr>
                                        <p:cTn id="35" dur="1" fill="hold"/>
                                        <p:tgtEl>
                                          <p:spTgt spid="22"/>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285720" y="1500174"/>
            <a:ext cx="8358246" cy="1428760"/>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keputusan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UPSR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STPM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melonjak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4" name="Rectangle 3"/>
          <p:cNvSpPr/>
          <p:nvPr/>
        </p:nvSpPr>
        <p:spPr>
          <a:xfrm>
            <a:off x="500034" y="3214686"/>
            <a:ext cx="8358246" cy="150019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Terengganu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menduduki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peperiksaan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UPSR.</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2" y="142852"/>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Pencapaian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Akademik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Terengganu…...</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85720" y="5000636"/>
            <a:ext cx="8358246" cy="1500198"/>
          </a:xfrm>
          <a:prstGeom prst="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08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ketekunan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kesungguhan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142852"/>
            <a:ext cx="892971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286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643446"/>
            <a:ext cx="9144000" cy="2000264"/>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memberkati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diusahakannya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menanggung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diusahakannya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dirty="0"/>
          </a:p>
        </p:txBody>
      </p:sp>
      <p:sp>
        <p:nvSpPr>
          <p:cNvPr id="5" name="Rectangle 4"/>
          <p:cNvSpPr/>
          <p:nvPr/>
        </p:nvSpPr>
        <p:spPr>
          <a:xfrm>
            <a:off x="-142908" y="1714488"/>
            <a:ext cx="9001156" cy="2123658"/>
          </a:xfrm>
          <a:prstGeom prst="rect">
            <a:avLst/>
          </a:prstGeom>
        </p:spPr>
        <p:txBody>
          <a:bodyPr wrap="square">
            <a:spAutoFit/>
          </a:bodyPr>
          <a:lstStyle/>
          <a:p>
            <a:pPr algn="ct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يُكَلِّفُ اللّهُ نَفْسًا إِلاَّ وُسْعَهَا لَهَا مَا كَسَبَتْ وَعَلَيْهَا مَا اكْتَسَبَتْ</a:t>
            </a:r>
            <a:endParaRPr lang="ms-MY" sz="6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500034" y="1643050"/>
            <a:ext cx="8358246" cy="1214446"/>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Terengganu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Anjung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p>
        </p:txBody>
      </p:sp>
      <p:sp>
        <p:nvSpPr>
          <p:cNvPr id="4" name="Rectangle 3"/>
          <p:cNvSpPr/>
          <p:nvPr/>
        </p:nvSpPr>
        <p:spPr>
          <a:xfrm>
            <a:off x="500034" y="3214686"/>
            <a:ext cx="8358246" cy="150019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generasi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pencapaian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maksimum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disiplin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2" y="262574"/>
            <a:ext cx="892971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Hasrat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Kerajaan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Terengganu…...</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500034" y="5072074"/>
            <a:ext cx="8358246" cy="1500198"/>
          </a:xfrm>
          <a:prstGeom prst="rect">
            <a:avLst/>
          </a:prstGeom>
          <a:solidFill>
            <a:srgbClr val="6600CC"/>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harmoni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Half Frame 6"/>
          <p:cNvSpPr/>
          <p:nvPr/>
        </p:nvSpPr>
        <p:spPr>
          <a:xfrm>
            <a:off x="428596" y="2214554"/>
            <a:ext cx="428628" cy="785818"/>
          </a:xfrm>
          <a:prstGeom prst="halfFram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Half Frame 7"/>
          <p:cNvSpPr/>
          <p:nvPr/>
        </p:nvSpPr>
        <p:spPr>
          <a:xfrm>
            <a:off x="428596" y="4071942"/>
            <a:ext cx="428628" cy="785818"/>
          </a:xfrm>
          <a:prstGeom prst="halfFram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Half Frame 8"/>
          <p:cNvSpPr/>
          <p:nvPr/>
        </p:nvSpPr>
        <p:spPr>
          <a:xfrm>
            <a:off x="500034" y="5643578"/>
            <a:ext cx="500066" cy="785818"/>
          </a:xfrm>
          <a:prstGeom prst="halfFram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216854"/>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Al-Saba’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571876"/>
            <a:ext cx="9144000" cy="3071834"/>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Saba’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ditempat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kediaman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dianugerahkan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p>
        </p:txBody>
      </p:sp>
      <p:sp>
        <p:nvSpPr>
          <p:cNvPr id="5" name="Rectangle 4"/>
          <p:cNvSpPr/>
          <p:nvPr/>
        </p:nvSpPr>
        <p:spPr>
          <a:xfrm>
            <a:off x="71438" y="1285860"/>
            <a:ext cx="9001156" cy="2308324"/>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لَقَدْ كَانَ لِسَبَإٍ فِي مَسْكَنِهِمْ آيَةٌ جَنَّتَانِ عَن يَمِينٍ وَشِمَالٍ كُلُوا مِن رِّزْقِ رَبِّكُمْ وَاشْكُرُوا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بَلْدَةٌ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طَيِّبَةٌ وَرَبٌّ غَفُورٌ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8" name="Rectangle 7"/>
          <p:cNvSpPr/>
          <p:nvPr/>
        </p:nvSpPr>
        <p:spPr>
          <a:xfrm>
            <a:off x="0" y="1928802"/>
            <a:ext cx="9144000" cy="2400657"/>
          </a:xfrm>
          <a:prstGeom prst="rect">
            <a:avLst/>
          </a:prstGeom>
          <a:solidFill>
            <a:schemeClr val="tx1">
              <a:alpha val="27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9" name="TextBox 8"/>
          <p:cNvSpPr txBox="1"/>
          <p:nvPr/>
        </p:nvSpPr>
        <p:spPr>
          <a:xfrm>
            <a:off x="285720" y="4768532"/>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10" name="Rectangle 9"/>
          <p:cNvSpPr/>
          <p:nvPr/>
        </p:nvSpPr>
        <p:spPr>
          <a:xfrm>
            <a:off x="642910" y="214290"/>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32" y="216854"/>
            <a:ext cx="8929718"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Usaha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Kerajaan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kemajuan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28596" y="1928802"/>
            <a:ext cx="8358246" cy="2143140"/>
          </a:xfrm>
          <a:prstGeom prst="rect">
            <a:avLst/>
          </a:prstGeom>
          <a:solidFill>
            <a:srgbClr val="3333FF"/>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peruntukan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mempelbagaikan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membudayakan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5" name="Rectangle 4"/>
          <p:cNvSpPr/>
          <p:nvPr/>
        </p:nvSpPr>
        <p:spPr>
          <a:xfrm>
            <a:off x="428596" y="4572008"/>
            <a:ext cx="8358246" cy="150019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Kerjasama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sokongan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keperluan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21429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Peneraju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utama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Terengganu,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28596" y="1500174"/>
            <a:ext cx="4929222" cy="121444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Bidang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Keberhasilan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(KRA)</a:t>
            </a:r>
            <a:endParaRPr lang="ms-MY" sz="2800" dirty="0"/>
          </a:p>
        </p:txBody>
      </p:sp>
      <p:sp>
        <p:nvSpPr>
          <p:cNvPr id="5" name="Rectangle 4"/>
          <p:cNvSpPr/>
          <p:nvPr/>
        </p:nvSpPr>
        <p:spPr>
          <a:xfrm>
            <a:off x="4214810" y="2857496"/>
            <a:ext cx="4643470" cy="121444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Jabatan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Terengganu</a:t>
            </a:r>
            <a:endParaRPr lang="ms-MY" sz="2800" dirty="0"/>
          </a:p>
        </p:txBody>
      </p:sp>
      <p:sp>
        <p:nvSpPr>
          <p:cNvPr id="6" name="Rectangle 5"/>
          <p:cNvSpPr/>
          <p:nvPr/>
        </p:nvSpPr>
        <p:spPr>
          <a:xfrm>
            <a:off x="285720" y="4572008"/>
            <a:ext cx="8358246" cy="1500198"/>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Mempastikan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matlamatnya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akademik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kokurikulum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Left-Right-Up Arrow 6"/>
          <p:cNvSpPr/>
          <p:nvPr/>
        </p:nvSpPr>
        <p:spPr>
          <a:xfrm rot="12083600">
            <a:off x="1932342" y="2668208"/>
            <a:ext cx="2474938" cy="2007837"/>
          </a:xfrm>
          <a:prstGeom prst="leftRightUpArrow">
            <a:avLst>
              <a:gd name="adj1" fmla="val 23091"/>
              <a:gd name="adj2" fmla="val 25000"/>
              <a:gd name="adj3" fmla="val 25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16857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Pengorbanan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guru-guru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perlu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dihargai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sanggup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7158" y="1571612"/>
            <a:ext cx="8358246" cy="1428760"/>
          </a:xfrm>
          <a:prstGeom prst="rect">
            <a:avLst/>
          </a:prstGeom>
          <a:solidFill>
            <a:srgbClr val="3333FF"/>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Mengenepikan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peribadi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memenuhi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tugas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5" name="Rectangle 4"/>
          <p:cNvSpPr/>
          <p:nvPr/>
        </p:nvSpPr>
        <p:spPr>
          <a:xfrm>
            <a:off x="357158" y="3286124"/>
            <a:ext cx="8358246" cy="135732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tambahan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persekolahan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sekolah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57158" y="4929198"/>
            <a:ext cx="8358246" cy="1500198"/>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inisiatif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mewujudkan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proses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pembelajaran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16857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Najm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39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4572008"/>
            <a:ext cx="9144000" cy="1785950"/>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memperolehi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diusahakannya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6" name="Rectangle 5"/>
          <p:cNvSpPr/>
          <p:nvPr/>
        </p:nvSpPr>
        <p:spPr>
          <a:xfrm>
            <a:off x="2148490" y="1819809"/>
            <a:ext cx="4995278" cy="2554545"/>
          </a:xfrm>
          <a:prstGeom prst="rect">
            <a:avLst/>
          </a:prstGeom>
        </p:spPr>
        <p:txBody>
          <a:bodyPr wrap="none">
            <a:spAutoFit/>
          </a:bodyPr>
          <a:lstStyle/>
          <a:p>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وَأَن لَّيْسَ </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لِلْإِنسَانِ</a:t>
            </a:r>
            <a:endParaRPr lang="en-US"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إِلَّا مَا سَعَى</a:t>
            </a:r>
            <a:endParaRPr lang="ms-MY" sz="8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16857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Mujadalah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11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3500438"/>
            <a:ext cx="9144000" cy="3214710"/>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400" dirty="0" smtClean="0">
                <a:ln>
                  <a:solidFill>
                    <a:schemeClr val="tx1"/>
                  </a:solidFill>
                </a:ln>
                <a:effectLst>
                  <a:glow rad="101600">
                    <a:schemeClr val="tx1">
                      <a:alpha val="60000"/>
                    </a:schemeClr>
                  </a:glow>
                </a:effectLst>
                <a:latin typeface="Arial Black" pitchFamily="34" charset="0"/>
              </a:rPr>
              <a:t>Wahai orang yang beriman! Apabila kamu diminta memberi lapang dalam majlis, maka lapangkanlah, nescaya Allah akan melapangkan untuk kamu. Dan apabila diminta kamu bangun maka bangunlah, supaya Allah meninggikan orang yang beriman di antara kamu, dan juga orang yang diberi ilmu pengetahuan akan darjat. Dan Allah Maha Mengetahui tentang apa yang kamu lakukan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14282" y="1285860"/>
            <a:ext cx="8786874" cy="2554545"/>
          </a:xfrm>
          <a:prstGeom prst="rect">
            <a:avLst/>
          </a:prstGeom>
        </p:spPr>
        <p:txBody>
          <a:bodyPr wrap="square">
            <a:spAutoFit/>
          </a:bodyPr>
          <a:lstStyle/>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الَّذِينَ آمَنُوا إِذَا قِيلَ لَكُمْ تَفَسَّحُوا فِي الْمَجَالِسِ فَافْسَحُوا يَفْسَحِ اللَّهُ لَكُمْ وَإِذَا قِيلَ انشُزُوا فَانشُزُوا يَرْفَعِ اللَّهُ الَّذِينَ آمَنُوا مِنكُمْ وَالَّذِينَ أُوتُوا الْعِلْمَ دَرَجَاتٍ </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وَاللَّهُ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بِمَا تَعْمَلُونَ خَبِيرٌ</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l="1868" t="3023" r="1929"/>
          <a:stretch>
            <a:fillRect/>
          </a:stretch>
        </p:blipFill>
        <p:spPr bwMode="auto">
          <a:xfrm>
            <a:off x="17929" y="0"/>
            <a:ext cx="9161929" cy="6858000"/>
          </a:xfrm>
          <a:prstGeom prst="rect">
            <a:avLst/>
          </a:prstGeom>
          <a:noFill/>
          <a:ln w="38100" algn="in">
            <a:solidFill>
              <a:schemeClr val="tx1"/>
            </a:solidFill>
            <a:miter lim="800000"/>
            <a:headEnd/>
            <a:tailEnd/>
          </a:ln>
          <a:effectLst/>
        </p:spPr>
      </p:pic>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effectLst>
        </p:spPr>
      </p:pic>
      <p:pic>
        <p:nvPicPr>
          <p:cNvPr id="9" name="Picture 8"/>
          <p:cNvPicPr>
            <a:picLocks noChangeAspect="1" noChangeArrowheads="1"/>
          </p:cNvPicPr>
          <p:nvPr/>
        </p:nvPicPr>
        <p:blipFill>
          <a:blip r:embed="rId4"/>
          <a:srcRect/>
          <a:stretch>
            <a:fillRect/>
          </a:stretch>
        </p:blipFill>
        <p:spPr bwMode="auto">
          <a:xfrm>
            <a:off x="0" y="2357430"/>
            <a:ext cx="9144000" cy="3352800"/>
          </a:xfrm>
          <a:prstGeom prst="rect">
            <a:avLst/>
          </a:prstGeom>
          <a:noFill/>
          <a:ln w="9525">
            <a:noFill/>
            <a:miter lim="800000"/>
            <a:headEnd/>
            <a:tailEnd/>
          </a:ln>
          <a:effectLst>
            <a:glow rad="63500">
              <a:srgbClr val="FF0000">
                <a:alpha val="40000"/>
              </a:srgb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43050"/>
            <a:ext cx="9144000" cy="2215991"/>
          </a:xfrm>
          <a:prstGeom prst="rect">
            <a:avLst/>
          </a:prstGeom>
          <a:solidFill>
            <a:srgbClr val="7030A0">
              <a:alpha val="22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57158" y="4786322"/>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1571612"/>
            <a:ext cx="9144000" cy="1938992"/>
          </a:xfrm>
          <a:prstGeom prst="rect">
            <a:avLst/>
          </a:prstGeom>
          <a:solidFill>
            <a:srgbClr val="7030A0">
              <a:alpha val="20000"/>
            </a:srgbClr>
          </a:solidFill>
        </p:spPr>
        <p:txBody>
          <a:bodyPr wrap="square">
            <a:spAutoFit/>
          </a:bodyPr>
          <a:lstStyle/>
          <a:p>
            <a:pPr algn="ctr"/>
            <a:r>
              <a:rPr lang="ar-SA" sz="6000" b="1" dirty="0" smtClean="0">
                <a:solidFill>
                  <a:srgbClr val="FFFF00"/>
                </a:solidFill>
                <a:effectLst>
                  <a:glow rad="63500">
                    <a:schemeClr val="tx1">
                      <a:alpha val="40000"/>
                    </a:schemeClr>
                  </a:glow>
                </a:effectLst>
                <a:latin typeface="Traditional Arabic" pitchFamily="18" charset="-78"/>
                <a:cs typeface="Traditional Arabic" pitchFamily="18" charset="-78"/>
              </a:rPr>
              <a:t>أَشْهَدُ أَنْ لآ إِلَهَ إِلاَّ اللهُ وَحْدَهُ لاَ شَرِيْكَ لَهُ، وَأَشْهَدُ أَنَّ مُحَمَّدًا عَبْدُهُ وَرَسُولُهُ</a:t>
            </a:r>
            <a:endParaRPr lang="ms-MY" sz="6000" dirty="0">
              <a:solidFill>
                <a:srgbClr val="FFFF00"/>
              </a:solidFill>
              <a:effectLst>
                <a:glow rad="63500">
                  <a:schemeClr val="tx1">
                    <a:alpha val="40000"/>
                  </a:schemeClr>
                </a:glow>
              </a:effectLst>
              <a:latin typeface="Traditional Arabic" pitchFamily="18" charset="-78"/>
              <a:cs typeface="Traditional Arabic" pitchFamily="18" charset="-78"/>
            </a:endParaRPr>
          </a:p>
        </p:txBody>
      </p:sp>
      <p:sp>
        <p:nvSpPr>
          <p:cNvPr id="4" name="Rectangle 3"/>
          <p:cNvSpPr/>
          <p:nvPr/>
        </p:nvSpPr>
        <p:spPr>
          <a:xfrm>
            <a:off x="714348" y="382036"/>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500034" y="3882474"/>
            <a:ext cx="8643966"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sembah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p>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5" name="Rectangle 4"/>
          <p:cNvSpPr/>
          <p:nvPr/>
        </p:nvSpPr>
        <p:spPr>
          <a:xfrm>
            <a:off x="500066" y="176735"/>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85720" y="1418570"/>
            <a:ext cx="8572528" cy="2585323"/>
          </a:xfrm>
          <a:prstGeom prst="rect">
            <a:avLst/>
          </a:prstGeom>
          <a:solidFill>
            <a:srgbClr val="990000">
              <a:alpha val="16000"/>
            </a:srgbClr>
          </a:solidFill>
        </p:spPr>
        <p:txBody>
          <a:bodyPr wrap="square">
            <a:spAutoFit/>
          </a:bodyPr>
          <a:lstStyle/>
          <a:p>
            <a:pPr algn="ctr" rtl="1"/>
            <a:r>
              <a:rPr lang="ar-SA" sz="54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اللَّهُمَّ صَلِّ وَسَلِّمْ عَلَى هَذَا النَّبِى الْكَرِيْم سَيِّدِنَا مُحَمَّدٍ وَعَلَى آلِهِ وَصَحْبِه وَمَنْ تَبِعَهُمْ بِإِحْسَانٍ إِلىَ يَوْمِ الدِّيْن</a:t>
            </a:r>
            <a:endParaRPr lang="ms-MY" sz="5400"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7" name="TextBox 6"/>
          <p:cNvSpPr txBox="1"/>
          <p:nvPr/>
        </p:nvSpPr>
        <p:spPr>
          <a:xfrm>
            <a:off x="428596" y="3857628"/>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ar-SA"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keseluruhannya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mengikut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sehingga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kemudian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1588835"/>
            <a:ext cx="9144000" cy="1569660"/>
          </a:xfrm>
          <a:prstGeom prst="rect">
            <a:avLst/>
          </a:prstGeom>
          <a:solidFill>
            <a:srgbClr val="990000">
              <a:alpha val="14000"/>
            </a:srgbClr>
          </a:solidFill>
        </p:spPr>
        <p:txBody>
          <a:bodyPr wrap="square">
            <a:spAutoFit/>
          </a:bodyPr>
          <a:lstStyle/>
          <a:p>
            <a:pPr algn="ctr" rtl="1"/>
            <a:r>
              <a:rPr lang="ar-SA" sz="4800" b="1" dirty="0" smtClean="0">
                <a:ln>
                  <a:solidFill>
                    <a:srgbClr val="FFFF00"/>
                  </a:solidFill>
                </a:ln>
                <a:solidFill>
                  <a:srgbClr val="FFFF00"/>
                </a:solidFill>
                <a:effectLst>
                  <a:glow rad="101600">
                    <a:schemeClr val="tx1">
                      <a:alpha val="60000"/>
                    </a:schemeClr>
                  </a:glow>
                </a:effectLst>
                <a:latin typeface="Traditional Arabic" pitchFamily="18" charset="-78"/>
                <a:cs typeface="Traditional Arabic" pitchFamily="18" charset="-78"/>
              </a:rPr>
              <a:t>أَشْهَدُ أَنْ لآ إِلَهَ إِلاَّ اللهُ وَحْدَهُ لاَ شَرِيْكَ لَهُ، وَأَشْهَدُ أَنَّ سَيِّدَنَا مُحَمَّدًا عَبْدُهُ وَرَسُوْلُهُ الْمَبْعُوْثُ رَحْمَةً لِّلْعَالَمِيْنَ</a:t>
            </a:r>
            <a:endParaRPr lang="ms-MY" sz="4800" dirty="0">
              <a:ln>
                <a:solidFill>
                  <a:srgbClr val="FFFF00"/>
                </a:solidFill>
              </a:ln>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4" name="Rectangle 3"/>
          <p:cNvSpPr/>
          <p:nvPr/>
        </p:nvSpPr>
        <p:spPr>
          <a:xfrm>
            <a:off x="714348" y="37438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357158" y="3537426"/>
            <a:ext cx="8643998" cy="2677656"/>
          </a:xfrm>
          <a:prstGeom prst="rect">
            <a:avLst/>
          </a:prstGeom>
          <a:no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sekelian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714348" y="28572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10927"/>
            <a:ext cx="9144000" cy="1938992"/>
          </a:xfrm>
          <a:prstGeom prst="rect">
            <a:avLst/>
          </a:prstGeom>
          <a:solidFill>
            <a:srgbClr val="7030A0">
              <a:alpha val="10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فَيَا عِبَادَ اللهِ، أُوْصِيْكُمْ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وَنَفْسِي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بِتَقْوَى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فَقَدْ فَازَ الْمُتَّقُونَ.</a:t>
            </a:r>
            <a:endParaRPr lang="ms-MY" sz="6000" dirty="0" smtClean="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0" y="3714752"/>
            <a:ext cx="9144000" cy="1938992"/>
          </a:xfrm>
          <a:prstGeom prst="rect">
            <a:avLst/>
          </a:prstGeom>
          <a:noFill/>
          <a:ln w="57150">
            <a:noFill/>
          </a:ln>
        </p:spPr>
        <p:txBody>
          <a:bodyPr wrap="square">
            <a:spAutoFit/>
          </a:bodyPr>
          <a:lstStyle/>
          <a:p>
            <a:pPr algn="ctr" fontAlgn="auto">
              <a:spcBef>
                <a:spcPts val="0"/>
              </a:spcBef>
              <a:spcAft>
                <a:spcPts val="0"/>
              </a:spcAft>
              <a:defRPr/>
            </a:pP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wasiatkan</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diriku</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supaya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Allah,Maka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berjayalah</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0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30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0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53"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TextBox 2"/>
          <p:cNvSpPr txBox="1"/>
          <p:nvPr/>
        </p:nvSpPr>
        <p:spPr>
          <a:xfrm>
            <a:off x="2214546" y="214290"/>
            <a:ext cx="4419600" cy="584200"/>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p:txBody>
      </p:sp>
      <p:sp>
        <p:nvSpPr>
          <p:cNvPr id="4" name="Round Diagonal Corner Rectangle 3"/>
          <p:cNvSpPr/>
          <p:nvPr/>
        </p:nvSpPr>
        <p:spPr>
          <a:xfrm>
            <a:off x="714348" y="5072074"/>
            <a:ext cx="6786610" cy="1571636"/>
          </a:xfrm>
          <a:prstGeom prst="round2Diag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Berbahagialah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bertaqwa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urved Up Arrow 4"/>
          <p:cNvSpPr/>
          <p:nvPr/>
        </p:nvSpPr>
        <p:spPr>
          <a:xfrm rot="16200000" flipH="1">
            <a:off x="6760172" y="4312663"/>
            <a:ext cx="2707894" cy="1654949"/>
          </a:xfrm>
          <a:prstGeom prst="curvedUpArrow">
            <a:avLst/>
          </a:prstGeom>
          <a:solidFill>
            <a:srgbClr val="FFC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Diagonal Corner Rectangle 5"/>
          <p:cNvSpPr/>
          <p:nvPr/>
        </p:nvSpPr>
        <p:spPr>
          <a:xfrm>
            <a:off x="4857752" y="2214554"/>
            <a:ext cx="4071966" cy="2428892"/>
          </a:xfrm>
          <a:prstGeom prst="round2Diag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&amp;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Curved Up Arrow 6"/>
          <p:cNvSpPr/>
          <p:nvPr/>
        </p:nvSpPr>
        <p:spPr>
          <a:xfrm rot="10800000" flipH="1">
            <a:off x="4000496" y="1071543"/>
            <a:ext cx="2071702" cy="1214447"/>
          </a:xfrm>
          <a:prstGeom prst="curvedUpArrow">
            <a:avLst/>
          </a:prstGeom>
          <a:solidFill>
            <a:srgbClr val="FFFF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Round Diagonal Corner Rectangle 7"/>
          <p:cNvSpPr/>
          <p:nvPr/>
        </p:nvSpPr>
        <p:spPr>
          <a:xfrm>
            <a:off x="304800" y="1428736"/>
            <a:ext cx="4338638" cy="1371600"/>
          </a:xfrm>
          <a:prstGeom prst="round2DiagRect">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Curved Right Arrow 8"/>
          <p:cNvSpPr/>
          <p:nvPr/>
        </p:nvSpPr>
        <p:spPr>
          <a:xfrm rot="18625920" flipV="1">
            <a:off x="349654" y="2594794"/>
            <a:ext cx="1332535" cy="1723037"/>
          </a:xfrm>
          <a:prstGeom prst="curvedRightArrow">
            <a:avLst>
              <a:gd name="adj1" fmla="val 25000"/>
              <a:gd name="adj2" fmla="val 40818"/>
              <a:gd name="adj3" fmla="val 25000"/>
            </a:avLst>
          </a:prstGeom>
          <a:solidFill>
            <a:srgbClr val="FFFF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857224" y="3071810"/>
            <a:ext cx="3857652" cy="1643074"/>
          </a:xfrm>
          <a:prstGeom prst="ellipse">
            <a:avLst/>
          </a:prstGeom>
          <a:gradFill flip="none" rotWithShape="1">
            <a:gsLst>
              <a:gs pos="9000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Marilah</a:t>
            </a:r>
            <a:r>
              <a:rPr lang="en-US" sz="4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4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714348" y="28572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Sematkan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keinsafan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syukur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285720" y="3071810"/>
            <a:ext cx="8501122" cy="1571636"/>
          </a:xfrm>
          <a:prstGeom prst="round2DiagRect">
            <a:avLst>
              <a:gd name="adj1" fmla="val 38854"/>
              <a:gd name="adj2" fmla="val 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08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maha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Pemurah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lagi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Maha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Penyayang</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menganugerahkan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pelbagai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nikmat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285720" y="1428736"/>
            <a:ext cx="8410604" cy="1371600"/>
          </a:xfrm>
          <a:prstGeom prst="round2DiagRect">
            <a:avLst>
              <a:gd name="adj1" fmla="val 50000"/>
              <a:gd name="adj2" fmla="val 0"/>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Setiap</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muslim</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wajib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perlu</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insafi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atas</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dugaan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kehidupan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285720" y="4857760"/>
            <a:ext cx="8501122" cy="1571636"/>
          </a:xfrm>
          <a:prstGeom prst="round2DiagRect">
            <a:avLst>
              <a:gd name="adj1" fmla="val 38854"/>
              <a:gd name="adj2"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Wajib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bersyukur</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atas</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nikmatNya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titahNya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bertakwa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kepadaNya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357166"/>
            <a:ext cx="892971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Sambutan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Guru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 Diagonal Corner Rectangle 4"/>
          <p:cNvSpPr/>
          <p:nvPr/>
        </p:nvSpPr>
        <p:spPr>
          <a:xfrm>
            <a:off x="285720" y="4000504"/>
            <a:ext cx="8501122" cy="1571636"/>
          </a:xfrm>
          <a:prstGeom prst="round2DiagRect">
            <a:avLst>
              <a:gd name="adj1" fmla="val 38854"/>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Sentiasalah</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guru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menjaga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kemuliaan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smtClean="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PEKERJAAN, PRINSIP </a:t>
            </a:r>
            <a:r>
              <a:rPr lang="en-US" sz="30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ETIKA KERJA.</a:t>
            </a:r>
            <a:endParaRPr lang="en-US" sz="3000"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749468">
            <a:off x="6277739" y="2976361"/>
            <a:ext cx="1285884" cy="1000132"/>
          </a:xfrm>
          <a:prstGeom prst="stripedRightArrow">
            <a:avLst>
              <a:gd name="adj1" fmla="val 42142"/>
              <a:gd name="adj2" fmla="val 50000"/>
            </a:avLst>
          </a:prstGeom>
          <a:solidFill>
            <a:srgbClr val="FFFF00"/>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285720" y="1643050"/>
            <a:ext cx="8501122" cy="1571636"/>
          </a:xfrm>
          <a:prstGeom prst="round2DiagRect">
            <a:avLst>
              <a:gd name="adj1" fmla="val 38854"/>
              <a:gd name="adj2" fmla="val 0"/>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penghargaan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terima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diharapkan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11313"/>
            <a:ext cx="9286908" cy="6858000"/>
          </a:xfrm>
          <a:prstGeom prst="rect">
            <a:avLst/>
          </a:prstGeom>
          <a:noFill/>
          <a:ln w="9525" algn="in">
            <a:noFill/>
            <a:miter lim="800000"/>
            <a:headEnd/>
            <a:tailEnd/>
          </a:ln>
          <a:effectLst/>
        </p:spPr>
      </p:pic>
      <p:sp>
        <p:nvSpPr>
          <p:cNvPr id="3" name="Rectangle 2"/>
          <p:cNvSpPr/>
          <p:nvPr/>
        </p:nvSpPr>
        <p:spPr>
          <a:xfrm>
            <a:off x="0" y="142852"/>
            <a:ext cx="892971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guru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2500298" y="2428868"/>
            <a:ext cx="5500726" cy="785818"/>
          </a:xfrm>
          <a:prstGeom prst="round2DiagRect">
            <a:avLst>
              <a:gd name="adj1" fmla="val 38854"/>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2.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Sahsiah</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000"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285720" y="1428736"/>
            <a:ext cx="5286412" cy="785818"/>
          </a:xfrm>
          <a:prstGeom prst="round2DiagRect">
            <a:avLst>
              <a:gd name="adj1" fmla="val 38854"/>
              <a:gd name="adj2" fmla="val 0"/>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1.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2714612" y="4429132"/>
            <a:ext cx="6000792" cy="1000132"/>
          </a:xfrm>
          <a:prstGeom prst="round2DiagRect">
            <a:avLst>
              <a:gd name="adj1" fmla="val 38854"/>
              <a:gd name="adj2" fmla="val 0"/>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4.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Memperkotakan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apa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dikatakan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000"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ound Diagonal Corner Rectangle 6"/>
          <p:cNvSpPr/>
          <p:nvPr/>
        </p:nvSpPr>
        <p:spPr>
          <a:xfrm>
            <a:off x="500034" y="3429000"/>
            <a:ext cx="7143800" cy="785818"/>
          </a:xfrm>
          <a:prstGeom prst="round2DiagRect">
            <a:avLst>
              <a:gd name="adj1" fmla="val 38854"/>
              <a:gd name="adj2" fmla="val 0"/>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Arial Black" pitchFamily="34" charset="0"/>
              </a:rPr>
              <a:t>3</a:t>
            </a:r>
            <a:r>
              <a:rPr lang="en-US" sz="3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Penggerak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571472" y="5643578"/>
            <a:ext cx="6715172" cy="857280"/>
          </a:xfrm>
          <a:prstGeom prst="round2DiagRect">
            <a:avLst>
              <a:gd name="adj1" fmla="val 38854"/>
              <a:gd name="adj2" fmla="val 0"/>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w="635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5.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Berdisiplin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beradab</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000"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0" y="0"/>
            <a:ext cx="9286908" cy="6858000"/>
          </a:xfrm>
          <a:prstGeom prst="rect">
            <a:avLst/>
          </a:prstGeom>
          <a:noFill/>
          <a:ln w="9525" algn="in">
            <a:noFill/>
            <a:miter lim="800000"/>
            <a:headEnd/>
            <a:tailEnd/>
          </a:ln>
          <a:effectLst/>
        </p:spPr>
      </p:pic>
      <p:sp>
        <p:nvSpPr>
          <p:cNvPr id="3" name="Rectangle 2"/>
          <p:cNvSpPr/>
          <p:nvPr/>
        </p:nvSpPr>
        <p:spPr>
          <a:xfrm>
            <a:off x="0" y="285728"/>
            <a:ext cx="8929718"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Usaha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pendidikan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500034" y="2214554"/>
            <a:ext cx="7786742" cy="1357322"/>
          </a:xfrm>
          <a:prstGeom prst="round2DiagRect">
            <a:avLst>
              <a:gd name="adj1" fmla="val 38854"/>
              <a:gd name="adj2"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bapa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boleh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membebankan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kesemua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tanggungjawab</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guru. </a:t>
            </a:r>
            <a:endParaRPr lang="en-US" sz="28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500034" y="4286256"/>
            <a:ext cx="7715304" cy="1428760"/>
          </a:xfrm>
          <a:prstGeom prst="round2DiagRect">
            <a:avLst>
              <a:gd name="adj1" fmla="val 38854"/>
              <a:gd name="adj2" fmla="val 0"/>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TANGGUNGJAWAB MENDIDIK ANAK-ANAK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3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405450"/>
            <a:ext cx="892971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929066"/>
            <a:ext cx="9144000" cy="2643206"/>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dilahirkan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beragama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tuanyalah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beragama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Nasrani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Majusi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badi MT Condensed Light" pitchFamily="34" charset="0"/>
              </a:rPr>
              <a:t>(</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badi MT Condensed Light" pitchFamily="34" charset="0"/>
              </a:rPr>
              <a:t>Riwayat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badi MT Condensed Light" pitchFamily="34" charset="0"/>
              </a:rPr>
              <a:t> Al-</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badi MT Condensed Light" pitchFamily="34" charset="0"/>
              </a:rPr>
              <a:t>Bukhari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badi MT Condensed Light" pitchFamily="34" charset="0"/>
              </a:rPr>
              <a:t>)</a:t>
            </a:r>
            <a:endParaRPr lang="ms-MY" sz="2800" b="1" dirty="0">
              <a:latin typeface="Abadi MT Condensed Light" pitchFamily="34" charset="0"/>
            </a:endParaRPr>
          </a:p>
        </p:txBody>
      </p:sp>
      <p:sp>
        <p:nvSpPr>
          <p:cNvPr id="5" name="Rectangle 4"/>
          <p:cNvSpPr/>
          <p:nvPr/>
        </p:nvSpPr>
        <p:spPr>
          <a:xfrm>
            <a:off x="500034" y="1632884"/>
            <a:ext cx="8215370" cy="1938992"/>
          </a:xfrm>
          <a:prstGeom prst="rect">
            <a:avLst/>
          </a:prstGeom>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كُلُّ مَوْلُودٍ يُولَدُ عَلَى الْفِطْرَةِ فَأَبَوَاهُ يُهَوِّدَانِهِ أَوْ يُنَصِّرَانِهِ أَوْ يُمَجِّسَانِهِ </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0" y="21429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Perhubungan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428596" y="1357298"/>
            <a:ext cx="8501122" cy="1071570"/>
          </a:xfrm>
          <a:prstGeom prst="round2DiagRect">
            <a:avLst>
              <a:gd name="adj1" fmla="val 38854"/>
              <a:gd name="adj2"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bapa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hendaklah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sentiasa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menjaga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hubungan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guru.</a:t>
            </a:r>
            <a:endParaRPr lang="en-US" sz="28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428596" y="2643182"/>
            <a:ext cx="8501122" cy="1071570"/>
          </a:xfrm>
          <a:prstGeom prst="round2DiagRect">
            <a:avLst>
              <a:gd name="adj1" fmla="val 38854"/>
              <a:gd name="adj2" fmla="val 50000"/>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Adakan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perbincangan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penyelesaian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permasalahan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timbul</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428596" y="4071942"/>
            <a:ext cx="8358246" cy="1071570"/>
          </a:xfrm>
          <a:prstGeom prst="round2DiagRect">
            <a:avLst>
              <a:gd name="adj1" fmla="val 38854"/>
              <a:gd name="adj2"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bapa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diharap</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jangan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memperbesarkan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hal-hal</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emeh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ound Diagonal Corner Rectangle 6"/>
          <p:cNvSpPr/>
          <p:nvPr/>
        </p:nvSpPr>
        <p:spPr>
          <a:xfrm>
            <a:off x="571472" y="5429264"/>
            <a:ext cx="8358246" cy="1071570"/>
          </a:xfrm>
          <a:prstGeom prst="round2DiagRect">
            <a:avLst>
              <a:gd name="adj1" fmla="val 38854"/>
              <a:gd name="adj2" fmla="val 50000"/>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81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Selesaikan</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segera</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masalah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remeh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temeh</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agar guru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terguris</a:t>
            </a:r>
            <a:r>
              <a:rPr lang="en-US" sz="2800" dirty="0" smtClean="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4" name="Rectangle 3"/>
          <p:cNvSpPr/>
          <p:nvPr/>
        </p:nvSpPr>
        <p:spPr>
          <a:xfrm>
            <a:off x="0" y="405450"/>
            <a:ext cx="892971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4357694"/>
            <a:ext cx="9144000" cy="928694"/>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ectangle 5"/>
          <p:cNvSpPr/>
          <p:nvPr/>
        </p:nvSpPr>
        <p:spPr>
          <a:xfrm>
            <a:off x="1214414" y="2143116"/>
            <a:ext cx="6856364" cy="1446550"/>
          </a:xfrm>
          <a:prstGeom prst="rect">
            <a:avLst/>
          </a:prstGeom>
        </p:spPr>
        <p:txBody>
          <a:bodyPr wrap="none">
            <a:spAutoFit/>
          </a:bodyPr>
          <a:lstStyle/>
          <a:p>
            <a:r>
              <a:rPr lang="ar-SA" sz="8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وقِّرُوا مَنْ تَتَعَلَّمُوْنَ مِنْهُ</a:t>
            </a:r>
            <a:endParaRPr lang="ms-MY" sz="8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0" y="0"/>
            <a:ext cx="9286908" cy="6858000"/>
          </a:xfrm>
          <a:prstGeom prst="rect">
            <a:avLst/>
          </a:prstGeom>
          <a:noFill/>
          <a:ln w="9525" algn="in">
            <a:noFill/>
            <a:miter lim="800000"/>
            <a:headEnd/>
            <a:tailEnd/>
          </a:ln>
          <a:effectLst/>
        </p:spPr>
      </p:pic>
      <p:sp>
        <p:nvSpPr>
          <p:cNvPr id="8" name="Rectangle 7"/>
          <p:cNvSpPr/>
          <p:nvPr/>
        </p:nvSpPr>
        <p:spPr>
          <a:xfrm>
            <a:off x="0" y="214290"/>
            <a:ext cx="89297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Penyair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Mesir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Ahmad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Sayuqi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syairnya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ectangle 8"/>
          <p:cNvSpPr/>
          <p:nvPr/>
        </p:nvSpPr>
        <p:spPr>
          <a:xfrm>
            <a:off x="71470" y="4572008"/>
            <a:ext cx="9144000" cy="2000264"/>
          </a:xfrm>
          <a:prstGeom prst="rect">
            <a:avLst/>
          </a:prstGeom>
          <a:solidFill>
            <a:schemeClr val="accent6">
              <a:lumMod val="60000"/>
              <a:lumOff val="40000"/>
              <a:alpha val="47000"/>
            </a:schemeClr>
          </a:solid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Berdirilah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hormatilah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penghargaan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hampir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357158" y="1549304"/>
            <a:ext cx="8643998" cy="2308324"/>
          </a:xfrm>
          <a:prstGeom prst="rect">
            <a:avLst/>
          </a:prstGeom>
        </p:spPr>
        <p:txBody>
          <a:bodyPr wrap="square">
            <a:spAutoFit/>
          </a:bodyPr>
          <a:lstStyle/>
          <a:p>
            <a:pPr algn="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قُمْ لِلْمُعَلِّمِ وَفِّهِ التَّبْجِيْلاً * </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كَادَ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الْمُعَلِّمُ أَنْ يَكُوْنَ رَسُوْلاً </a:t>
            </a:r>
            <a:endParaRPr lang="ms-MY" sz="72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714348" y="188877"/>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5720" y="1418570"/>
            <a:ext cx="8572528" cy="2585323"/>
          </a:xfrm>
          <a:prstGeom prst="rect">
            <a:avLst/>
          </a:prstGeom>
          <a:solidFill>
            <a:srgbClr val="990000">
              <a:alpha val="16000"/>
            </a:srgbClr>
          </a:solidFill>
        </p:spPr>
        <p:txBody>
          <a:bodyPr wrap="square">
            <a:spAutoFit/>
          </a:bodyPr>
          <a:lstStyle/>
          <a:p>
            <a:pPr algn="ctr" rtl="1"/>
            <a:r>
              <a:rPr lang="ar-SA" sz="54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اللَّهُمَّ صَلِّ وَسَلِّمْ عَلَى هَذَا النَّبِى الْكَرِيْم سَيِّدِنَا مُحَمَّدٍ وَعَلَى آلِهِ وَصَحْبِه وَمَنْ تَبِعَهُمْ بِإِحْسَانٍ إِلىَ يَوْمِ الدِّيْن</a:t>
            </a:r>
            <a:endParaRPr lang="ms-MY" sz="5400"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428596" y="3857628"/>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ar-SA"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keseluruhannya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mengikut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mereka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sehingga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kemudian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USTAZ AIZI SAIDI\Pictures\Anak_Bulan.jpg"/>
          <p:cNvPicPr>
            <a:picLocks noChangeAspect="1" noChangeArrowheads="1"/>
          </p:cNvPicPr>
          <p:nvPr/>
        </p:nvPicPr>
        <p:blipFill>
          <a:blip r:embed="rId2">
            <a:lum bright="-10000" contrast="10000"/>
          </a:blip>
          <a:srcRect r="36509"/>
          <a:stretch>
            <a:fillRect/>
          </a:stretch>
        </p:blipFill>
        <p:spPr bwMode="auto">
          <a:xfrm>
            <a:off x="0" y="0"/>
            <a:ext cx="9144000" cy="6858000"/>
          </a:xfrm>
          <a:prstGeom prst="rect">
            <a:avLst/>
          </a:prstGeom>
          <a:noFill/>
        </p:spPr>
      </p:pic>
      <p:sp>
        <p:nvSpPr>
          <p:cNvPr id="4" name="Rectangle 3"/>
          <p:cNvSpPr/>
          <p:nvPr/>
        </p:nvSpPr>
        <p:spPr>
          <a:xfrm>
            <a:off x="2500298" y="71414"/>
            <a:ext cx="4429156" cy="928694"/>
          </a:xfrm>
          <a:prstGeom prst="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Firman</a:t>
            </a:r>
            <a:r>
              <a:rPr kumimoji="0" lang="en-US"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 Allah S.W.T. :</a:t>
            </a:r>
            <a:endParaRPr kumimoji="0" lang="ms-MY"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endParaRPr>
          </a:p>
        </p:txBody>
      </p:sp>
      <p:pic>
        <p:nvPicPr>
          <p:cNvPr id="5" name="Picture 3"/>
          <p:cNvPicPr>
            <a:picLocks noChangeAspect="1" noChangeArrowheads="1"/>
          </p:cNvPicPr>
          <p:nvPr/>
        </p:nvPicPr>
        <p:blipFill>
          <a:blip r:embed="rId3"/>
          <a:srcRect/>
          <a:stretch>
            <a:fillRect/>
          </a:stretch>
        </p:blipFill>
        <p:spPr bwMode="auto">
          <a:xfrm>
            <a:off x="1079500" y="571480"/>
            <a:ext cx="6986588" cy="2689225"/>
          </a:xfrm>
          <a:prstGeom prst="rect">
            <a:avLst/>
          </a:prstGeom>
          <a:noFill/>
          <a:ln w="9525">
            <a:noFill/>
            <a:miter lim="800000"/>
            <a:headEnd/>
            <a:tailEnd/>
          </a:ln>
        </p:spPr>
      </p:pic>
      <p:sp>
        <p:nvSpPr>
          <p:cNvPr id="6" name="TextBox 5"/>
          <p:cNvSpPr txBox="1"/>
          <p:nvPr/>
        </p:nvSpPr>
        <p:spPr>
          <a:xfrm>
            <a:off x="3122341" y="2643182"/>
            <a:ext cx="3199017"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Surah</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Al-</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Ahzab</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 </a:t>
            </a:r>
            <a:r>
              <a:rPr kumimoji="0" lang="en-US" sz="2000" b="0" i="0"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Ayat</a:t>
            </a:r>
            <a:r>
              <a:rPr kumimoji="0" lang="en-US" sz="2000" b="0" i="0"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Arial" pitchFamily="34" charset="0"/>
                <a:cs typeface="Arial" pitchFamily="34" charset="0"/>
              </a:rPr>
              <a:t> 56)</a:t>
            </a:r>
          </a:p>
        </p:txBody>
      </p:sp>
      <p:sp>
        <p:nvSpPr>
          <p:cNvPr id="7" name="Rectangle 6"/>
          <p:cNvSpPr/>
          <p:nvPr/>
        </p:nvSpPr>
        <p:spPr>
          <a:xfrm>
            <a:off x="0" y="3357562"/>
            <a:ext cx="9144000" cy="3200876"/>
          </a:xfrm>
          <a:prstGeom prst="rect">
            <a:avLst/>
          </a:prstGeom>
          <a:noFill/>
        </p:spPr>
        <p:txBody>
          <a:bodyPr wrap="square">
            <a:spAutoFit/>
          </a:bodyPr>
          <a:lstStyle/>
          <a:p>
            <a:pPr algn="ctr">
              <a:defRPr/>
            </a:pP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endParaRPr lang="en-US" sz="6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a:solidFill>
            <a:srgbClr val="1C5917"/>
          </a:solidFill>
        </p:grpSpPr>
        <p:pic>
          <p:nvPicPr>
            <p:cNvPr id="5" name="Picture 1" descr="C:\Users\NADHIRAH\Pictures\islami 1 - Copy.jpg"/>
            <p:cNvPicPr>
              <a:picLocks noChangeAspect="1" noChangeArrowheads="1"/>
            </p:cNvPicPr>
            <p:nvPr/>
          </p:nvPicPr>
          <p:blipFill>
            <a:blip r:embed="rId2"/>
            <a:srcRect/>
            <a:stretch>
              <a:fillRect/>
            </a:stretch>
          </p:blipFill>
          <p:spPr bwMode="auto">
            <a:xfrm flipH="1">
              <a:off x="3428992" y="0"/>
              <a:ext cx="5715008" cy="6858000"/>
            </a:xfrm>
            <a:prstGeom prst="rect">
              <a:avLst/>
            </a:prstGeom>
            <a:grpFill/>
          </p:spPr>
        </p:pic>
        <p:pic>
          <p:nvPicPr>
            <p:cNvPr id="6" name="Picture 1" descr="C:\Users\NADHIRAH\Pictures\islami 1 - Copy.jpg"/>
            <p:cNvPicPr>
              <a:picLocks noChangeAspect="1" noChangeArrowheads="1"/>
            </p:cNvPicPr>
            <p:nvPr/>
          </p:nvPicPr>
          <p:blipFill>
            <a:blip r:embed="rId2"/>
            <a:srcRect/>
            <a:stretch>
              <a:fillRect/>
            </a:stretch>
          </p:blipFill>
          <p:spPr bwMode="auto">
            <a:xfrm>
              <a:off x="0" y="0"/>
              <a:ext cx="3428992" cy="6858000"/>
            </a:xfrm>
            <a:prstGeom prst="rect">
              <a:avLst/>
            </a:prstGeom>
            <a:grpFill/>
          </p:spPr>
        </p:pic>
      </p:grpSp>
      <p:pic>
        <p:nvPicPr>
          <p:cNvPr id="7" name="Picture 6"/>
          <p:cNvPicPr>
            <a:picLocks noChangeAspect="1" noChangeArrowheads="1"/>
          </p:cNvPicPr>
          <p:nvPr/>
        </p:nvPicPr>
        <p:blipFill>
          <a:blip r:embed="rId3">
            <a:lum contrast="40000"/>
          </a:blip>
          <a:srcRect/>
          <a:stretch>
            <a:fillRect/>
          </a:stretch>
        </p:blipFill>
        <p:spPr bwMode="auto">
          <a:xfrm>
            <a:off x="142908" y="1428760"/>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 name="Rectangle 7"/>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edg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b="17685"/>
          <a:stretch>
            <a:fillRect/>
          </a:stretch>
        </p:blipFill>
        <p:spPr bwMode="auto">
          <a:xfrm>
            <a:off x="0" y="0"/>
            <a:ext cx="9144000" cy="6858000"/>
          </a:xfrm>
          <a:prstGeom prst="rect">
            <a:avLst/>
          </a:prstGeom>
          <a:noFill/>
          <a:ln w="9525" algn="in">
            <a:noFill/>
            <a:miter lim="800000"/>
            <a:headEnd/>
            <a:tailEnd/>
          </a:ln>
          <a:effectLst/>
        </p:spPr>
      </p:pic>
      <p:sp>
        <p:nvSpPr>
          <p:cNvPr id="8" name="Rectangle 7"/>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9" name="Rectangle 1"/>
          <p:cNvSpPr>
            <a:spLocks noChangeArrowheads="1"/>
          </p:cNvSpPr>
          <p:nvPr/>
        </p:nvSpPr>
        <p:spPr bwMode="auto">
          <a:xfrm>
            <a:off x="214282" y="3000372"/>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10" name="Rectangle 9"/>
          <p:cNvSpPr/>
          <p:nvPr/>
        </p:nvSpPr>
        <p:spPr>
          <a:xfrm>
            <a:off x="0" y="1192114"/>
            <a:ext cx="9144000" cy="2308324"/>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plus(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b="176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Rectangle 3"/>
          <p:cNvSpPr/>
          <p:nvPr/>
        </p:nvSpPr>
        <p:spPr>
          <a:xfrm>
            <a:off x="214282" y="1246046"/>
            <a:ext cx="8696326" cy="1754326"/>
          </a:xfrm>
          <a:prstGeom prst="rect">
            <a:avLst/>
          </a:prstGeom>
          <a:solidFill>
            <a:schemeClr val="bg1">
              <a:alpha val="24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471518" y="3214686"/>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581046"/>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37097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b="17685"/>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357158" y="1214422"/>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Tolonglah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mereka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atas</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landasan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kebenaran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kekufuran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syirik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munafik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juga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agama.</a:t>
            </a:r>
          </a:p>
        </p:txBody>
      </p:sp>
      <p:sp>
        <p:nvSpPr>
          <p:cNvPr id="4" name="Rectangle 3"/>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b="176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85753" y="1233336"/>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Dosa-dosa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Terdahulu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Janganlah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Biarkan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Kedengkian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Dalam</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Hati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Terhadap</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Penyantun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Penyayang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algn="ctr" fontAlgn="auto">
              <a:spcBef>
                <a:spcPts val="0"/>
              </a:spcBef>
              <a:spcAft>
                <a:spcPts val="0"/>
              </a:spcAft>
              <a:defRPr/>
            </a:pPr>
            <a:endPar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b="176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785786" y="1225689"/>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fontAlgn="auto">
              <a:spcBef>
                <a:spcPts val="0"/>
              </a:spcBef>
              <a:spcAft>
                <a:spcPts val="0"/>
              </a:spcAft>
              <a:defRPr/>
            </a:pP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20000" contrast="20000"/>
          </a:blip>
          <a:srcRect b="15625"/>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4282" y="1762205"/>
            <a:ext cx="8858280" cy="4524315"/>
          </a:xfrm>
          <a:prstGeom prst="rect">
            <a:avLst/>
          </a:prstGeom>
        </p:spPr>
        <p:txBody>
          <a:bodyPr wrap="square">
            <a:spAutoFit/>
          </a:bodyPr>
          <a:lstStyle/>
          <a:p>
            <a:pPr algn="ctr" eaLnBrk="0" fontAlgn="auto" hangingPunct="0">
              <a:spcBef>
                <a:spcPts val="0"/>
              </a:spcBef>
              <a:spcAft>
                <a:spcPts val="0"/>
              </a:spcAft>
              <a:defRPr/>
            </a:pP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menyuruh</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berbuat</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kaum</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kerabat</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melarang</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perbuatan-perbuatan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keji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mungkar</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kezaliman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mengajar</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suruhan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mematuhinya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4" name="Rectangle 3"/>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714348" y="12958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14282" y="1510927"/>
            <a:ext cx="8572560" cy="1938992"/>
          </a:xfrm>
          <a:prstGeom prst="rect">
            <a:avLst/>
          </a:prstGeom>
          <a:solidFill>
            <a:srgbClr val="990000">
              <a:alpha val="15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فَيَا عِبَادَ اللهِ، اتَّقُواْ اللهَ،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وَأُوْصِيْكُمْ </a:t>
            </a:r>
            <a:endPar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endParaRPr>
          </a:p>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وَإِيَّايَ بِتَقْوَى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a:t>
            </a:r>
            <a:r>
              <a:rPr lang="en-US" sz="6000" b="1" dirty="0" smtClean="0">
                <a:solidFill>
                  <a:srgbClr val="FFFF00"/>
                </a:solidFill>
                <a:effectLst>
                  <a:glow rad="101600">
                    <a:schemeClr val="tx1">
                      <a:alpha val="60000"/>
                    </a:schemeClr>
                  </a:glow>
                </a:effectLst>
                <a:latin typeface="Traditional Arabic" pitchFamily="18" charset="-78"/>
                <a:cs typeface="Traditional Arabic" pitchFamily="18" charset="-78"/>
              </a:rPr>
              <a:t>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وَطَاعَتِهِ لَعَلَّكُمْ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تُفْلِحُوَن</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a:t>
            </a:r>
            <a:endParaRPr lang="ms-MY" sz="60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0" y="4000504"/>
            <a:ext cx="9144000"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wasiatkan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diriku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supaya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ar-SA"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mentaatinya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moga-moga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a:t>
            </a:r>
            <a:r>
              <a:rPr lang="en-US" sz="28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20000" contrast="20000"/>
          </a:blip>
          <a:srcRect b="15625"/>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85756" y="714356"/>
            <a:ext cx="8915400" cy="571504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i="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Yang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Agung</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Nikmat-nikmatnya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Menambahkan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Pohonlah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Kelebihannya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Diberikannya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Faedah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Kesannya</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Mengetahui</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3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3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Kerjakan</a:t>
            </a:r>
            <a:r>
              <a:rPr lang="en-US" sz="3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b="3802"/>
          <a:stretch>
            <a:fillRect/>
          </a:stretch>
        </p:blipFill>
        <p:spPr bwMode="auto">
          <a:xfrm>
            <a:off x="0" y="0"/>
            <a:ext cx="9144000" cy="6858000"/>
          </a:xfrm>
          <a:prstGeom prst="rect">
            <a:avLst/>
          </a:prstGeom>
          <a:noFill/>
          <a:ln w="9525" algn="in">
            <a:noFill/>
            <a:miter lim="800000"/>
            <a:headEnd/>
            <a:tailEnd/>
          </a:ln>
          <a:effectLst/>
        </p:spPr>
      </p:pic>
      <p:sp>
        <p:nvSpPr>
          <p:cNvPr id="7" name="Text Box 2"/>
          <p:cNvSpPr txBox="1">
            <a:spLocks noChangeArrowheads="1"/>
          </p:cNvSpPr>
          <p:nvPr/>
        </p:nvSpPr>
        <p:spPr bwMode="auto">
          <a:xfrm>
            <a:off x="0" y="2643182"/>
            <a:ext cx="8929718"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betulkan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kesempurnaan</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solat</a:t>
            </a:r>
            <a:r>
              <a:rPr lang="en-US" sz="40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40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ounded Rectangle 7"/>
          <p:cNvSpPr/>
          <p:nvPr/>
        </p:nvSpPr>
        <p:spPr>
          <a:xfrm>
            <a:off x="0" y="500042"/>
            <a:ext cx="9144000" cy="1571636"/>
          </a:xfrm>
          <a:prstGeom prst="roundRect">
            <a:avLst/>
          </a:prstGeom>
          <a:solidFill>
            <a:srgbClr val="0066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أقيموا الصلاة..........</a:t>
            </a:r>
          </a:p>
          <a:p>
            <a:pPr algn="ctr"/>
            <a:r>
              <a:rPr lang="en-US" sz="4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Dirikanlah</a:t>
            </a:r>
            <a:r>
              <a:rPr lang="en-US"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4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solat</a:t>
            </a:r>
            <a:r>
              <a:rPr lang="en-US"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ms-MY" sz="4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6" name="Rectangle 5"/>
          <p:cNvSpPr/>
          <p:nvPr/>
        </p:nvSpPr>
        <p:spPr>
          <a:xfrm>
            <a:off x="642910" y="21090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8" name="Rectangle 7"/>
          <p:cNvSpPr/>
          <p:nvPr/>
        </p:nvSpPr>
        <p:spPr>
          <a:xfrm>
            <a:off x="357158" y="5214950"/>
            <a:ext cx="8429684" cy="1214446"/>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ysClr val="windowText" lastClr="000000"/>
                  </a:solidFill>
                </a:ln>
                <a:effectLst>
                  <a:glow rad="101600">
                    <a:schemeClr val="tx1">
                      <a:alpha val="60000"/>
                    </a:schemeClr>
                  </a:glow>
                </a:effectLst>
                <a:latin typeface="Arial Black" pitchFamily="34" charset="0"/>
              </a:rPr>
              <a:t>Insyaallah</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mendapat</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kebahagiaan</a:t>
            </a:r>
            <a:r>
              <a:rPr lang="en-US" sz="3200" dirty="0" smtClean="0">
                <a:ln>
                  <a:solidFill>
                    <a:sysClr val="windowText" lastClr="000000"/>
                  </a:solidFill>
                </a:ln>
                <a:effectLst>
                  <a:glow rad="101600">
                    <a:schemeClr val="tx1">
                      <a:alpha val="60000"/>
                    </a:schemeClr>
                  </a:glow>
                </a:effectLst>
                <a:latin typeface="Arial Black" pitchFamily="34" charset="0"/>
              </a:rPr>
              <a:t> </a:t>
            </a:r>
          </a:p>
          <a:p>
            <a:pPr algn="ctr"/>
            <a:r>
              <a:rPr lang="en-US" sz="3200" dirty="0" err="1" smtClean="0">
                <a:ln>
                  <a:solidFill>
                    <a:sysClr val="windowText" lastClr="000000"/>
                  </a:solidFill>
                </a:ln>
                <a:effectLst>
                  <a:glow rad="101600">
                    <a:schemeClr val="tx1">
                      <a:alpha val="60000"/>
                    </a:schemeClr>
                  </a:glow>
                </a:effectLst>
                <a:latin typeface="Arial Black" pitchFamily="34" charset="0"/>
              </a:rPr>
              <a:t>di</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dunia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akhirat</a:t>
            </a:r>
            <a:r>
              <a:rPr lang="en-US" sz="3200" dirty="0" smtClean="0">
                <a:ln>
                  <a:solidFill>
                    <a:sysClr val="windowText" lastClr="000000"/>
                  </a:solidFill>
                </a:ln>
                <a:effectLst>
                  <a:glow rad="101600">
                    <a:schemeClr val="tx1">
                      <a:alpha val="60000"/>
                    </a:schemeClr>
                  </a:glow>
                </a:effectLst>
                <a:latin typeface="Arial Black" pitchFamily="34" charset="0"/>
              </a:rPr>
              <a:t>.</a:t>
            </a:r>
            <a:endParaRPr lang="en-US" sz="3200" dirty="0">
              <a:ln>
                <a:solidFill>
                  <a:sysClr val="windowText" lastClr="000000"/>
                </a:solidFill>
              </a:ln>
              <a:effectLst>
                <a:glow rad="101600">
                  <a:schemeClr val="tx1">
                    <a:alpha val="60000"/>
                  </a:schemeClr>
                </a:glow>
              </a:effectLst>
              <a:latin typeface="Arial Black" pitchFamily="34" charset="0"/>
            </a:endParaRPr>
          </a:p>
        </p:txBody>
      </p:sp>
      <p:sp>
        <p:nvSpPr>
          <p:cNvPr id="11" name="Curved Right Arrow 10"/>
          <p:cNvSpPr/>
          <p:nvPr/>
        </p:nvSpPr>
        <p:spPr>
          <a:xfrm rot="20249416" flipH="1">
            <a:off x="7609667" y="3439334"/>
            <a:ext cx="1571636" cy="2000264"/>
          </a:xfrm>
          <a:prstGeom prst="curvedRightArrow">
            <a:avLst>
              <a:gd name="adj1" fmla="val 27168"/>
              <a:gd name="adj2" fmla="val 50000"/>
              <a:gd name="adj3" fmla="val 25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ectangle 8"/>
          <p:cNvSpPr/>
          <p:nvPr/>
        </p:nvSpPr>
        <p:spPr>
          <a:xfrm>
            <a:off x="714348" y="3071810"/>
            <a:ext cx="7858180" cy="142876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err="1" smtClean="0">
                <a:ln>
                  <a:solidFill>
                    <a:sysClr val="windowText" lastClr="000000"/>
                  </a:solidFill>
                </a:ln>
                <a:effectLst>
                  <a:glow rad="101600">
                    <a:schemeClr val="tx1">
                      <a:alpha val="60000"/>
                    </a:schemeClr>
                  </a:glow>
                </a:effectLst>
                <a:latin typeface="Arial Black" pitchFamily="34" charset="0"/>
              </a:rPr>
              <a:t>Tingkatkan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ketakwaan</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dalam</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diri</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adalah</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tinggi</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nilainya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di</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sisi</a:t>
            </a:r>
            <a:r>
              <a:rPr lang="en-US" sz="3200" dirty="0" smtClean="0">
                <a:ln>
                  <a:solidFill>
                    <a:sysClr val="windowText" lastClr="000000"/>
                  </a:solidFill>
                </a:ln>
                <a:effectLst>
                  <a:glow rad="101600">
                    <a:schemeClr val="tx1">
                      <a:alpha val="60000"/>
                    </a:schemeClr>
                  </a:glow>
                </a:effectLst>
                <a:latin typeface="Arial Black" pitchFamily="34" charset="0"/>
              </a:rPr>
              <a:t> Allah.</a:t>
            </a:r>
            <a:endParaRPr lang="en-US" sz="3200" dirty="0">
              <a:ln>
                <a:solidFill>
                  <a:sysClr val="windowText" lastClr="000000"/>
                </a:solidFill>
              </a:ln>
              <a:effectLst>
                <a:glow rad="101600">
                  <a:schemeClr val="tx1">
                    <a:alpha val="60000"/>
                  </a:schemeClr>
                </a:glow>
              </a:effectLst>
              <a:latin typeface="Arial Black" pitchFamily="34" charset="0"/>
            </a:endParaRPr>
          </a:p>
        </p:txBody>
      </p:sp>
      <p:sp>
        <p:nvSpPr>
          <p:cNvPr id="10" name="Curved Right Arrow 9"/>
          <p:cNvSpPr/>
          <p:nvPr/>
        </p:nvSpPr>
        <p:spPr>
          <a:xfrm rot="1316018">
            <a:off x="51574" y="1646872"/>
            <a:ext cx="1500198" cy="1714512"/>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ectangle 6"/>
          <p:cNvSpPr/>
          <p:nvPr/>
        </p:nvSpPr>
        <p:spPr>
          <a:xfrm>
            <a:off x="142844" y="1428736"/>
            <a:ext cx="7500990" cy="107157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effectLst>
                  <a:glow rad="101600">
                    <a:schemeClr val="tx1">
                      <a:alpha val="60000"/>
                    </a:schemeClr>
                  </a:glow>
                </a:effectLst>
                <a:latin typeface="Arial Black" pitchFamily="34" charset="0"/>
              </a:rPr>
              <a:t>Marilah</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bertakwa</a:t>
            </a:r>
            <a:r>
              <a:rPr lang="en-US" sz="3200" dirty="0" smtClean="0">
                <a:ln>
                  <a:solidFill>
                    <a:sysClr val="windowText" lastClr="000000"/>
                  </a:solidFill>
                </a:ln>
                <a:effectLst>
                  <a:glow rad="101600">
                    <a:schemeClr val="tx1">
                      <a:alpha val="60000"/>
                    </a:schemeClr>
                  </a:glow>
                </a:effectLst>
                <a:latin typeface="Arial Black" pitchFamily="34" charset="0"/>
              </a:rPr>
              <a:t> </a:t>
            </a:r>
            <a:r>
              <a:rPr lang="en-US" sz="3200" dirty="0" err="1" smtClean="0">
                <a:ln>
                  <a:solidFill>
                    <a:sysClr val="windowText" lastClr="000000"/>
                  </a:solidFill>
                </a:ln>
                <a:effectLst>
                  <a:glow rad="101600">
                    <a:schemeClr val="tx1">
                      <a:alpha val="60000"/>
                    </a:schemeClr>
                  </a:glow>
                </a:effectLst>
                <a:latin typeface="Arial Black" pitchFamily="34" charset="0"/>
              </a:rPr>
              <a:t>kepada</a:t>
            </a:r>
            <a:r>
              <a:rPr lang="en-US" sz="3200" dirty="0" smtClean="0">
                <a:ln>
                  <a:solidFill>
                    <a:sysClr val="windowText" lastClr="000000"/>
                  </a:solidFill>
                </a:ln>
                <a:effectLst>
                  <a:glow rad="101600">
                    <a:schemeClr val="tx1">
                      <a:alpha val="60000"/>
                    </a:schemeClr>
                  </a:glow>
                </a:effectLst>
                <a:latin typeface="Arial Black" pitchFamily="34" charset="0"/>
              </a:rPr>
              <a:t> Allah</a:t>
            </a:r>
            <a:endParaRPr lang="en-US" sz="3200" dirty="0">
              <a:ln>
                <a:solidFill>
                  <a:sysClr val="windowText" lastClr="000000"/>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642910" y="21090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penghargaan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2000232" y="1357298"/>
            <a:ext cx="6429420" cy="100013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pelajar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sekolah</a:t>
            </a:r>
            <a:endParaRPr lang="ms-MY" sz="2800" dirty="0"/>
          </a:p>
        </p:txBody>
      </p:sp>
      <p:sp>
        <p:nvSpPr>
          <p:cNvPr id="8" name="Rectangle 7"/>
          <p:cNvSpPr/>
          <p:nvPr/>
        </p:nvSpPr>
        <p:spPr>
          <a:xfrm>
            <a:off x="4929190" y="2786058"/>
            <a:ext cx="3929090" cy="242889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Guru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berguna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9" name="Rectangle 8"/>
          <p:cNvSpPr/>
          <p:nvPr/>
        </p:nvSpPr>
        <p:spPr>
          <a:xfrm>
            <a:off x="1428728" y="5500702"/>
            <a:ext cx="7286676" cy="121444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Diraikan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guru.</a:t>
            </a:r>
            <a:endParaRPr lang="ms-MY" sz="2800" dirty="0"/>
          </a:p>
        </p:txBody>
      </p:sp>
      <p:sp>
        <p:nvSpPr>
          <p:cNvPr id="6" name="Quad Arrow Callout 5"/>
          <p:cNvSpPr/>
          <p:nvPr/>
        </p:nvSpPr>
        <p:spPr>
          <a:xfrm>
            <a:off x="357158" y="2285992"/>
            <a:ext cx="4929222" cy="3429024"/>
          </a:xfrm>
          <a:prstGeom prst="quadArrowCallout">
            <a:avLst>
              <a:gd name="adj1" fmla="val 14817"/>
              <a:gd name="adj2" fmla="val 18515"/>
              <a:gd name="adj3" fmla="val 21715"/>
              <a:gd name="adj4" fmla="val 48123"/>
            </a:avLst>
          </a:prstGeom>
          <a:solidFill>
            <a:srgbClr val="00B0F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Rectangle 4"/>
          <p:cNvSpPr/>
          <p:nvPr/>
        </p:nvSpPr>
        <p:spPr>
          <a:xfrm>
            <a:off x="290828" y="1500174"/>
            <a:ext cx="923586" cy="492922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28575">
            <a:solidFill>
              <a:schemeClr val="tx1"/>
            </a:solidFill>
          </a:ln>
          <a:effectLst>
            <a:glow rad="101600">
              <a:schemeClr val="tx1">
                <a:alpha val="60000"/>
              </a:schemeClr>
            </a:glow>
          </a:effectLst>
        </p:spPr>
        <p:txBody>
          <a:bodyPr vert="wordArtVert" wrap="square" lIns="91440" tIns="45720" rIns="91440" bIns="45720">
            <a:spAutoFit/>
          </a:bodyPr>
          <a:lstStyle/>
          <a:p>
            <a:pPr algn="ctr"/>
            <a:r>
              <a:rPr lang="en-US" sz="4400" dirty="0" smtClean="0">
                <a:ln w="18415" cmpd="sng">
                  <a:solidFill>
                    <a:srgbClr val="FFFFFF"/>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lin Sans FB Demi" pitchFamily="34" charset="0"/>
              </a:rPr>
              <a:t>16 MEI</a:t>
            </a:r>
            <a:endParaRPr lang="en-US" sz="4400" dirty="0">
              <a:ln w="18415" cmpd="sng">
                <a:solidFill>
                  <a:srgbClr val="FFFFFF"/>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0" y="0"/>
            <a:ext cx="9286908" cy="6858000"/>
          </a:xfrm>
          <a:prstGeom prst="rect">
            <a:avLst/>
          </a:prstGeom>
          <a:noFill/>
          <a:ln w="9525" algn="in">
            <a:noFill/>
            <a:miter lim="800000"/>
            <a:headEnd/>
            <a:tailEnd/>
          </a:ln>
          <a:effectLst/>
        </p:spPr>
      </p:pic>
      <p:sp>
        <p:nvSpPr>
          <p:cNvPr id="3" name="Title 1"/>
          <p:cNvSpPr txBox="1">
            <a:spLocks/>
          </p:cNvSpPr>
          <p:nvPr/>
        </p:nvSpPr>
        <p:spPr>
          <a:xfrm>
            <a:off x="500034" y="142852"/>
            <a:ext cx="8229600" cy="10715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normalizeH="0" baseline="0" noProof="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Tajuk</a:t>
            </a:r>
            <a:r>
              <a:rPr kumimoji="0" lang="en-US" sz="54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 </a:t>
            </a:r>
            <a:r>
              <a:rPr kumimoji="0" lang="en-US" sz="5400" i="0" u="none" strike="noStrike" kern="1200" normalizeH="0" baseline="0" noProof="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Khutbah</a:t>
            </a:r>
            <a:r>
              <a:rPr kumimoji="0" lang="en-US" sz="54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 </a:t>
            </a:r>
            <a:r>
              <a:rPr kumimoji="0" lang="en-US" sz="5400" i="0" u="none" strike="noStrike" kern="1200" normalizeH="0" baseline="0" noProof="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Hari</a:t>
            </a:r>
            <a:r>
              <a:rPr kumimoji="0" lang="en-US" sz="54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 </a:t>
            </a:r>
            <a:r>
              <a:rPr kumimoji="0" lang="en-US" sz="5400" i="0" u="none" strike="noStrike" kern="1200" normalizeH="0" baseline="0" noProof="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ini</a:t>
            </a:r>
            <a:r>
              <a:rPr kumimoji="0" lang="en-US" sz="5400" i="0" u="none" strike="noStrike" kern="1200" normalizeH="0" baseline="0" noProof="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rPr>
              <a:t> ……</a:t>
            </a:r>
            <a:endParaRPr kumimoji="0" lang="en-US" sz="5400" i="0" u="none" strike="noStrike" kern="1200" normalizeH="0" baseline="0" noProof="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Brush Script MT" pitchFamily="66" charset="0"/>
              <a:ea typeface="+mj-ea"/>
              <a:cs typeface="Aharoni" pitchFamily="2" charset="-79"/>
            </a:endParaRPr>
          </a:p>
        </p:txBody>
      </p:sp>
      <p:sp>
        <p:nvSpPr>
          <p:cNvPr id="5" name="Rectangle 4"/>
          <p:cNvSpPr/>
          <p:nvPr/>
        </p:nvSpPr>
        <p:spPr>
          <a:xfrm>
            <a:off x="428596" y="2571744"/>
            <a:ext cx="8501090" cy="1569660"/>
          </a:xfrm>
          <a:prstGeom prst="rect">
            <a:avLst/>
          </a:prstGeom>
          <a:noFill/>
        </p:spPr>
        <p:txBody>
          <a:bodyPr wrap="square" lIns="91440" tIns="45720" rIns="91440" bIns="45720">
            <a:prstTxWarp prst="textWave1">
              <a:avLst/>
            </a:prstTxWarp>
            <a:spAutoFit/>
          </a:bodyPr>
          <a:lstStyle/>
          <a:p>
            <a:pPr algn="ctr"/>
            <a:r>
              <a:rPr lang="en-US" sz="48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GURU PEMBINA </a:t>
            </a:r>
          </a:p>
          <a:p>
            <a:pPr algn="ctr"/>
            <a:r>
              <a:rPr lang="en-US" sz="48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NEGARA BANGSA</a:t>
            </a:r>
            <a:endParaRPr lang="en-US" sz="48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45" presetClass="entr" presetSubtype="0" fill="hold" grpId="1"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547" t="528" r="7150" b="6349"/>
          <a:stretch>
            <a:fillRect/>
          </a:stretch>
        </p:blipFill>
        <p:spPr bwMode="auto">
          <a:xfrm>
            <a:off x="-71470" y="0"/>
            <a:ext cx="9286908" cy="6858000"/>
          </a:xfrm>
          <a:prstGeom prst="rect">
            <a:avLst/>
          </a:prstGeom>
          <a:noFill/>
          <a:ln w="9525" algn="in">
            <a:noFill/>
            <a:miter lim="800000"/>
            <a:headEnd/>
            <a:tailEnd/>
          </a:ln>
          <a:effectLst/>
        </p:spPr>
      </p:pic>
      <p:sp>
        <p:nvSpPr>
          <p:cNvPr id="3" name="Rectangle 2"/>
          <p:cNvSpPr/>
          <p:nvPr/>
        </p:nvSpPr>
        <p:spPr>
          <a:xfrm>
            <a:off x="571472" y="282339"/>
            <a:ext cx="821537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Tema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sambutan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guru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85786" y="1428736"/>
            <a:ext cx="7072362" cy="1000132"/>
          </a:xfrm>
          <a:prstGeom prst="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“Guru Pembina Negara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sp>
        <p:nvSpPr>
          <p:cNvPr id="5" name="Rectangle 4"/>
          <p:cNvSpPr/>
          <p:nvPr/>
        </p:nvSpPr>
        <p:spPr>
          <a:xfrm>
            <a:off x="428596" y="3214686"/>
            <a:ext cx="8215370" cy="1643074"/>
          </a:xfrm>
          <a:prstGeom prst="rect">
            <a:avLst/>
          </a:prstGeom>
          <a:solidFill>
            <a:srgbClr val="0066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Induk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Pembangunan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KPM 2006 - 2010</a:t>
            </a:r>
            <a:endParaRPr lang="ms-MY" sz="2800" dirty="0"/>
          </a:p>
        </p:txBody>
      </p:sp>
      <p:sp>
        <p:nvSpPr>
          <p:cNvPr id="6" name="Rectangle 5"/>
          <p:cNvSpPr/>
          <p:nvPr/>
        </p:nvSpPr>
        <p:spPr>
          <a:xfrm>
            <a:off x="1000100" y="5357826"/>
            <a:ext cx="6429420" cy="1000132"/>
          </a:xfrm>
          <a:prstGeom prst="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81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p>
        </p:txBody>
      </p:sp>
      <p:cxnSp>
        <p:nvCxnSpPr>
          <p:cNvPr id="8" name="Elbow Connector 7"/>
          <p:cNvCxnSpPr/>
          <p:nvPr/>
        </p:nvCxnSpPr>
        <p:spPr>
          <a:xfrm rot="16200000" flipH="1">
            <a:off x="6929454" y="2428868"/>
            <a:ext cx="1643074" cy="1071570"/>
          </a:xfrm>
          <a:prstGeom prst="bentConnector3">
            <a:avLst>
              <a:gd name="adj1" fmla="val 50000"/>
            </a:avLst>
          </a:prstGeom>
          <a:ln w="98425">
            <a:solidFill>
              <a:srgbClr val="FFFF00"/>
            </a:solidFill>
            <a:headEnd type="arrow"/>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464315" y="4893479"/>
            <a:ext cx="1571636" cy="357190"/>
          </a:xfrm>
          <a:prstGeom prst="bentConnector3">
            <a:avLst>
              <a:gd name="adj1" fmla="val 50000"/>
            </a:avLst>
          </a:prstGeom>
          <a:ln w="98425">
            <a:solidFill>
              <a:srgbClr val="FFFF00"/>
            </a:solidFill>
            <a:headEnd type="arrow"/>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TotalTime>
  <Words>1836</Words>
  <Application>Microsoft Office PowerPoint</Application>
  <PresentationFormat>On-screen Show (4:3)</PresentationFormat>
  <Paragraphs>209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USTAZ AIZI SAIDI</dc:creator>
  <cp:lastModifiedBy>USTAZ AIZI SAIDI</cp:lastModifiedBy>
  <cp:revision>230</cp:revision>
  <dcterms:created xsi:type="dcterms:W3CDTF">2010-02-09T10:33:05Z</dcterms:created>
  <dcterms:modified xsi:type="dcterms:W3CDTF">2010-05-11T22:08:38Z</dcterms:modified>
</cp:coreProperties>
</file>