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898" r:id="rId4"/>
    <p:sldId id="259" r:id="rId5"/>
    <p:sldId id="260" r:id="rId6"/>
    <p:sldId id="261" r:id="rId7"/>
    <p:sldId id="262" r:id="rId8"/>
    <p:sldId id="755" r:id="rId9"/>
    <p:sldId id="909" r:id="rId10"/>
    <p:sldId id="1314" r:id="rId11"/>
    <p:sldId id="1315" r:id="rId12"/>
    <p:sldId id="1316" r:id="rId13"/>
    <p:sldId id="1234" r:id="rId14"/>
    <p:sldId id="1318" r:id="rId15"/>
    <p:sldId id="1319" r:id="rId16"/>
    <p:sldId id="1320" r:id="rId17"/>
    <p:sldId id="1322" r:id="rId18"/>
    <p:sldId id="1323" r:id="rId19"/>
    <p:sldId id="1249" r:id="rId20"/>
    <p:sldId id="407" r:id="rId21"/>
    <p:sldId id="417" r:id="rId22"/>
    <p:sldId id="281" r:id="rId23"/>
    <p:sldId id="950" r:id="rId24"/>
    <p:sldId id="276" r:id="rId25"/>
    <p:sldId id="277" r:id="rId26"/>
    <p:sldId id="278" r:id="rId27"/>
    <p:sldId id="1160" r:id="rId28"/>
    <p:sldId id="1179" r:id="rId29"/>
    <p:sldId id="1324" r:id="rId30"/>
    <p:sldId id="1325" r:id="rId31"/>
    <p:sldId id="283" r:id="rId32"/>
    <p:sldId id="284" r:id="rId33"/>
    <p:sldId id="309" r:id="rId34"/>
    <p:sldId id="310" r:id="rId35"/>
    <p:sldId id="961" r:id="rId36"/>
    <p:sldId id="962" r:id="rId37"/>
    <p:sldId id="1181" r:id="rId38"/>
    <p:sldId id="976" r:id="rId39"/>
    <p:sldId id="977" r:id="rId40"/>
    <p:sldId id="978" r:id="rId41"/>
    <p:sldId id="312" r:id="rId42"/>
    <p:sldId id="313" r:id="rId43"/>
    <p:sldId id="1289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FF9393"/>
    <a:srgbClr val="20431D"/>
    <a:srgbClr val="EF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8975" autoAdjust="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25/04/2024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17/2024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65" y="3554105"/>
            <a:ext cx="859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MENGHAYATI PENGERTIAN SYUKUR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82257" y="626092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17 Syawal 1445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26 April 2024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685801"/>
            <a:ext cx="8382000" cy="1676400"/>
          </a:xfrm>
          <a:prstGeom prst="roundRect">
            <a:avLst/>
          </a:prstGeom>
          <a:solidFill>
            <a:srgbClr val="7030A0">
              <a:alpha val="86000"/>
            </a:srgb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Apa yang kita miliki hari ini, semuanya adalah kurniaan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yang perlu disyukuri. </a:t>
            </a:r>
            <a:endParaRPr kumimoji="0" lang="fi-FI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57200" y="3124199"/>
            <a:ext cx="8305800" cy="2438399"/>
          </a:xfrm>
          <a:prstGeom prst="roundRect">
            <a:avLst/>
          </a:prstGeom>
          <a:solidFill>
            <a:srgbClr val="7030A0">
              <a:alpha val="86000"/>
            </a:srgbClr>
          </a:solidFill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dizahirkan melalui pujian dengan lidah atas kurniaan nikmat, hati mensyukuri, manakala anggota badan pula taat beramal dengan apa yang diredhai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SWT.</a:t>
            </a:r>
            <a:endParaRPr kumimoji="0" lang="fi-FI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4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1066800" y="284649"/>
            <a:ext cx="7239000" cy="101075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berfirman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An-Nahl, ayat 114 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036" y="4343400"/>
            <a:ext cx="77819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Bersyukurlah akan nikmat Allah, jika benar kamu hanya menyembah-Nya semata-mata. </a:t>
            </a:r>
          </a:p>
          <a:p>
            <a:pPr algn="just"/>
            <a:endParaRPr lang="ms-MY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457136-5B2B-4855-918F-500DC99DD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36" y="1905000"/>
            <a:ext cx="6861327" cy="22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xmlns="" id="{B40CF779-EE2F-D5E6-48D1-B757F511C38A}"/>
              </a:ext>
            </a:extLst>
          </p:cNvPr>
          <p:cNvSpPr/>
          <p:nvPr/>
        </p:nvSpPr>
        <p:spPr>
          <a:xfrm>
            <a:off x="435665" y="2857501"/>
            <a:ext cx="8305800" cy="2971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78DFD4E9-5636-6AD1-B9D0-D9CCB872FD9F}"/>
              </a:ext>
            </a:extLst>
          </p:cNvPr>
          <p:cNvSpPr/>
          <p:nvPr/>
        </p:nvSpPr>
        <p:spPr>
          <a:xfrm>
            <a:off x="419100" y="381000"/>
            <a:ext cx="8305800" cy="2133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Kesyukuran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perlu dizahirkan melalui perlakuan amalan soleh dan ketaatan sebagaimana firman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kepada Nabi Daud AS:</a:t>
            </a:r>
            <a:endParaRPr kumimoji="0" lang="fi-FI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897604-2726-4522-9D2A-B55AB692C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6" y="3155900"/>
            <a:ext cx="4723878" cy="1328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B8C791-B9A0-45CD-93E1-77ED0D2B14D3}"/>
              </a:ext>
            </a:extLst>
          </p:cNvPr>
          <p:cNvSpPr/>
          <p:nvPr/>
        </p:nvSpPr>
        <p:spPr>
          <a:xfrm>
            <a:off x="697602" y="4125192"/>
            <a:ext cx="7781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Beramallah kamu wahai keluarga Daud untuk bersyukur! </a:t>
            </a:r>
          </a:p>
          <a:p>
            <a:pPr algn="just" rtl="1"/>
            <a:r>
              <a:rPr lang="ms-MY" sz="2800" b="1" dirty="0"/>
              <a:t>(Surah Saba’: Ayat 13).</a:t>
            </a:r>
            <a:endParaRPr lang="ms-MY" sz="3600" b="1" dirty="0"/>
          </a:p>
        </p:txBody>
      </p:sp>
    </p:spTree>
    <p:extLst>
      <p:ext uri="{BB962C8B-B14F-4D97-AF65-F5344CB8AC3E}">
        <p14:creationId xmlns:p14="http://schemas.microsoft.com/office/powerpoint/2010/main" val="31889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19100" y="297180"/>
            <a:ext cx="8305800" cy="2811780"/>
          </a:xfrm>
          <a:prstGeom prst="roundRect">
            <a:avLst/>
          </a:prstGeom>
          <a:solidFill>
            <a:schemeClr val="accent3">
              <a:alpha val="64000"/>
            </a:schemeClr>
          </a:solidFill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Menurut Ibnu Kathir: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Beramallah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kamu sebagai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tanda bersyukur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atas segala nikmat yang diberikan kepada kamu dalam agama dan dunia. </a:t>
            </a:r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xmlns="" id="{F798E5E2-C899-41AB-100D-601E561F69E3}"/>
              </a:ext>
            </a:extLst>
          </p:cNvPr>
          <p:cNvSpPr/>
          <p:nvPr/>
        </p:nvSpPr>
        <p:spPr>
          <a:xfrm>
            <a:off x="419100" y="3429000"/>
            <a:ext cx="8305800" cy="3101340"/>
          </a:xfrm>
          <a:prstGeom prst="roundRect">
            <a:avLst/>
          </a:prstGeom>
          <a:solidFill>
            <a:schemeClr val="accent3">
              <a:alpha val="60000"/>
            </a:schemeClr>
          </a:solidFill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Solat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adalah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syukur, puasa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adalah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dan setiap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kebaikan yang dikerjakan kerana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adalah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 Pendek kata,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adalah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takwa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kepada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beramal soleh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sv-SE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19100" y="3584712"/>
            <a:ext cx="8218170" cy="296848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092D9C31-8674-D034-28BD-140A50639AB5}"/>
              </a:ext>
            </a:extLst>
          </p:cNvPr>
          <p:cNvSpPr/>
          <p:nvPr/>
        </p:nvSpPr>
        <p:spPr>
          <a:xfrm>
            <a:off x="506730" y="182880"/>
            <a:ext cx="8130540" cy="278892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Meskipun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bersyukur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merupakan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sifat yang mulia,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namun tidak ramai yang mampu menunaikan tuntutan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yang sepatutnya. Firman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422F25-3830-40A7-9426-6BB678C6B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84713"/>
            <a:ext cx="5614652" cy="14854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74A8AB-D402-43EC-991F-744ED3E078FB}"/>
              </a:ext>
            </a:extLst>
          </p:cNvPr>
          <p:cNvSpPr/>
          <p:nvPr/>
        </p:nvSpPr>
        <p:spPr>
          <a:xfrm>
            <a:off x="681037" y="4750573"/>
            <a:ext cx="77819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Dan sememangnya sedikit sekali di antara hamba-hambaKu yang bersyukur. </a:t>
            </a:r>
          </a:p>
          <a:p>
            <a:pPr algn="just"/>
            <a:endParaRPr lang="ms-MY" sz="2800" b="1" dirty="0">
              <a:solidFill>
                <a:srgbClr val="C00000"/>
              </a:solidFill>
            </a:endParaRPr>
          </a:p>
          <a:p>
            <a:pPr algn="just" rtl="1"/>
            <a:r>
              <a:rPr lang="ms-MY" sz="2800" b="1" dirty="0">
                <a:solidFill>
                  <a:schemeClr val="bg2">
                    <a:lumMod val="10000"/>
                  </a:schemeClr>
                </a:solidFill>
              </a:rPr>
              <a:t>(Surah Saba’: Ayat 13)</a:t>
            </a:r>
            <a:endParaRPr lang="ms-MY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447800"/>
            <a:ext cx="8782050" cy="458724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 yang tidak bersyukur,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 merasa tidak cukup dan gelisah dengan apa yang telah dimiliki. Akibatnya mereka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hanyut dan tenggelam dengan kenikmatan dunia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Maka hubungan dengan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menjadi semakin jauh. Akibat daripada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 nikmat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juga,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membalas dengan bencana ditarik balik kurniaan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sepertimana pernah berlaku kepada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 Aad, kaum Tsamud dan kaum Nabi Lut.</a:t>
            </a:r>
          </a:p>
        </p:txBody>
      </p:sp>
    </p:spTree>
    <p:extLst>
      <p:ext uri="{BB962C8B-B14F-4D97-AF65-F5344CB8AC3E}">
        <p14:creationId xmlns:p14="http://schemas.microsoft.com/office/powerpoint/2010/main" val="204697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638299" y="5334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6" y="2278380"/>
            <a:ext cx="8277225" cy="230124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Akhirnya, marilah kita menghayati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pengertian syukur dalam kehidupan.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Semoga kita memperoleh kebahagiaan hidup di dunia dan akhirat.</a:t>
            </a:r>
          </a:p>
        </p:txBody>
      </p:sp>
    </p:spTree>
    <p:extLst>
      <p:ext uri="{BB962C8B-B14F-4D97-AF65-F5344CB8AC3E}">
        <p14:creationId xmlns:p14="http://schemas.microsoft.com/office/powerpoint/2010/main" val="337020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33400" y="230817"/>
            <a:ext cx="8077199" cy="72253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00" y="277090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518918" y="3232392"/>
            <a:ext cx="8229600" cy="3625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Dan ingatlah ketika Tuhan kamu memberitahu dengan sejelas-jelasnya: "Demi sesungguhnya! jika kamu bersyukur terhadap segala nikmatku tentu Aku akan menambah nikmat itu kepada kamu dan Demi sesungguhnya, jika kamu kufur terhadap nikmat itu maka Sesungguhnya azabKu sangat keras".  </a:t>
            </a:r>
          </a:p>
          <a:p>
            <a:pPr marL="0" indent="0" algn="just" rtl="1">
              <a:buNone/>
            </a:pPr>
            <a:r>
              <a:rPr lang="pt-BR" sz="2800" b="1" dirty="0"/>
              <a:t> (Surah Ibrahim:  Ayat 7)</a:t>
            </a:r>
            <a:endParaRPr lang="ms-MY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EBCCEC-3DD0-4CB9-9223-76481E0F2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9" y="1224458"/>
            <a:ext cx="874851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27860" y="1676400"/>
            <a:ext cx="8863740" cy="487680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Berbaktilah kepada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sepenuh hati.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Manfaatkanlah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peluang kehidupan ini dengan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 ketaatan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 mendapat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keredaan-Nya.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Ketahuilah bahawa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telah menjadikan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Jumaat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penghulu segala hari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dipenuhi dengan pelbagai kelebihan </a:t>
            </a:r>
            <a:r>
              <a:rPr lang="fi-FI" sz="31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sepertimana sabda Rasulullah SAW yang bermaksud:</a:t>
            </a:r>
            <a:endParaRPr lang="fi-FI" sz="31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11567" y="1295400"/>
            <a:ext cx="8720866" cy="541020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hari ialah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Jumaat.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Padanya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dijadikan Nabi Adam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Padanya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dimasukkan baginda ke syurga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padanya juga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dikeluarkan daripada syurga,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berlaku Kiamat melainkan pada hari Jumaat.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  <a:p>
            <a:pPr algn="ctr"/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                                                        (Hadis riwayat Muslim)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4321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11567" y="1295400"/>
            <a:ext cx="8720866" cy="541020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 bersempena dengan hari yang mulia ini, sayugialah kita umat Islam mengambil peluang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 amal kebaikan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berniat iktikaf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 berada dalam masjid,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 pengajaran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 kandungan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khutbah Jumaat, berzikir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menunaikan solat Jumaat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tertib dan khusyuk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161965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11567" y="1295400"/>
            <a:ext cx="8720866" cy="236220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 melakukan perkara yang boleh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mengganggu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jemaah lain sepanjang berada di masjid, kerana perbuatan tersebut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dilarang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Islam.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2286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4EE836FA-3F9C-4478-8A52-76D67B5FFBBE}"/>
              </a:ext>
            </a:extLst>
          </p:cNvPr>
          <p:cNvSpPr/>
          <p:nvPr/>
        </p:nvSpPr>
        <p:spPr>
          <a:xfrm>
            <a:off x="122997" y="3869635"/>
            <a:ext cx="8720866" cy="236220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Begitu juga, marilah kita memperbanyakkan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 selawat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Rasulullah SAW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 firman 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fi-FI" sz="29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surah al-Ahzab ayat 56:</a:t>
            </a:r>
          </a:p>
        </p:txBody>
      </p:sp>
    </p:spTree>
    <p:extLst>
      <p:ext uri="{BB962C8B-B14F-4D97-AF65-F5344CB8AC3E}">
        <p14:creationId xmlns:p14="http://schemas.microsoft.com/office/powerpoint/2010/main" val="2300232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143000"/>
            <a:ext cx="8648700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إِلٰهَ إِلَّا اللهُ وَحْدَهُ لَا شَرِيكَ لَهُ، </a:t>
            </a:r>
          </a:p>
          <a:p>
            <a:pPr lvl="1" algn="ctr" rtl="1"/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أَنَّ سَيِّدَنَا مُحَمَّدًا عَبْدُهُ وَرَسُولُهُ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لَا نَبِيَّ بَعْدَهُ</a:t>
            </a:r>
            <a:endParaRPr lang="ar-YE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75" y="2712660"/>
            <a:ext cx="8636975" cy="4524315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a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 bersaksi bahawa tiada Tuhan melainkan Allah sahaja tiada sekutu bagi-Nya,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a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 bersaksi bahawa junjungan kita Muhammad adalah hamba dan Rasul-Nya, </a:t>
            </a:r>
            <a:r>
              <a:rPr lang="sv-SE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 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 </a:t>
            </a:r>
            <a:r>
              <a:rPr lang="sv-SE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 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sesudahnya.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36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xmlns="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40118"/>
            <a:ext cx="8701030" cy="1938992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صَلِّ وَسَلِّمْ عَلَى سَيِّدِنَا مُحَمَّدٍ وَعَلَى آلِهِ وَصَحْبِهِ وَمَنْ تَبِعَهُ وَوَالَاهُ.</a:t>
            </a:r>
            <a:endParaRPr lang="ar-SA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8701030" cy="2554545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selawat dan salam ke atas junjungan kami Muhammad, keluarganya, para sahabatnya,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 orang-orang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mengikuti dan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membantunya.</a:t>
            </a:r>
            <a:endParaRPr lang="es-E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80" y="7620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 Syawal 1445/ 26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296443-9B7B-3AE4-6094-1034894DD168}"/>
              </a:ext>
            </a:extLst>
          </p:cNvPr>
          <p:cNvSpPr/>
          <p:nvPr/>
        </p:nvSpPr>
        <p:spPr>
          <a:xfrm>
            <a:off x="272896" y="3657600"/>
            <a:ext cx="859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MENGHAYATI PENGERTIAN SYUKUR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381000"/>
            <a:ext cx="8686800" cy="3581400"/>
          </a:xfrm>
          <a:prstGeom prst="roundRect">
            <a:avLst/>
          </a:prstGeom>
          <a:solidFill>
            <a:schemeClr val="accent4">
              <a:lumMod val="75000"/>
              <a:alpha val="85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 ini adalah satu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ujian. Ujian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pula boleh datang dalam pelbagai bentuk. Ada insan yang diuji dengan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kesusahan, keperitan, penderitaan dan kesakitan.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 pula insan yang diuji dengan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kesenangan, kemewahan, keseronokan dan kebahagiaan. </a:t>
            </a:r>
            <a:endParaRPr lang="fi-FI" sz="3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xmlns="" id="{F648E910-C384-C58E-BC82-33C6FD3A2232}"/>
              </a:ext>
            </a:extLst>
          </p:cNvPr>
          <p:cNvSpPr/>
          <p:nvPr/>
        </p:nvSpPr>
        <p:spPr>
          <a:xfrm>
            <a:off x="228600" y="4191000"/>
            <a:ext cx="8686800" cy="2438400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Antara dua bentuk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ujian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ini, setiap insan pasti akan menghadapinya kerana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ujian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adalah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pelengkap kepada kehidupan.</a:t>
            </a:r>
            <a:endParaRPr kumimoji="0" lang="fi-FI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71500" y="876300"/>
            <a:ext cx="8001000" cy="5105400"/>
          </a:xfrm>
          <a:prstGeom prst="roundRect">
            <a:avLst/>
          </a:prstGeom>
          <a:solidFill>
            <a:srgbClr val="0070C0">
              <a:alpha val="65000"/>
            </a:srgb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Saat diuji dengan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kesusahan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, kebiasaannya manusia semakin hampir kepada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dengan penuh keinsafan. Lalu, merayu dan mengadu agar dilepaskan dari segala kesusahan yang sedang dihadapi.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2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xmlns="" id="{791EA567-20A6-E96E-6958-7E889254EA25}"/>
              </a:ext>
            </a:extLst>
          </p:cNvPr>
          <p:cNvSpPr/>
          <p:nvPr/>
        </p:nvSpPr>
        <p:spPr>
          <a:xfrm>
            <a:off x="552450" y="952500"/>
            <a:ext cx="8039100" cy="4953000"/>
          </a:xfrm>
          <a:prstGeom prst="roundRect">
            <a:avLst/>
          </a:prstGeom>
          <a:solidFill>
            <a:srgbClr val="0070C0">
              <a:alpha val="65000"/>
            </a:srgb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Apabila diuji dengan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kesenangan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, inilah detik merbahaya bagi sebahagian insan.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Kesenangan dan kemewahan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kadangkala gagal membentuknya menjadi hamba yang semakin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taat dan bersyukur.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Bahkan, semakin lalai dan alpa kepada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Pencipta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72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12424743</TotalTime>
  <Words>1418</Words>
  <Application>Microsoft Office PowerPoint</Application>
  <PresentationFormat>On-screen Show (4:3)</PresentationFormat>
  <Paragraphs>155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1495</cp:revision>
  <dcterms:created xsi:type="dcterms:W3CDTF">2017-12-24T04:47:57Z</dcterms:created>
  <dcterms:modified xsi:type="dcterms:W3CDTF">2024-04-25T03:44:07Z</dcterms:modified>
</cp:coreProperties>
</file>