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1" r:id="rId4"/>
    <p:sldId id="259" r:id="rId5"/>
    <p:sldId id="260" r:id="rId6"/>
    <p:sldId id="261" r:id="rId7"/>
    <p:sldId id="262" r:id="rId8"/>
    <p:sldId id="755" r:id="rId9"/>
    <p:sldId id="784" r:id="rId10"/>
    <p:sldId id="802" r:id="rId11"/>
    <p:sldId id="822" r:id="rId12"/>
    <p:sldId id="823" r:id="rId13"/>
    <p:sldId id="840" r:id="rId14"/>
    <p:sldId id="826" r:id="rId15"/>
    <p:sldId id="827" r:id="rId16"/>
    <p:sldId id="830" r:id="rId17"/>
    <p:sldId id="831" r:id="rId18"/>
    <p:sldId id="832" r:id="rId19"/>
    <p:sldId id="790" r:id="rId20"/>
    <p:sldId id="585" r:id="rId21"/>
    <p:sldId id="407" r:id="rId22"/>
    <p:sldId id="417" r:id="rId23"/>
    <p:sldId id="281" r:id="rId24"/>
    <p:sldId id="275" r:id="rId25"/>
    <p:sldId id="276" r:id="rId26"/>
    <p:sldId id="277" r:id="rId27"/>
    <p:sldId id="278" r:id="rId28"/>
    <p:sldId id="838" r:id="rId29"/>
    <p:sldId id="283" r:id="rId30"/>
    <p:sldId id="284" r:id="rId31"/>
    <p:sldId id="309" r:id="rId32"/>
    <p:sldId id="310" r:id="rId33"/>
    <p:sldId id="288" r:id="rId34"/>
    <p:sldId id="289" r:id="rId35"/>
    <p:sldId id="843" r:id="rId36"/>
    <p:sldId id="842" r:id="rId37"/>
    <p:sldId id="841"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D9D5781-C62F-4E25-9626-2D93AC053DA4}"/>
    <pc:docChg chg="modSld">
      <pc:chgData name="faizul alfalah" userId="b097e28588539e7c" providerId="LiveId" clId="{6D9D5781-C62F-4E25-9626-2D93AC053DA4}" dt="2024-01-24T08:09:06.903" v="1" actId="20577"/>
      <pc:docMkLst>
        <pc:docMk/>
      </pc:docMkLst>
      <pc:sldChg chg="modSp mod">
        <pc:chgData name="faizul alfalah" userId="b097e28588539e7c" providerId="LiveId" clId="{6D9D5781-C62F-4E25-9626-2D93AC053DA4}" dt="2024-01-24T08:09:06.903" v="1" actId="20577"/>
        <pc:sldMkLst>
          <pc:docMk/>
          <pc:sldMk cId="3967262900" sldId="823"/>
        </pc:sldMkLst>
        <pc:spChg chg="mod">
          <ac:chgData name="faizul alfalah" userId="b097e28588539e7c" providerId="LiveId" clId="{6D9D5781-C62F-4E25-9626-2D93AC053DA4}" dt="2024-01-24T08:09:06.903" v="1" actId="20577"/>
          <ac:spMkLst>
            <pc:docMk/>
            <pc:sldMk cId="3967262900" sldId="823"/>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25/01/2024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39AA59-300D-42E3-8D5F-3E457F6E18EC}"/>
              </a:ext>
            </a:extLst>
          </p:cNvPr>
          <p:cNvSpPr/>
          <p:nvPr/>
        </p:nvSpPr>
        <p:spPr>
          <a:xfrm>
            <a:off x="629388" y="3645456"/>
            <a:ext cx="7885224" cy="1754326"/>
          </a:xfrm>
          <a:prstGeom prst="rect">
            <a:avLst/>
          </a:prstGeom>
        </p:spPr>
        <p:txBody>
          <a:bodyPr wrap="square">
            <a:spAutoFit/>
          </a:bodyPr>
          <a:lstStyle/>
          <a:p>
            <a:pPr algn="ctr"/>
            <a:r>
              <a:rPr lang="fi-FI" sz="54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INDAHNYA HIDUP </a:t>
            </a:r>
          </a:p>
          <a:p>
            <a:pPr algn="ctr"/>
            <a:r>
              <a:rPr lang="fi-FI" sz="54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BERSYARIAT</a:t>
            </a:r>
          </a:p>
        </p:txBody>
      </p:sp>
      <p:pic>
        <p:nvPicPr>
          <p:cNvPr id="8" name="Picture 2" descr="316px-Coat_of_arms_of_Terengganu">
            <a:extLst>
              <a:ext uri="{FF2B5EF4-FFF2-40B4-BE49-F238E27FC236}">
                <a16:creationId xmlns:a16="http://schemas.microsoft.com/office/drawing/2014/main" xmlns="" id="{DF730A24-6E0C-48AB-93BC-BBCAB96DB3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D3F982EC-BD7D-40ED-8894-01467E1126AF}"/>
              </a:ext>
            </a:extLst>
          </p:cNvPr>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12" name="Rectangle 5">
            <a:extLst>
              <a:ext uri="{FF2B5EF4-FFF2-40B4-BE49-F238E27FC236}">
                <a16:creationId xmlns:a16="http://schemas.microsoft.com/office/drawing/2014/main" xmlns="" id="{19157464-0F10-4083-A149-5F4502E9DE8F}"/>
              </a:ext>
            </a:extLst>
          </p:cNvPr>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04/2024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13" name="Rectangle 12">
            <a:extLst>
              <a:ext uri="{FF2B5EF4-FFF2-40B4-BE49-F238E27FC236}">
                <a16:creationId xmlns:a16="http://schemas.microsoft.com/office/drawing/2014/main" xmlns="" id="{122D3BF4-D060-4F6C-8C0F-7254BECD4237}"/>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14 Rejab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26 </a:t>
            </a:r>
            <a:r>
              <a:rPr lang="en-US" sz="2400" b="1" dirty="0" err="1">
                <a:solidFill>
                  <a:srgbClr val="FFFF00"/>
                </a:solidFill>
                <a:effectLst>
                  <a:glow rad="139700">
                    <a:schemeClr val="tx1">
                      <a:alpha val="40000"/>
                    </a:schemeClr>
                  </a:glow>
                  <a:outerShdw dist="38100" dir="2700000" algn="tl">
                    <a:srgbClr val="000000">
                      <a:alpha val="94000"/>
                    </a:srgbClr>
                  </a:outerShdw>
                </a:effectLst>
              </a:rPr>
              <a:t>Januari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
        <p:nvSpPr>
          <p:cNvPr id="15" name="Rectangle 14">
            <a:extLst>
              <a:ext uri="{FF2B5EF4-FFF2-40B4-BE49-F238E27FC236}">
                <a16:creationId xmlns:a16="http://schemas.microsoft.com/office/drawing/2014/main" xmlns="" id="{02B79BA1-DEB0-4DF4-8FA6-AE820AE4BF24}"/>
              </a:ext>
            </a:extLst>
          </p:cNvPr>
          <p:cNvSpPr/>
          <p:nvPr/>
        </p:nvSpPr>
        <p:spPr>
          <a:xfrm>
            <a:off x="0" y="62292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414521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67187" y="1090614"/>
            <a:ext cx="596267"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85800" y="2743200"/>
            <a:ext cx="7848601" cy="31242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b="1" dirty="0">
              <a:ln w="1905"/>
              <a:solidFill>
                <a:schemeClr val="tx1"/>
              </a:solidFill>
              <a:effectLst>
                <a:innerShdw blurRad="69850" dist="43180" dir="5400000">
                  <a:srgbClr val="000000">
                    <a:alpha val="65000"/>
                  </a:srgbClr>
                </a:innerShdw>
              </a:effectLst>
            </a:endParaRPr>
          </a:p>
          <a:p>
            <a:pPr algn="ctr"/>
            <a:r>
              <a:rPr lang="sv-SE" sz="3200" b="1" dirty="0">
                <a:ln w="1905"/>
                <a:solidFill>
                  <a:schemeClr val="tx1"/>
                </a:solidFill>
                <a:effectLst>
                  <a:innerShdw blurRad="69850" dist="43180" dir="5400000">
                    <a:srgbClr val="000000">
                      <a:alpha val="65000"/>
                    </a:srgbClr>
                  </a:innerShdw>
                </a:effectLst>
              </a:rPr>
              <a:t>“Sesungguhnya binaan dan dasar syariat dibangunkan di atas hikmah dan kemaslahatan manusia dalam kehidupan sekarang dan kehidupan akhirat. Seluruh syariat adalah adil, rahmat, maslahah dan hikmah. ”.</a:t>
            </a:r>
            <a:endParaRPr lang="en-US" sz="3200" b="1" dirty="0">
              <a:ln w="1905"/>
              <a:solidFill>
                <a:schemeClr val="tx1"/>
              </a:solidFill>
              <a:effectLst>
                <a:innerShdw blurRad="69850" dist="43180" dir="5400000">
                  <a:srgbClr val="000000">
                    <a:alpha val="65000"/>
                  </a:srgbClr>
                </a:innerShdw>
              </a:effectLst>
            </a:endParaRPr>
          </a:p>
        </p:txBody>
      </p:sp>
      <p:sp>
        <p:nvSpPr>
          <p:cNvPr id="6" name="Cloud 5"/>
          <p:cNvSpPr/>
          <p:nvPr/>
        </p:nvSpPr>
        <p:spPr>
          <a:xfrm>
            <a:off x="1676400" y="685800"/>
            <a:ext cx="5295900" cy="137922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1905"/>
                <a:solidFill>
                  <a:srgbClr val="FF0000"/>
                </a:solidFill>
                <a:effectLst>
                  <a:innerShdw blurRad="69850" dist="43180" dir="5400000">
                    <a:srgbClr val="000000">
                      <a:alpha val="65000"/>
                    </a:srgbClr>
                  </a:innerShdw>
                </a:effectLst>
              </a:rPr>
              <a:t>Ibnu Al-Qayyim  </a:t>
            </a:r>
            <a:r>
              <a:rPr lang="sv-SE" sz="3200" b="1" dirty="0">
                <a:ln w="1905"/>
                <a:solidFill>
                  <a:srgbClr val="0070C0"/>
                </a:solidFill>
                <a:effectLst>
                  <a:innerShdw blurRad="69850" dist="43180" dir="5400000">
                    <a:srgbClr val="000000">
                      <a:alpha val="65000"/>
                    </a:srgbClr>
                  </a:innerShdw>
                </a:effectLst>
              </a:rPr>
              <a:t>menjelaskan</a:t>
            </a:r>
            <a:endParaRPr lang="en-US" sz="40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672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219075" y="5334000"/>
            <a:ext cx="8705850" cy="1631216"/>
          </a:xfrm>
          <a:prstGeom prst="rect">
            <a:avLst/>
          </a:prstGeom>
        </p:spPr>
        <p:txBody>
          <a:bodyPr wrap="square">
            <a:spAutoFit/>
          </a:bodyPr>
          <a:lstStyle/>
          <a:p>
            <a:pPr algn="just"/>
            <a:r>
              <a:rPr lang="ms-MY" sz="2800" b="1" dirty="0"/>
              <a:t>Yang bermaksud: </a:t>
            </a:r>
            <a:r>
              <a:rPr lang="ms-MY" sz="2800" b="1" dirty="0">
                <a:solidFill>
                  <a:srgbClr val="C00000"/>
                </a:solidFill>
              </a:rPr>
              <a:t>Dan Ia tidak menjadikan atas kamu menanggung susah payah dalam perkara agama,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8" name="Snip Diagonal Corner Rectangle 7">
            <a:extLst>
              <a:ext uri="{FF2B5EF4-FFF2-40B4-BE49-F238E27FC236}">
                <a16:creationId xmlns:a16="http://schemas.microsoft.com/office/drawing/2014/main" xmlns="" id="{B99F7B4E-83DC-BDF3-5F5E-501ED07D7196}"/>
              </a:ext>
            </a:extLst>
          </p:cNvPr>
          <p:cNvSpPr/>
          <p:nvPr/>
        </p:nvSpPr>
        <p:spPr>
          <a:xfrm>
            <a:off x="280259" y="210985"/>
            <a:ext cx="8583482" cy="10668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FirmanNya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 Hajj ayat 78:</a:t>
            </a:r>
          </a:p>
        </p:txBody>
      </p:sp>
      <p:pic>
        <p:nvPicPr>
          <p:cNvPr id="4" name="Picture 3">
            <a:extLst>
              <a:ext uri="{FF2B5EF4-FFF2-40B4-BE49-F238E27FC236}">
                <a16:creationId xmlns:a16="http://schemas.microsoft.com/office/drawing/2014/main" xmlns="" id="{00F11FC2-AB59-49C8-B3CE-F6BB92AAF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98" y="2545003"/>
            <a:ext cx="8248603" cy="1767993"/>
          </a:xfrm>
          <a:prstGeom prst="rect">
            <a:avLst/>
          </a:prstGeom>
        </p:spPr>
      </p:pic>
    </p:spTree>
    <p:extLst>
      <p:ext uri="{BB962C8B-B14F-4D97-AF65-F5344CB8AC3E}">
        <p14:creationId xmlns:p14="http://schemas.microsoft.com/office/powerpoint/2010/main" val="3888815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hevron 8"/>
          <p:cNvSpPr/>
          <p:nvPr/>
        </p:nvSpPr>
        <p:spPr>
          <a:xfrm rot="5400000">
            <a:off x="1439149" y="885729"/>
            <a:ext cx="796098"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6402657" y="866825"/>
            <a:ext cx="910689"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136768"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35294" y="2270763"/>
            <a:ext cx="2819400" cy="100583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Kesederhanaan</a:t>
            </a:r>
            <a:endParaRPr lang="en-US" sz="28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295400" y="228601"/>
            <a:ext cx="6324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 ISLAM</a:t>
            </a:r>
          </a:p>
        </p:txBody>
      </p:sp>
      <p:sp>
        <p:nvSpPr>
          <p:cNvPr id="14" name="Rounded Rectangle 13"/>
          <p:cNvSpPr/>
          <p:nvPr/>
        </p:nvSpPr>
        <p:spPr>
          <a:xfrm>
            <a:off x="3200400" y="2384440"/>
            <a:ext cx="2667000" cy="150176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a:ln w="1905"/>
              <a:solidFill>
                <a:schemeClr val="tx1"/>
              </a:solidFill>
              <a:effectLst>
                <a:innerShdw blurRad="69850" dist="43180" dir="5400000">
                  <a:srgbClr val="000000">
                    <a:alpha val="65000"/>
                  </a:srgbClr>
                </a:innerShdw>
              </a:effectLst>
            </a:endParaRPr>
          </a:p>
          <a:p>
            <a:pPr algn="ctr"/>
            <a:r>
              <a:rPr lang="sv-SE" sz="2800" b="1" dirty="0">
                <a:ln w="1905"/>
                <a:solidFill>
                  <a:schemeClr val="tx1"/>
                </a:solidFill>
                <a:effectLst>
                  <a:innerShdw blurRad="69850" dist="43180" dir="5400000">
                    <a:srgbClr val="000000">
                      <a:alpha val="65000"/>
                    </a:srgbClr>
                  </a:innerShdw>
                </a:effectLst>
              </a:rPr>
              <a:t>Meliputi seluruh urusan kehidupan</a:t>
            </a:r>
            <a:endParaRPr lang="en-US" sz="2800" b="1" dirty="0">
              <a:ln w="1905"/>
              <a:solidFill>
                <a:schemeClr val="tx1"/>
              </a:solidFill>
              <a:effectLst>
                <a:innerShdw blurRad="69850" dist="43180" dir="5400000">
                  <a:srgbClr val="000000">
                    <a:alpha val="65000"/>
                  </a:srgbClr>
                </a:innerShdw>
              </a:effectLst>
            </a:endParaRPr>
          </a:p>
        </p:txBody>
      </p:sp>
      <p:sp>
        <p:nvSpPr>
          <p:cNvPr id="6" name="Cloud 5"/>
          <p:cNvSpPr/>
          <p:nvPr/>
        </p:nvSpPr>
        <p:spPr>
          <a:xfrm>
            <a:off x="152400" y="1600200"/>
            <a:ext cx="2895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FF0000"/>
                </a:solidFill>
                <a:effectLst>
                  <a:innerShdw blurRad="69850" dist="43180" dir="5400000">
                    <a:srgbClr val="000000">
                      <a:alpha val="65000"/>
                    </a:srgbClr>
                  </a:innerShdw>
                </a:effectLst>
              </a:rPr>
              <a:t>WASOTIYYAH</a:t>
            </a:r>
            <a:endParaRPr lang="en-US" sz="3200" b="1" dirty="0">
              <a:ln w="1905"/>
              <a:solidFill>
                <a:srgbClr val="C00000"/>
              </a:solidFill>
              <a:effectLst>
                <a:innerShdw blurRad="69850" dist="43180" dir="5400000">
                  <a:srgbClr val="000000">
                    <a:alpha val="65000"/>
                  </a:srgbClr>
                </a:innerShdw>
              </a:effectLst>
            </a:endParaRPr>
          </a:p>
        </p:txBody>
      </p:sp>
      <p:sp>
        <p:nvSpPr>
          <p:cNvPr id="16" name="Rounded Rectangle 15"/>
          <p:cNvSpPr/>
          <p:nvPr/>
        </p:nvSpPr>
        <p:spPr>
          <a:xfrm>
            <a:off x="6130212" y="2270763"/>
            <a:ext cx="2819400" cy="100583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Keseimbangan</a:t>
            </a:r>
            <a:endParaRPr lang="en-US" sz="2800" b="1" dirty="0">
              <a:ln w="1905"/>
              <a:solidFill>
                <a:schemeClr val="tx1"/>
              </a:solidFill>
              <a:effectLst>
                <a:innerShdw blurRad="69850" dist="43180" dir="5400000">
                  <a:srgbClr val="000000">
                    <a:alpha val="65000"/>
                  </a:srgbClr>
                </a:innerShdw>
              </a:effectLst>
            </a:endParaRPr>
          </a:p>
        </p:txBody>
      </p:sp>
      <p:sp>
        <p:nvSpPr>
          <p:cNvPr id="11" name="Cloud 10"/>
          <p:cNvSpPr/>
          <p:nvPr/>
        </p:nvSpPr>
        <p:spPr>
          <a:xfrm>
            <a:off x="6019800" y="1524000"/>
            <a:ext cx="2895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FF0000"/>
                </a:solidFill>
                <a:effectLst>
                  <a:innerShdw blurRad="69850" dist="43180" dir="5400000">
                    <a:srgbClr val="000000">
                      <a:alpha val="65000"/>
                    </a:srgbClr>
                  </a:innerShdw>
                </a:effectLst>
              </a:rPr>
              <a:t>TAWAZUN</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3276600" y="1676400"/>
            <a:ext cx="2514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FF0000"/>
                </a:solidFill>
                <a:effectLst>
                  <a:innerShdw blurRad="69850" dist="43180" dir="5400000">
                    <a:srgbClr val="000000">
                      <a:alpha val="65000"/>
                    </a:srgbClr>
                  </a:innerShdw>
                </a:effectLst>
              </a:rPr>
              <a:t>SYUMUL</a:t>
            </a:r>
            <a:endParaRPr lang="en-US" sz="3200" b="1" dirty="0">
              <a:ln w="1905"/>
              <a:solidFill>
                <a:srgbClr val="C00000"/>
              </a:solidFill>
              <a:effectLst>
                <a:innerShdw blurRad="69850" dist="43180" dir="5400000">
                  <a:srgbClr val="000000">
                    <a:alpha val="65000"/>
                  </a:srgbClr>
                </a:innerShdw>
              </a:effectLst>
            </a:endParaRPr>
          </a:p>
        </p:txBody>
      </p:sp>
      <p:sp>
        <p:nvSpPr>
          <p:cNvPr id="17" name="Rounded Rectangle 16"/>
          <p:cNvSpPr/>
          <p:nvPr/>
        </p:nvSpPr>
        <p:spPr>
          <a:xfrm>
            <a:off x="152400" y="4038599"/>
            <a:ext cx="4724400" cy="735955"/>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Tiada konflik antara keperluan ruh dan jasad</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9" name="Rounded Rectangle 18"/>
          <p:cNvSpPr/>
          <p:nvPr/>
        </p:nvSpPr>
        <p:spPr>
          <a:xfrm>
            <a:off x="152400" y="4876800"/>
            <a:ext cx="4724400" cy="838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Tiada perebutan </a:t>
            </a:r>
            <a:r>
              <a:rPr lang="sv-SE" sz="2400" b="1" dirty="0" smtClean="0">
                <a:ln w="1905"/>
                <a:solidFill>
                  <a:schemeClr val="accent5">
                    <a:lumMod val="50000"/>
                  </a:schemeClr>
                </a:solidFill>
                <a:effectLst>
                  <a:innerShdw blurRad="69850" dist="43180" dir="5400000">
                    <a:srgbClr val="000000">
                      <a:alpha val="65000"/>
                    </a:srgbClr>
                  </a:innerShdw>
                </a:effectLst>
              </a:rPr>
              <a:t>antara individu, keluarga dan masyarakat</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0" name="Rounded Rectangle 19"/>
          <p:cNvSpPr/>
          <p:nvPr/>
        </p:nvSpPr>
        <p:spPr>
          <a:xfrm>
            <a:off x="152400" y="5867400"/>
            <a:ext cx="4724400" cy="828017"/>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ln w="1905"/>
                <a:solidFill>
                  <a:schemeClr val="accent5">
                    <a:lumMod val="50000"/>
                  </a:schemeClr>
                </a:solidFill>
                <a:effectLst>
                  <a:innerShdw blurRad="69850" dist="43180" dir="5400000">
                    <a:srgbClr val="000000">
                      <a:alpha val="65000"/>
                    </a:srgbClr>
                  </a:innerShdw>
                </a:effectLst>
              </a:rPr>
              <a:t>Tiada</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pemisahan</a:t>
            </a:r>
            <a:r>
              <a:rPr lang="es-ES" sz="2400" b="1" dirty="0">
                <a:ln w="1905"/>
                <a:solidFill>
                  <a:schemeClr val="accent5">
                    <a:lumMod val="50000"/>
                  </a:schemeClr>
                </a:solidFill>
                <a:effectLst>
                  <a:innerShdw blurRad="69850" dist="43180" dir="5400000">
                    <a:srgbClr val="000000">
                      <a:alpha val="65000"/>
                    </a:srgbClr>
                  </a:innerShdw>
                </a:effectLst>
              </a:rPr>
              <a:t> antara </a:t>
            </a:r>
            <a:r>
              <a:rPr lang="es-ES" sz="2400" b="1" dirty="0" err="1">
                <a:ln w="1905"/>
                <a:solidFill>
                  <a:schemeClr val="accent5">
                    <a:lumMod val="50000"/>
                  </a:schemeClr>
                </a:solidFill>
                <a:effectLst>
                  <a:innerShdw blurRad="69850" dist="43180" dir="5400000">
                    <a:srgbClr val="000000">
                      <a:alpha val="65000"/>
                    </a:srgbClr>
                  </a:innerShdw>
                </a:effectLst>
              </a:rPr>
              <a:t>urusan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dunia</a:t>
            </a:r>
            <a:r>
              <a:rPr lang="es-ES" sz="2400" b="1" dirty="0">
                <a:ln w="1905"/>
                <a:solidFill>
                  <a:schemeClr val="accent5">
                    <a:lumMod val="50000"/>
                  </a:schemeClr>
                </a:solidFill>
                <a:effectLst>
                  <a:innerShdw blurRad="69850" dist="43180" dir="5400000">
                    <a:srgbClr val="000000">
                      <a:alpha val="65000"/>
                    </a:srgbClr>
                  </a:innerShdw>
                </a:effectLst>
              </a:rPr>
              <a:t> dan agama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1" name="Rounded Rectangle 20"/>
          <p:cNvSpPr/>
          <p:nvPr/>
        </p:nvSpPr>
        <p:spPr>
          <a:xfrm>
            <a:off x="5794310" y="4191000"/>
            <a:ext cx="3121090" cy="23742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ln w="1905"/>
                <a:solidFill>
                  <a:srgbClr val="7030A0"/>
                </a:solidFill>
                <a:effectLst>
                  <a:innerShdw blurRad="69850" dist="43180" dir="5400000">
                    <a:srgbClr val="000000">
                      <a:alpha val="65000"/>
                    </a:srgbClr>
                  </a:innerShdw>
                </a:effectLst>
              </a:rPr>
              <a:t>Semuanya</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diselarikan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dengan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seimbang</a:t>
            </a:r>
            <a:r>
              <a:rPr lang="es-ES" sz="2400" b="1" dirty="0">
                <a:ln w="1905"/>
                <a:solidFill>
                  <a:srgbClr val="7030A0"/>
                </a:solidFill>
                <a:effectLst>
                  <a:innerShdw blurRad="69850" dist="43180" dir="5400000">
                    <a:srgbClr val="000000">
                      <a:alpha val="65000"/>
                    </a:srgbClr>
                  </a:innerShdw>
                </a:effectLst>
              </a:rPr>
              <a:t> dan </a:t>
            </a:r>
            <a:r>
              <a:rPr lang="es-ES" sz="2400" b="1" dirty="0" err="1">
                <a:ln w="1905"/>
                <a:solidFill>
                  <a:srgbClr val="7030A0"/>
                </a:solidFill>
                <a:effectLst>
                  <a:innerShdw blurRad="69850" dist="43180" dir="5400000">
                    <a:srgbClr val="000000">
                      <a:alpha val="65000"/>
                    </a:srgbClr>
                  </a:innerShdw>
                </a:effectLst>
              </a:rPr>
              <a:t>penuh</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kesederhanaan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demi</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kebahagiaan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dunia</a:t>
            </a:r>
            <a:r>
              <a:rPr lang="es-ES" sz="2400" b="1" dirty="0">
                <a:ln w="1905"/>
                <a:solidFill>
                  <a:srgbClr val="7030A0"/>
                </a:solidFill>
                <a:effectLst>
                  <a:innerShdw blurRad="69850" dist="43180" dir="5400000">
                    <a:srgbClr val="000000">
                      <a:alpha val="65000"/>
                    </a:srgbClr>
                  </a:innerShdw>
                </a:effectLst>
              </a:rPr>
              <a:t> dan </a:t>
            </a:r>
            <a:r>
              <a:rPr lang="es-ES" sz="2400" b="1" dirty="0" err="1">
                <a:ln w="1905"/>
                <a:solidFill>
                  <a:srgbClr val="7030A0"/>
                </a:solidFill>
                <a:effectLst>
                  <a:innerShdw blurRad="69850" dist="43180" dir="5400000">
                    <a:srgbClr val="000000">
                      <a:alpha val="65000"/>
                    </a:srgbClr>
                  </a:innerShdw>
                </a:effectLst>
              </a:rPr>
              <a:t>akhirat</a:t>
            </a:r>
            <a:endParaRPr lang="en-US" sz="2400" b="1" dirty="0">
              <a:ln w="1905"/>
              <a:solidFill>
                <a:srgbClr val="7030A0"/>
              </a:solidFill>
              <a:effectLst>
                <a:innerShdw blurRad="69850" dist="43180" dir="5400000">
                  <a:srgbClr val="000000">
                    <a:alpha val="65000"/>
                  </a:srgbClr>
                </a:innerShdw>
              </a:effectLst>
            </a:endParaRPr>
          </a:p>
        </p:txBody>
      </p:sp>
      <p:sp>
        <p:nvSpPr>
          <p:cNvPr id="2" name="Notched Right Arrow 1"/>
          <p:cNvSpPr/>
          <p:nvPr/>
        </p:nvSpPr>
        <p:spPr>
          <a:xfrm>
            <a:off x="4870580" y="5105400"/>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2" name="Notched Right Arrow 21"/>
          <p:cNvSpPr/>
          <p:nvPr/>
        </p:nvSpPr>
        <p:spPr>
          <a:xfrm>
            <a:off x="4870580" y="4305300"/>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3" name="Notched Right Arrow 22"/>
          <p:cNvSpPr/>
          <p:nvPr/>
        </p:nvSpPr>
        <p:spPr>
          <a:xfrm>
            <a:off x="4892351" y="6012417"/>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24298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36768"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95400" y="228601"/>
            <a:ext cx="6324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 ISLAM</a:t>
            </a:r>
          </a:p>
        </p:txBody>
      </p:sp>
      <p:sp>
        <p:nvSpPr>
          <p:cNvPr id="14" name="Rounded Rectangle 13"/>
          <p:cNvSpPr/>
          <p:nvPr/>
        </p:nvSpPr>
        <p:spPr>
          <a:xfrm>
            <a:off x="2209800" y="1685225"/>
            <a:ext cx="4648200" cy="150176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Tidak menekankan suatu aspek dengan mengabaikan aspek yang lain</a:t>
            </a:r>
            <a:endParaRPr lang="en-US" sz="2800" b="1" dirty="0">
              <a:ln w="1905"/>
              <a:solidFill>
                <a:schemeClr val="tx1"/>
              </a:solidFill>
              <a:effectLst>
                <a:innerShdw blurRad="69850" dist="43180" dir="5400000">
                  <a:srgbClr val="000000">
                    <a:alpha val="65000"/>
                  </a:srgbClr>
                </a:innerShdw>
              </a:effectLst>
            </a:endParaRPr>
          </a:p>
        </p:txBody>
      </p:sp>
      <p:sp>
        <p:nvSpPr>
          <p:cNvPr id="20" name="Rounded Rectangle 19"/>
          <p:cNvSpPr/>
          <p:nvPr/>
        </p:nvSpPr>
        <p:spPr>
          <a:xfrm>
            <a:off x="398106" y="4147193"/>
            <a:ext cx="3183294" cy="1415407"/>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ln w="1905"/>
              <a:solidFill>
                <a:schemeClr val="accent5">
                  <a:lumMod val="50000"/>
                </a:schemeClr>
              </a:solidFill>
              <a:effectLst>
                <a:innerShdw blurRad="69850" dist="43180" dir="5400000">
                  <a:srgbClr val="000000">
                    <a:alpha val="65000"/>
                  </a:srgbClr>
                </a:innerShdw>
              </a:effectLst>
            </a:endParaRPr>
          </a:p>
          <a:p>
            <a:pPr algn="ctr"/>
            <a:r>
              <a:rPr lang="es-ES" sz="2400" b="1" dirty="0" err="1">
                <a:ln w="1905"/>
                <a:solidFill>
                  <a:schemeClr val="accent5">
                    <a:lumMod val="50000"/>
                  </a:schemeClr>
                </a:solidFill>
                <a:effectLst>
                  <a:innerShdw blurRad="69850" dist="43180" dir="5400000">
                    <a:srgbClr val="000000">
                      <a:alpha val="65000"/>
                    </a:srgbClr>
                  </a:innerShdw>
                </a:effectLst>
              </a:rPr>
              <a:t>Dalam</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urusan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ibadat</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iaitu</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hubungan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dengan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Allah</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2" name="Notched Right Arrow 21"/>
          <p:cNvSpPr/>
          <p:nvPr/>
        </p:nvSpPr>
        <p:spPr>
          <a:xfrm>
            <a:off x="3579225" y="4453622"/>
            <a:ext cx="914400" cy="55938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4" name="Cloud 23"/>
          <p:cNvSpPr/>
          <p:nvPr/>
        </p:nvSpPr>
        <p:spPr>
          <a:xfrm>
            <a:off x="609600" y="3566900"/>
            <a:ext cx="2743200" cy="886722"/>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FF0000"/>
                </a:solidFill>
                <a:effectLst>
                  <a:innerShdw blurRad="69850" dist="43180" dir="5400000">
                    <a:srgbClr val="000000">
                      <a:alpha val="65000"/>
                    </a:srgbClr>
                  </a:innerShdw>
                </a:effectLst>
              </a:rPr>
              <a:t>CONTOH</a:t>
            </a:r>
            <a:endParaRPr lang="en-US" sz="3200" b="1" dirty="0">
              <a:ln w="1905"/>
              <a:solidFill>
                <a:srgbClr val="C00000"/>
              </a:solidFill>
              <a:effectLst>
                <a:innerShdw blurRad="69850" dist="43180" dir="5400000">
                  <a:srgbClr val="000000">
                    <a:alpha val="65000"/>
                  </a:srgbClr>
                </a:innerShdw>
              </a:effectLst>
            </a:endParaRPr>
          </a:p>
        </p:txBody>
      </p:sp>
      <p:sp>
        <p:nvSpPr>
          <p:cNvPr id="25" name="Rounded Rectangle 24"/>
          <p:cNvSpPr/>
          <p:nvPr/>
        </p:nvSpPr>
        <p:spPr>
          <a:xfrm>
            <a:off x="4572000" y="4061925"/>
            <a:ext cx="4191000" cy="16530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a:ln w="1905"/>
                <a:solidFill>
                  <a:schemeClr val="tx1"/>
                </a:solidFill>
                <a:effectLst>
                  <a:innerShdw blurRad="69850" dist="43180" dir="5400000">
                    <a:srgbClr val="000000">
                      <a:alpha val="65000"/>
                    </a:srgbClr>
                  </a:innerShdw>
                </a:effectLst>
              </a:rPr>
              <a:t>Syariat tidak mengenepikan aspek lain, seperti aspek fizikal dan kemasyarakatan</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513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69422" y="1222815"/>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447800" y="228600"/>
            <a:ext cx="63246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AGAMA ISLAM DAN SYARIAT ISLAM</a:t>
            </a:r>
          </a:p>
        </p:txBody>
      </p:sp>
      <p:sp>
        <p:nvSpPr>
          <p:cNvPr id="14" name="Rounded Rectangle 13"/>
          <p:cNvSpPr/>
          <p:nvPr/>
        </p:nvSpPr>
        <p:spPr>
          <a:xfrm>
            <a:off x="701040" y="2028686"/>
            <a:ext cx="7772400" cy="1171713"/>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Merupakan nikmat teragung dan paling sempurna yang dikurniakan Allah kepada manusia</a:t>
            </a:r>
            <a:endParaRPr lang="en-US" sz="2800"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145793" y="3226046"/>
            <a:ext cx="760970" cy="77499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2125978" y="4123407"/>
            <a:ext cx="4800600" cy="14244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a:ln w="1905"/>
                <a:solidFill>
                  <a:schemeClr val="tx1"/>
                </a:solidFill>
                <a:effectLst>
                  <a:innerShdw blurRad="69850" dist="43180" dir="5400000">
                    <a:srgbClr val="000000">
                      <a:alpha val="65000"/>
                    </a:srgbClr>
                  </a:innerShdw>
                </a:effectLst>
              </a:rPr>
              <a:t>Alangkah besar perbezaan antara kehidupan bersyariat dan kehidupan tak bersyariat</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4024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624840" y="1676400"/>
            <a:ext cx="7985760" cy="4876800"/>
          </a:xfrm>
          <a:prstGeom prst="round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ln w="1905"/>
                <a:solidFill>
                  <a:schemeClr val="tx1"/>
                </a:solidFill>
                <a:effectLst>
                  <a:innerShdw blurRad="69850" dist="43180" dir="5400000">
                    <a:srgbClr val="000000">
                      <a:alpha val="65000"/>
                    </a:srgbClr>
                  </a:innerShdw>
                </a:effectLst>
              </a:rPr>
              <a:t>“Kami sebelumnya merupakan satu kaum ahli Jahiliah. Kami menyembah berhala, memakan bangkai dan melakukan perkara keji (zina). Kami memutuskan silaturrahim dan menyakiti jiran. Yang kuat kalangan kami menindas yang lemah. Demikianlah kebiasaan kami sehinggalah Allah mengutuskan kepada kami seorang rasul daripada kalangan kami. Kami mengenali keturunan, kejujuran, sikap amanah dan kesucian maruahnya. Baginda mengajak kami mengesa dan menyembah Allah, meninggalkan sembahan kami dan nenek moyang kami daripada batu dan berhala. Baginda menyuruh kami bercakap jujur, menunaikan amanah, menghubungkan silaturrahim, berbuat baik kepada jiran dan untuk berhenti daripada perkara haram mahupun menumpahkan darah (membunuh). Baginda melarang kami daripada melakukan zina, memberi keterangan palsu, memakan harta anak yatim dan memfitnah wanita yang baik. Baginda memerintahkan kami menyembah Allah yang esa, tidak menyekutui-Nya, mengerjakan solat, menunaikan zakat, berpuasa dan lain-lain. Lantas kami mempercayainya. Kami beriman dan mengikuti ajaran yang dibawanya…”</a:t>
            </a:r>
            <a:endParaRPr lang="en-US"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359727" y="1088898"/>
            <a:ext cx="424545" cy="661817"/>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457200" y="228601"/>
            <a:ext cx="8229600" cy="914399"/>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dirty="0">
                <a:ln w="1905"/>
                <a:solidFill>
                  <a:schemeClr val="tx1"/>
                </a:solidFill>
                <a:effectLst>
                  <a:innerShdw blurRad="69850" dist="43180" dir="5400000">
                    <a:srgbClr val="000000">
                      <a:alpha val="65000"/>
                    </a:srgbClr>
                  </a:innerShdw>
                </a:effectLst>
              </a:rPr>
              <a:t>Ja’far bin Abi Tholib pernah menceritakan perbezaan antara</a:t>
            </a:r>
            <a:r>
              <a:rPr lang="nn-NO" sz="2000" b="1" dirty="0">
                <a:ln w="1905"/>
                <a:solidFill>
                  <a:srgbClr val="7030A0"/>
                </a:solidFill>
                <a:effectLst>
                  <a:innerShdw blurRad="69850" dist="43180" dir="5400000">
                    <a:srgbClr val="000000">
                      <a:alpha val="65000"/>
                    </a:srgbClr>
                  </a:innerShdw>
                </a:effectLst>
              </a:rPr>
              <a:t> kehidupan bersyariat dan kehidupan tak bersyariat </a:t>
            </a:r>
            <a:r>
              <a:rPr lang="nn-NO" sz="2000" b="1" dirty="0">
                <a:ln w="1905"/>
                <a:solidFill>
                  <a:schemeClr val="tx1"/>
                </a:solidFill>
                <a:effectLst>
                  <a:innerShdw blurRad="69850" dist="43180" dir="5400000">
                    <a:srgbClr val="000000">
                      <a:alpha val="65000"/>
                    </a:srgbClr>
                  </a:innerShdw>
                </a:effectLst>
              </a:rPr>
              <a:t>kepada Raja an-Najasyi</a:t>
            </a:r>
            <a:endParaRPr lang="en-US" sz="20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437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207522" y="2548854"/>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028700" y="609600"/>
            <a:ext cx="7086600" cy="14478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KEINDAHAN SYARIAT ISLAM</a:t>
            </a:r>
          </a:p>
        </p:txBody>
      </p:sp>
      <p:sp>
        <p:nvSpPr>
          <p:cNvPr id="14" name="Rounded Rectangle 13"/>
          <p:cNvSpPr/>
          <p:nvPr/>
        </p:nvSpPr>
        <p:spPr>
          <a:xfrm>
            <a:off x="1028700" y="3352800"/>
            <a:ext cx="7086600" cy="2057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Bukan sahaja dirasai oleh umat Islam pada zaman Nabi SAW, bahkan ia kekal segar hingga zaman kini</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70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2133600" y="1767841"/>
            <a:ext cx="6629400" cy="12039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Mempelajari dan memahami agama Islam dan syariatnya sebaik mungkin, demi memelihara maqasid syariah yang sebenar</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838200" y="228600"/>
            <a:ext cx="7962900" cy="122301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1905"/>
                <a:solidFill>
                  <a:srgbClr val="0070C0"/>
                </a:solidFill>
                <a:effectLst>
                  <a:innerShdw blurRad="69850" dist="43180" dir="5400000">
                    <a:srgbClr val="000000">
                      <a:alpha val="65000"/>
                    </a:srgbClr>
                  </a:innerShdw>
                </a:effectLst>
              </a:rPr>
              <a:t>Kesyukuran Terhadap Nikmat Agama Dan Syariat</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2400" y="21336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8" name="Rounded Rectangle 7"/>
          <p:cNvSpPr/>
          <p:nvPr/>
        </p:nvSpPr>
        <p:spPr>
          <a:xfrm>
            <a:off x="2132635" y="3124200"/>
            <a:ext cx="6629400" cy="19659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Mengamalkan syariat secara seimbang dan menyeluruh dalam segenap urusan kita baik urusan peribadi, keluarga, masyarakat dan negara, di samping menghindari daripada sikap melampau atau ekstrim</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9" name="Cloud 8"/>
          <p:cNvSpPr/>
          <p:nvPr/>
        </p:nvSpPr>
        <p:spPr>
          <a:xfrm>
            <a:off x="151435" y="38100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0" name="Rounded Rectangle 9"/>
          <p:cNvSpPr/>
          <p:nvPr/>
        </p:nvSpPr>
        <p:spPr>
          <a:xfrm>
            <a:off x="2131670" y="5242559"/>
            <a:ext cx="6629400" cy="12801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Menyampai keagungan Islam dan syariatnya, serta menunjukkan contoh teladan yang baik kepada mereka yang bukan Islam</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1" name="Cloud 10"/>
          <p:cNvSpPr/>
          <p:nvPr/>
        </p:nvSpPr>
        <p:spPr>
          <a:xfrm>
            <a:off x="150470" y="5534023"/>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xEl>
                                              <p:pRg st="0" end="0"/>
                                            </p:txEl>
                                          </p:spTgt>
                                        </p:tgtEl>
                                        <p:attrNameLst>
                                          <p:attrName>r</p:attrName>
                                        </p:attrNameLst>
                                      </p:cBhvr>
                                    </p:animRot>
                                    <p:animRot by="-240000">
                                      <p:cBhvr>
                                        <p:cTn id="13" dur="200" fill="hold">
                                          <p:stCondLst>
                                            <p:cond delay="200"/>
                                          </p:stCondLst>
                                        </p:cTn>
                                        <p:tgtEl>
                                          <p:spTgt spid="9">
                                            <p:txEl>
                                              <p:pRg st="0" end="0"/>
                                            </p:txEl>
                                          </p:spTgt>
                                        </p:tgtEl>
                                        <p:attrNameLst>
                                          <p:attrName>r</p:attrName>
                                        </p:attrNameLst>
                                      </p:cBhvr>
                                    </p:animRot>
                                    <p:animRot by="240000">
                                      <p:cBhvr>
                                        <p:cTn id="14" dur="200" fill="hold">
                                          <p:stCondLst>
                                            <p:cond delay="400"/>
                                          </p:stCondLst>
                                        </p:cTn>
                                        <p:tgtEl>
                                          <p:spTgt spid="9">
                                            <p:txEl>
                                              <p:pRg st="0" end="0"/>
                                            </p:txEl>
                                          </p:spTgt>
                                        </p:tgtEl>
                                        <p:attrNameLst>
                                          <p:attrName>r</p:attrName>
                                        </p:attrNameLst>
                                      </p:cBhvr>
                                    </p:animRot>
                                    <p:animRot by="-240000">
                                      <p:cBhvr>
                                        <p:cTn id="15" dur="200" fill="hold">
                                          <p:stCondLst>
                                            <p:cond delay="600"/>
                                          </p:stCondLst>
                                        </p:cTn>
                                        <p:tgtEl>
                                          <p:spTgt spid="9">
                                            <p:txEl>
                                              <p:pRg st="0" end="0"/>
                                            </p:txEl>
                                          </p:spTgt>
                                        </p:tgtEl>
                                        <p:attrNameLst>
                                          <p:attrName>r</p:attrName>
                                        </p:attrNameLst>
                                      </p:cBhvr>
                                    </p:animRot>
                                    <p:animRot by="120000">
                                      <p:cBhvr>
                                        <p:cTn id="16" dur="200" fill="hold">
                                          <p:stCondLst>
                                            <p:cond delay="800"/>
                                          </p:stCondLst>
                                        </p:cTn>
                                        <p:tgtEl>
                                          <p:spTgt spid="9">
                                            <p:txEl>
                                              <p:pRg st="0" end="0"/>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1">
                                            <p:txEl>
                                              <p:pRg st="0" end="0"/>
                                            </p:txEl>
                                          </p:spTgt>
                                        </p:tgtEl>
                                        <p:attrNameLst>
                                          <p:attrName>r</p:attrName>
                                        </p:attrNameLst>
                                      </p:cBhvr>
                                    </p:animRot>
                                    <p:animRot by="-240000">
                                      <p:cBhvr>
                                        <p:cTn id="19" dur="200" fill="hold">
                                          <p:stCondLst>
                                            <p:cond delay="200"/>
                                          </p:stCondLst>
                                        </p:cTn>
                                        <p:tgtEl>
                                          <p:spTgt spid="11">
                                            <p:txEl>
                                              <p:pRg st="0" end="0"/>
                                            </p:txEl>
                                          </p:spTgt>
                                        </p:tgtEl>
                                        <p:attrNameLst>
                                          <p:attrName>r</p:attrName>
                                        </p:attrNameLst>
                                      </p:cBhvr>
                                    </p:animRot>
                                    <p:animRot by="240000">
                                      <p:cBhvr>
                                        <p:cTn id="20" dur="200" fill="hold">
                                          <p:stCondLst>
                                            <p:cond delay="400"/>
                                          </p:stCondLst>
                                        </p:cTn>
                                        <p:tgtEl>
                                          <p:spTgt spid="11">
                                            <p:txEl>
                                              <p:pRg st="0" end="0"/>
                                            </p:txEl>
                                          </p:spTgt>
                                        </p:tgtEl>
                                        <p:attrNameLst>
                                          <p:attrName>r</p:attrName>
                                        </p:attrNameLst>
                                      </p:cBhvr>
                                    </p:animRot>
                                    <p:animRot by="-240000">
                                      <p:cBhvr>
                                        <p:cTn id="21" dur="200" fill="hold">
                                          <p:stCondLst>
                                            <p:cond delay="600"/>
                                          </p:stCondLst>
                                        </p:cTn>
                                        <p:tgtEl>
                                          <p:spTgt spid="11">
                                            <p:txEl>
                                              <p:pRg st="0" end="0"/>
                                            </p:txEl>
                                          </p:spTgt>
                                        </p:tgtEl>
                                        <p:attrNameLst>
                                          <p:attrName>r</p:attrName>
                                        </p:attrNameLst>
                                      </p:cBhvr>
                                    </p:animRot>
                                    <p:animRot by="120000">
                                      <p:cBhvr>
                                        <p:cTn id="22" dur="200" fill="hold">
                                          <p:stCondLst>
                                            <p:cond delay="80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51DF76F1-603A-415E-A76C-E5C1FAF396D3}"/>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ectangle 2">
            <a:extLst>
              <a:ext uri="{FF2B5EF4-FFF2-40B4-BE49-F238E27FC236}">
                <a16:creationId xmlns:a16="http://schemas.microsoft.com/office/drawing/2014/main" xmlns="" id="{3BF4F4BA-3677-43BF-93E6-065720DA5158}"/>
              </a:ext>
            </a:extLst>
          </p:cNvPr>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a:extLst>
              <a:ext uri="{FF2B5EF4-FFF2-40B4-BE49-F238E27FC236}">
                <a16:creationId xmlns:a16="http://schemas.microsoft.com/office/drawing/2014/main" xmlns="" id="{C2AAC899-8C3C-409A-AA28-0615B2531DCC}"/>
              </a:ext>
            </a:extLst>
          </p:cNvPr>
          <p:cNvSpPr/>
          <p:nvPr/>
        </p:nvSpPr>
        <p:spPr>
          <a:xfrm>
            <a:off x="323849" y="4267200"/>
            <a:ext cx="8496298" cy="2185214"/>
          </a:xfrm>
          <a:prstGeom prst="rect">
            <a:avLst/>
          </a:prstGeom>
        </p:spPr>
        <p:txBody>
          <a:bodyPr wrap="square">
            <a:spAutoFit/>
          </a:bodyPr>
          <a:lstStyle/>
          <a:p>
            <a:pPr algn="just"/>
            <a:r>
              <a:rPr lang="ms-MY" sz="2800" b="1" dirty="0"/>
              <a:t>Yang bermaksud : </a:t>
            </a:r>
            <a:r>
              <a:rPr lang="ms-MY" sz="2800" b="1" dirty="0">
                <a:solidFill>
                  <a:srgbClr val="C00000"/>
                </a:solidFill>
              </a:rPr>
              <a:t>Kemudian Kami jadikan kamu menjalankan Syariat dari hukum agama; maka turutlah ia, dan janganlah diturut hawa nafsu orang yang tidak mengetahui. </a:t>
            </a:r>
            <a:r>
              <a:rPr lang="ms-MY" sz="2600" b="1" dirty="0">
                <a:solidFill>
                  <a:srgbClr val="C00000"/>
                </a:solidFill>
              </a:rPr>
              <a:t>	 </a:t>
            </a:r>
          </a:p>
          <a:p>
            <a:pPr algn="r"/>
            <a:r>
              <a:rPr lang="ms-MY" sz="2400" b="1" dirty="0"/>
              <a:t>Surah Al-Jaasiah: 18</a:t>
            </a:r>
            <a:endParaRPr lang="ms-MY" sz="2800" b="1" dirty="0"/>
          </a:p>
        </p:txBody>
      </p:sp>
      <p:pic>
        <p:nvPicPr>
          <p:cNvPr id="9" name="Picture 8">
            <a:extLst>
              <a:ext uri="{FF2B5EF4-FFF2-40B4-BE49-F238E27FC236}">
                <a16:creationId xmlns:a16="http://schemas.microsoft.com/office/drawing/2014/main" xmlns="" id="{22CA987C-EFED-4FAB-8E29-B9A1D499B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00" y="1195879"/>
            <a:ext cx="8437595" cy="2828789"/>
          </a:xfrm>
          <a:prstGeom prst="rect">
            <a:avLst/>
          </a:prstGeom>
        </p:spPr>
      </p:pic>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a:t>
            </a:r>
            <a:r>
              <a:rPr lang="ar-EG"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a:t>
            </a:r>
            <a:r>
              <a:rPr lang="ar-EG"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169422" y="1222815"/>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447800" y="228600"/>
            <a:ext cx="63246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SERUAN</a:t>
            </a:r>
          </a:p>
        </p:txBody>
      </p:sp>
      <p:sp>
        <p:nvSpPr>
          <p:cNvPr id="14" name="Rounded Rectangle 13"/>
          <p:cNvSpPr/>
          <p:nvPr/>
        </p:nvSpPr>
        <p:spPr>
          <a:xfrm>
            <a:off x="533400" y="1981200"/>
            <a:ext cx="8153400" cy="1965341"/>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Khatib menyeru kepada sidang jumaat sekalian, marilah sama-sama kita imarahkan masjid ini dengan menunaikan solat berjemaah. Sesungguhnya solat berjemaah mempunyai banyak fadhilat dan hikmahnya. </a:t>
            </a:r>
            <a:endParaRPr lang="en-US" sz="2600" b="1" dirty="0">
              <a:ln w="1905"/>
              <a:solidFill>
                <a:schemeClr val="tx1"/>
              </a:solidFill>
              <a:effectLst>
                <a:innerShdw blurRad="69850" dist="43180" dir="5400000">
                  <a:srgbClr val="000000">
                    <a:alpha val="65000"/>
                  </a:srgbClr>
                </a:innerShdw>
              </a:effectLst>
            </a:endParaRPr>
          </a:p>
        </p:txBody>
      </p:sp>
      <p:sp>
        <p:nvSpPr>
          <p:cNvPr id="6" name="Rounded Rectangle 5"/>
          <p:cNvSpPr/>
          <p:nvPr/>
        </p:nvSpPr>
        <p:spPr>
          <a:xfrm>
            <a:off x="457200" y="4114800"/>
            <a:ext cx="8229600" cy="25146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Justeru, janganlah tuan-tuan menangguh-nangguhkan untuk datang ke masjid. Bawalah anak-anak kita, ajaklah jiran tetangga dan ahli qaryah kita untuk sama-sama mengimarahkan masjid ini. Mudah-mudahan usaha kita ini mendapat rahmat, keampunan dan keredhaan daripada Allah di dunia dan akhirat.</a:t>
            </a:r>
            <a:endParaRPr lang="en-US" sz="2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77653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1021140"/>
            <a:ext cx="8305800"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اللهُ وَحْدَهُ لَا شَرِيكَ لَهُ، وَأَشْهَدُ أَنَّ مُحَمَّدًا عَبْدُهُ وَرَسُولُهُ</a:t>
            </a:r>
          </a:p>
        </p:txBody>
      </p:sp>
      <p:sp>
        <p:nvSpPr>
          <p:cNvPr id="5" name="TextBox 4"/>
          <p:cNvSpPr txBox="1"/>
          <p:nvPr/>
        </p:nvSpPr>
        <p:spPr>
          <a:xfrm>
            <a:off x="457200" y="2971800"/>
            <a:ext cx="8305306" cy="3662541"/>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50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46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58685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53137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9021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912674"/>
            <a:ext cx="8382001"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الطَّيِّبِينَ الطَّاهِرِينَ</a:t>
            </a:r>
          </a:p>
        </p:txBody>
      </p:sp>
      <p:sp>
        <p:nvSpPr>
          <p:cNvPr id="4" name="TextBox 3"/>
          <p:cNvSpPr txBox="1"/>
          <p:nvPr/>
        </p:nvSpPr>
        <p:spPr>
          <a:xfrm>
            <a:off x="381000" y="3200400"/>
            <a:ext cx="84582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suci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murni</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 وَكُونُوا مَعَ الصَّادِقِينَ</a:t>
            </a:r>
            <a:endParaRPr lang="en-US" sz="66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305413"/>
            <a:ext cx="8458200" cy="3323987"/>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memperteguhkan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mematuhi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Moga-moga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terpelihara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endParaRPr lang="en-US" sz="30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23AF394-0DB2-4B2C-87E4-2A0EBFA636CB}"/>
              </a:ext>
            </a:extLst>
          </p:cNvPr>
          <p:cNvSpPr/>
          <p:nvPr/>
        </p:nvSpPr>
        <p:spPr>
          <a:xfrm>
            <a:off x="1543048" y="6858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7" name="Rectangle 6">
            <a:extLst>
              <a:ext uri="{FF2B5EF4-FFF2-40B4-BE49-F238E27FC236}">
                <a16:creationId xmlns:a16="http://schemas.microsoft.com/office/drawing/2014/main" xmlns="" id="{D99AE678-E223-40B9-8486-213672B5A17F}"/>
              </a:ext>
            </a:extLst>
          </p:cNvPr>
          <p:cNvSpPr/>
          <p:nvPr/>
        </p:nvSpPr>
        <p:spPr>
          <a:xfrm>
            <a:off x="0" y="6396335"/>
            <a:ext cx="9144000" cy="830997"/>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14 Rejab 1445 : 26 Januari 2024</a:t>
            </a:r>
          </a:p>
          <a:p>
            <a:pPr algn="ct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xmlns="" id="{E822050C-E6FC-44F7-A18F-7E3ADBB6F0E3}"/>
              </a:ext>
            </a:extLst>
          </p:cNvPr>
          <p:cNvSpPr/>
          <p:nvPr/>
        </p:nvSpPr>
        <p:spPr>
          <a:xfrm>
            <a:off x="629387" y="3700224"/>
            <a:ext cx="7885224" cy="1754326"/>
          </a:xfrm>
          <a:prstGeom prst="rect">
            <a:avLst/>
          </a:prstGeom>
        </p:spPr>
        <p:txBody>
          <a:bodyPr wrap="square">
            <a:spAutoFit/>
          </a:bodyPr>
          <a:lstStyle/>
          <a:p>
            <a:pPr algn="ctr"/>
            <a:r>
              <a:rPr lang="fi-FI" sz="54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INDAHNYA HIDUP </a:t>
            </a:r>
          </a:p>
          <a:p>
            <a:pPr algn="ctr"/>
            <a:r>
              <a:rPr lang="fi-FI" sz="54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BERSYARIAT</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a:off x="400049"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09575" y="304800"/>
            <a:ext cx="8429625" cy="10972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n w="1905"/>
                <a:solidFill>
                  <a:srgbClr val="C00000"/>
                </a:solidFill>
                <a:effectLst>
                  <a:innerShdw blurRad="69850" dist="43180" dir="5400000">
                    <a:srgbClr val="000000">
                      <a:alpha val="65000"/>
                    </a:srgbClr>
                  </a:innerShdw>
                </a:effectLst>
              </a:rPr>
              <a:t>Allah SWT </a:t>
            </a:r>
            <a:r>
              <a:rPr lang="en-US" sz="2800" b="1" dirty="0">
                <a:ln w="1905"/>
                <a:solidFill>
                  <a:srgbClr val="FF0000"/>
                </a:solidFill>
                <a:effectLst>
                  <a:innerShdw blurRad="69850" dist="43180" dir="5400000">
                    <a:srgbClr val="000000">
                      <a:alpha val="65000"/>
                    </a:srgbClr>
                  </a:innerShdw>
                </a:effectLst>
              </a:rPr>
              <a:t>yang</a:t>
            </a:r>
          </a:p>
          <a:p>
            <a:pPr algn="ct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Maha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Pemurah</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lagi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Maha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Pengasih</a:t>
            </a:r>
            <a:r>
              <a:rPr lang="en-US" sz="2800" b="1" dirty="0">
                <a:ln w="1905"/>
                <a:solidFill>
                  <a:srgbClr val="FF0000"/>
                </a:solidFill>
                <a:effectLst>
                  <a:innerShdw blurRad="69850" dist="43180" dir="5400000">
                    <a:srgbClr val="000000">
                      <a:alpha val="65000"/>
                    </a:srgbClr>
                  </a:innerShdw>
                </a:effectLst>
              </a:rPr>
              <a:t> </a:t>
            </a:r>
            <a:endParaRPr lang="en-US" sz="2800" b="1" dirty="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914400" y="4800600"/>
            <a:ext cx="7431405" cy="15240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Dia telah mengutuskan para rasul untuk mengajarkan agama dan syariat-Nya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1424940" y="1828800"/>
            <a:ext cx="6042660" cy="2057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Tidak membiarkan manusia terkapai-kapai hanyut tanpa panduan dalam menjalani kehidupan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6" name="Chevron 5"/>
          <p:cNvSpPr/>
          <p:nvPr/>
        </p:nvSpPr>
        <p:spPr>
          <a:xfrm rot="5400000">
            <a:off x="4205288" y="4037647"/>
            <a:ext cx="824865" cy="54864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29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MAKSUD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Islam </a:t>
            </a:r>
          </a:p>
        </p:txBody>
      </p:sp>
      <p:sp>
        <p:nvSpPr>
          <p:cNvPr id="4" name="Rounded Rectangle 3"/>
          <p:cNvSpPr/>
          <p:nvPr/>
        </p:nvSpPr>
        <p:spPr>
          <a:xfrm>
            <a:off x="838200" y="2209800"/>
            <a:ext cx="7315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Segala ajaran, hukum hakam, peraturan, sistem dan etika hidup daripada Allah yang disampaikan melalui Rasulullah SAW, bagi menyusun hubungan manusia dengan Penciptanya dan hubungan manusia sesama mereka demi mencapai kehidupan yang baik dan bahagia di dunia dan akhirat</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455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PERANAN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4" name="Rounded Rectangle 3"/>
          <p:cNvSpPr/>
          <p:nvPr/>
        </p:nvSpPr>
        <p:spPr>
          <a:xfrm>
            <a:off x="685800" y="2209800"/>
            <a:ext cx="7696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Memberi petunjuk kepada manusia tentang segala perkara yang bermanfaat dan memandu mereka menghindari segala yang memudharatkan. Ia juga mendorong manusia mengejar kecemerlangan dalam kehidupan dunia dan akhirat, serta memperolehi keredhaan Allah SWT</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5971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12409573</TotalTime>
  <Words>1366</Words>
  <Application>Microsoft Office PowerPoint</Application>
  <PresentationFormat>On-screen Show (4:3)</PresentationFormat>
  <Paragraphs>157</Paragraphs>
  <Slides>38</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Arial Unicode MS</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661</cp:revision>
  <dcterms:created xsi:type="dcterms:W3CDTF">2017-12-24T04:47:57Z</dcterms:created>
  <dcterms:modified xsi:type="dcterms:W3CDTF">2024-01-25T00:54:45Z</dcterms:modified>
</cp:coreProperties>
</file>