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68" r:id="rId6"/>
  </p:sldMasterIdLst>
  <p:notesMasterIdLst>
    <p:notesMasterId r:id="rId53"/>
  </p:notesMasterIdLst>
  <p:sldIdLst>
    <p:sldId id="898" r:id="rId7"/>
    <p:sldId id="259" r:id="rId8"/>
    <p:sldId id="260" r:id="rId9"/>
    <p:sldId id="261" r:id="rId10"/>
    <p:sldId id="262" r:id="rId11"/>
    <p:sldId id="755" r:id="rId12"/>
    <p:sldId id="1336" r:id="rId13"/>
    <p:sldId id="1360" r:id="rId14"/>
    <p:sldId id="1335" r:id="rId15"/>
    <p:sldId id="1383" r:id="rId16"/>
    <p:sldId id="1341" r:id="rId17"/>
    <p:sldId id="1384" r:id="rId18"/>
    <p:sldId id="1374" r:id="rId19"/>
    <p:sldId id="1375" r:id="rId20"/>
    <p:sldId id="1385" r:id="rId21"/>
    <p:sldId id="1347" r:id="rId22"/>
    <p:sldId id="1386" r:id="rId23"/>
    <p:sldId id="1326" r:id="rId24"/>
    <p:sldId id="1378" r:id="rId25"/>
    <p:sldId id="1379" r:id="rId26"/>
    <p:sldId id="1387" r:id="rId27"/>
    <p:sldId id="1388" r:id="rId28"/>
    <p:sldId id="1249" r:id="rId29"/>
    <p:sldId id="407" r:id="rId30"/>
    <p:sldId id="417" r:id="rId31"/>
    <p:sldId id="281" r:id="rId32"/>
    <p:sldId id="950" r:id="rId33"/>
    <p:sldId id="276" r:id="rId34"/>
    <p:sldId id="277" r:id="rId35"/>
    <p:sldId id="278" r:id="rId36"/>
    <p:sldId id="1365" r:id="rId37"/>
    <p:sldId id="1160" r:id="rId38"/>
    <p:sldId id="283" r:id="rId39"/>
    <p:sldId id="284" r:id="rId40"/>
    <p:sldId id="309" r:id="rId41"/>
    <p:sldId id="310" r:id="rId42"/>
    <p:sldId id="961" r:id="rId43"/>
    <p:sldId id="962" r:id="rId44"/>
    <p:sldId id="1181" r:id="rId45"/>
    <p:sldId id="976" r:id="rId46"/>
    <p:sldId id="977" r:id="rId47"/>
    <p:sldId id="978" r:id="rId48"/>
    <p:sldId id="312" r:id="rId49"/>
    <p:sldId id="313" r:id="rId50"/>
    <p:sldId id="1289" r:id="rId51"/>
    <p:sldId id="31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336"/>
            <p14:sldId id="1360"/>
            <p14:sldId id="1335"/>
            <p14:sldId id="1383"/>
            <p14:sldId id="1341"/>
            <p14:sldId id="1384"/>
            <p14:sldId id="1374"/>
            <p14:sldId id="1375"/>
            <p14:sldId id="1385"/>
            <p14:sldId id="1347"/>
            <p14:sldId id="1386"/>
            <p14:sldId id="1326"/>
            <p14:sldId id="1378"/>
            <p14:sldId id="1379"/>
            <p14:sldId id="1387"/>
            <p14:sldId id="1388"/>
            <p14:sldId id="1249"/>
            <p14:sldId id="407"/>
            <p14:sldId id="417"/>
            <p14:sldId id="281"/>
            <p14:sldId id="950"/>
            <p14:sldId id="276"/>
            <p14:sldId id="277"/>
            <p14:sldId id="278"/>
            <p14:sldId id="1365"/>
            <p14:sldId id="1160"/>
            <p14:sldId id="283"/>
            <p14:sldId id="284"/>
            <p14:sldId id="309"/>
            <p14:sldId id="310"/>
            <p14:sldId id="961"/>
            <p14:sldId id="962"/>
            <p14:sldId id="1181"/>
            <p14:sldId id="976"/>
            <p14:sldId id="977"/>
            <p14:sldId id="978"/>
            <p14:sldId id="312"/>
            <p14:sldId id="313"/>
            <p14:sldId id="1289"/>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84032"/>
    <a:srgbClr val="FF9393"/>
    <a:srgbClr val="20431D"/>
    <a:srgbClr val="EFF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8975" autoAdjust="0"/>
  </p:normalViewPr>
  <p:slideViewPr>
    <p:cSldViewPr>
      <p:cViewPr varScale="1">
        <p:scale>
          <a:sx n="74" d="100"/>
          <a:sy n="74" d="100"/>
        </p:scale>
        <p:origin x="1194"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E6CCCFBC-44AB-473E-A226-2F904674CBB3}"/>
    <pc:docChg chg="undo custSel modSld">
      <pc:chgData name="faizul alfalah" userId="b097e28588539e7c" providerId="LiveId" clId="{E6CCCFBC-44AB-473E-A226-2F904674CBB3}" dt="2024-07-03T06:47:00.341" v="105"/>
      <pc:docMkLst>
        <pc:docMk/>
      </pc:docMkLst>
      <pc:sldChg chg="setBg">
        <pc:chgData name="faizul alfalah" userId="b097e28588539e7c" providerId="LiveId" clId="{E6CCCFBC-44AB-473E-A226-2F904674CBB3}" dt="2024-07-03T06:44:19.278" v="97"/>
        <pc:sldMkLst>
          <pc:docMk/>
          <pc:sldMk cId="927485328" sldId="1326"/>
        </pc:sldMkLst>
      </pc:sldChg>
      <pc:sldChg chg="setBg">
        <pc:chgData name="faizul alfalah" userId="b097e28588539e7c" providerId="LiveId" clId="{E6CCCFBC-44AB-473E-A226-2F904674CBB3}" dt="2024-07-03T06:47:00.341" v="105"/>
        <pc:sldMkLst>
          <pc:docMk/>
          <pc:sldMk cId="2338020362" sldId="1336"/>
        </pc:sldMkLst>
      </pc:sldChg>
      <pc:sldChg chg="setBg">
        <pc:chgData name="faizul alfalah" userId="b097e28588539e7c" providerId="LiveId" clId="{E6CCCFBC-44AB-473E-A226-2F904674CBB3}" dt="2024-07-03T06:44:32.730" v="103"/>
        <pc:sldMkLst>
          <pc:docMk/>
          <pc:sldMk cId="3856522615" sldId="1360"/>
        </pc:sldMkLst>
      </pc:sldChg>
      <pc:sldChg chg="addSp delSp mod setBg">
        <pc:chgData name="faizul alfalah" userId="b097e28588539e7c" providerId="LiveId" clId="{E6CCCFBC-44AB-473E-A226-2F904674CBB3}" dt="2024-07-03T06:44:19.668" v="99"/>
        <pc:sldMkLst>
          <pc:docMk/>
          <pc:sldMk cId="758690624" sldId="1374"/>
        </pc:sldMkLst>
        <pc:spChg chg="add del">
          <ac:chgData name="faizul alfalah" userId="b097e28588539e7c" providerId="LiveId" clId="{E6CCCFBC-44AB-473E-A226-2F904674CBB3}" dt="2024-07-03T06:43:03.312" v="59" actId="478"/>
          <ac:spMkLst>
            <pc:docMk/>
            <pc:sldMk cId="758690624" sldId="1374"/>
            <ac:spMk id="3" creationId="{6F38716F-54EE-7502-7BEA-007DCB708D63}"/>
          </ac:spMkLst>
        </pc:spChg>
        <pc:spChg chg="add del">
          <ac:chgData name="faizul alfalah" userId="b097e28588539e7c" providerId="LiveId" clId="{E6CCCFBC-44AB-473E-A226-2F904674CBB3}" dt="2024-07-03T06:43:03.312" v="59" actId="478"/>
          <ac:spMkLst>
            <pc:docMk/>
            <pc:sldMk cId="758690624" sldId="1374"/>
            <ac:spMk id="5" creationId="{6F38716F-54EE-7502-7BEA-007DCB708D63}"/>
          </ac:spMkLst>
        </pc:spChg>
      </pc:sldChg>
      <pc:sldChg chg="setBg">
        <pc:chgData name="faizul alfalah" userId="b097e28588539e7c" providerId="LiveId" clId="{E6CCCFBC-44AB-473E-A226-2F904674CBB3}" dt="2024-07-03T06:40:54.778" v="21"/>
        <pc:sldMkLst>
          <pc:docMk/>
          <pc:sldMk cId="162212826" sldId="1378"/>
        </pc:sldMkLst>
      </pc:sldChg>
      <pc:sldChg chg="setBg">
        <pc:chgData name="faizul alfalah" userId="b097e28588539e7c" providerId="LiveId" clId="{E6CCCFBC-44AB-473E-A226-2F904674CBB3}" dt="2024-07-03T06:39:57.994" v="3"/>
        <pc:sldMkLst>
          <pc:docMk/>
          <pc:sldMk cId="2572871833" sldId="1379"/>
        </pc:sldMkLst>
      </pc:sldChg>
      <pc:sldChg chg="setBg">
        <pc:chgData name="faizul alfalah" userId="b097e28588539e7c" providerId="LiveId" clId="{E6CCCFBC-44AB-473E-A226-2F904674CBB3}" dt="2024-07-03T06:40:08.679" v="8"/>
        <pc:sldMkLst>
          <pc:docMk/>
          <pc:sldMk cId="3199532940" sldId="1387"/>
        </pc:sldMkLst>
      </pc:sldChg>
      <pc:sldChg chg="setBg">
        <pc:chgData name="faizul alfalah" userId="b097e28588539e7c" providerId="LiveId" clId="{E6CCCFBC-44AB-473E-A226-2F904674CBB3}" dt="2024-07-03T06:40:17.661" v="13"/>
        <pc:sldMkLst>
          <pc:docMk/>
          <pc:sldMk cId="1497604559" sldId="13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7/3/2024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7/3/2024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7/3/2024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7/3/2024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3/07/2024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3/07/2024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3/07/2024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3/07/2024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3/07/2024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3/07/2024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019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774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03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12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862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6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804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045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319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929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138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590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979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651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714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29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7/3/2024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237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687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654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519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308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306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959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687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0565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55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7/3/2024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364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242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9551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6281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9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850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9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7/3/2024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7/3/2024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3/07/2024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4805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609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7/3/2024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6821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3.jpg"/><Relationship Id="rId1" Type="http://schemas.openxmlformats.org/officeDocument/2006/relationships/slideLayout" Target="../slideLayouts/slideLayout24.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r="-15000" b="-5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27/2024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273565" y="3447691"/>
            <a:ext cx="8596869" cy="2123658"/>
          </a:xfrm>
          <a:prstGeom prst="rect">
            <a:avLst/>
          </a:prstGeom>
        </p:spPr>
        <p:txBody>
          <a:bodyPr wrap="square">
            <a:spAutoFit/>
          </a:bodyPr>
          <a:lstStyle/>
          <a:p>
            <a:pPr algn="ctr"/>
            <a:r>
              <a:rPr lang="fi-FI" sz="44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AMALAN DIHITUNG MESKIPUN MASA BEREDAR</a:t>
            </a:r>
          </a:p>
        </p:txBody>
      </p:sp>
      <p:sp>
        <p:nvSpPr>
          <p:cNvPr id="3" name="Rectangle 2">
            <a:extLst>
              <a:ext uri="{FF2B5EF4-FFF2-40B4-BE49-F238E27FC236}">
                <a16:creationId xmlns:a16="http://schemas.microsoft.com/office/drawing/2014/main" xmlns="" id="{1BCD6A67-D6C1-BB03-033A-855C22F9F64D}"/>
              </a:ext>
            </a:extLst>
          </p:cNvPr>
          <p:cNvSpPr/>
          <p:nvPr/>
        </p:nvSpPr>
        <p:spPr>
          <a:xfrm>
            <a:off x="0" y="64578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28 </a:t>
            </a:r>
            <a:r>
              <a:rPr lang="en-US" sz="2400" b="1" dirty="0" err="1">
                <a:solidFill>
                  <a:srgbClr val="FFFF00"/>
                </a:solidFill>
                <a:effectLst>
                  <a:glow rad="139700">
                    <a:schemeClr val="tx1">
                      <a:alpha val="40000"/>
                    </a:schemeClr>
                  </a:glow>
                  <a:outerShdw dist="38100" dir="2700000" algn="tl">
                    <a:srgbClr val="000000">
                      <a:alpha val="94000"/>
                    </a:srgbClr>
                  </a:outerShdw>
                </a:effectLst>
              </a:rPr>
              <a:t>Zulhijjah</a:t>
            </a:r>
            <a:r>
              <a:rPr lang="en-US" sz="2400" b="1" dirty="0">
                <a:solidFill>
                  <a:srgbClr val="FFFF00"/>
                </a:solidFill>
                <a:effectLst>
                  <a:glow rad="139700">
                    <a:schemeClr val="tx1">
                      <a:alpha val="40000"/>
                    </a:schemeClr>
                  </a:glow>
                  <a:outerShdw dist="38100" dir="2700000" algn="tl">
                    <a:srgbClr val="000000">
                      <a:alpha val="94000"/>
                    </a:srgbClr>
                  </a:outerShdw>
                </a:effectLst>
              </a:rPr>
              <a:t> 1445 H :</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5 Julai 2024</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5000" r="-80000"/>
          </a:stretch>
        </a:blipFill>
        <a:effectLst/>
      </p:bgPr>
    </p:bg>
    <p:spTree>
      <p:nvGrpSpPr>
        <p:cNvPr id="1" name=""/>
        <p:cNvGrpSpPr/>
        <p:nvPr/>
      </p:nvGrpSpPr>
      <p:grpSpPr>
        <a:xfrm>
          <a:off x="0" y="0"/>
          <a:ext cx="0" cy="0"/>
          <a:chOff x="0" y="0"/>
          <a:chExt cx="0" cy="0"/>
        </a:xfrm>
      </p:grpSpPr>
      <p:sp>
        <p:nvSpPr>
          <p:cNvPr id="4" name="Rectangle 3"/>
          <p:cNvSpPr/>
          <p:nvPr/>
        </p:nvSpPr>
        <p:spPr>
          <a:xfrm>
            <a:off x="381000" y="1219200"/>
            <a:ext cx="8382000" cy="4585871"/>
          </a:xfrm>
          <a:prstGeom prst="rect">
            <a:avLst/>
          </a:prstGeom>
        </p:spPr>
        <p:txBody>
          <a:bodyPr wrap="square">
            <a:spAutoFit/>
          </a:bodyPr>
          <a:lstStyle/>
          <a:p>
            <a:pPr algn="just"/>
            <a:r>
              <a:rPr lang="ms-MY" sz="3200" b="1" dirty="0">
                <a:solidFill>
                  <a:prstClr val="black"/>
                </a:solidFill>
              </a:rPr>
              <a:t>Maksudnya: </a:t>
            </a:r>
            <a:r>
              <a:rPr lang="sv-SE" sz="3200" b="1" dirty="0">
                <a:solidFill>
                  <a:srgbClr val="C00000"/>
                </a:solidFill>
              </a:rPr>
              <a:t>Ikutilah sebaik-baik apa yang diturunkan kepadamu dari Tuhanmu, sebelum kamu didatangi azab secara mengejut, sedang kamu tidak menyedarinya. Supaya jangan seseorang berkata: Sungguh besar kecewaku kerana aku telah melalaikan kewajipanku di sisi Allah, serta aku telah menjadi dari orang yang sungguh memperolok-olokkan agama Allah</a:t>
            </a:r>
            <a:r>
              <a:rPr lang="en-US" sz="3600" b="1" dirty="0"/>
              <a:t>	</a:t>
            </a:r>
            <a:r>
              <a:rPr lang="en-US" sz="3200" b="1" dirty="0"/>
              <a:t>		</a:t>
            </a:r>
            <a:endParaRPr lang="ms-MY" sz="4000" b="1" dirty="0"/>
          </a:p>
        </p:txBody>
      </p:sp>
    </p:spTree>
    <p:extLst>
      <p:ext uri="{BB962C8B-B14F-4D97-AF65-F5344CB8AC3E}">
        <p14:creationId xmlns:p14="http://schemas.microsoft.com/office/powerpoint/2010/main" val="11713240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6F38716F-54EE-7502-7BEA-007DCB708D63}"/>
              </a:ext>
            </a:extLst>
          </p:cNvPr>
          <p:cNvSpPr/>
          <p:nvPr/>
        </p:nvSpPr>
        <p:spPr>
          <a:xfrm>
            <a:off x="443552" y="152400"/>
            <a:ext cx="8305800" cy="2514600"/>
          </a:xfrm>
          <a:prstGeom prst="roundRect">
            <a:avLst/>
          </a:prstGeom>
          <a:solidFill>
            <a:schemeClr val="accent5">
              <a:lumMod val="75000"/>
              <a:alpha val="64000"/>
            </a:schemeClr>
          </a:solidFill>
          <a:ln w="381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Sesungguhnya amalan di dunia menjadi penentu kepada balasan di akhirat. Masing-masing akan menerima buku catatan amalan atas perbuatannya nanti. </a:t>
            </a:r>
          </a:p>
        </p:txBody>
      </p:sp>
      <p:sp>
        <p:nvSpPr>
          <p:cNvPr id="4" name="Rectangle: Rounded Corners 5">
            <a:extLst>
              <a:ext uri="{FF2B5EF4-FFF2-40B4-BE49-F238E27FC236}">
                <a16:creationId xmlns:a16="http://schemas.microsoft.com/office/drawing/2014/main" xmlns="" id="{6F38716F-54EE-7502-7BEA-007DCB708D63}"/>
              </a:ext>
            </a:extLst>
          </p:cNvPr>
          <p:cNvSpPr/>
          <p:nvPr/>
        </p:nvSpPr>
        <p:spPr>
          <a:xfrm>
            <a:off x="443552" y="2895600"/>
            <a:ext cx="8305800" cy="3810000"/>
          </a:xfrm>
          <a:prstGeom prst="roundRect">
            <a:avLst/>
          </a:prstGeom>
          <a:solidFill>
            <a:schemeClr val="accent5">
              <a:lumMod val="75000"/>
              <a:alpha val="64000"/>
            </a:schemeClr>
          </a:solidFill>
          <a:ln w="381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Jika diterima dengan tangan kanan, maka berbahagialah si penerimanya kerana syurga bakal menanti. Tetapi sesiapa yang menerima buku catatan amalan dengan tangan kiri atau dari belakang, maka nerakalah tempatnya, sekira tidak mendapat pengampunan Allah SWT. </a:t>
            </a:r>
          </a:p>
        </p:txBody>
      </p:sp>
    </p:spTree>
    <p:extLst>
      <p:ext uri="{BB962C8B-B14F-4D97-AF65-F5344CB8AC3E}">
        <p14:creationId xmlns:p14="http://schemas.microsoft.com/office/powerpoint/2010/main" val="2475797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531017" y="228600"/>
            <a:ext cx="8081964" cy="914399"/>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 Allah SWT dalam  surah Al-Insyiqaq </a:t>
            </a:r>
          </a:p>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 7-12: </a:t>
            </a:r>
          </a:p>
        </p:txBody>
      </p:sp>
      <p:sp>
        <p:nvSpPr>
          <p:cNvPr id="5" name="Rectangle 4"/>
          <p:cNvSpPr/>
          <p:nvPr/>
        </p:nvSpPr>
        <p:spPr>
          <a:xfrm>
            <a:off x="380999" y="3962400"/>
            <a:ext cx="8382000" cy="2800767"/>
          </a:xfrm>
          <a:prstGeom prst="rect">
            <a:avLst/>
          </a:prstGeom>
        </p:spPr>
        <p:txBody>
          <a:bodyPr wrap="square">
            <a:spAutoFit/>
          </a:bodyPr>
          <a:lstStyle/>
          <a:p>
            <a:pPr algn="just"/>
            <a:r>
              <a:rPr lang="ms-MY" sz="2400" b="1" dirty="0">
                <a:solidFill>
                  <a:prstClr val="black"/>
                </a:solidFill>
              </a:rPr>
              <a:t>Maksudnya: </a:t>
            </a:r>
            <a:r>
              <a:rPr lang="sv-SE" sz="2400" b="1" dirty="0">
                <a:solidFill>
                  <a:srgbClr val="C00000"/>
                </a:solidFill>
              </a:rPr>
              <a:t>: Kemudian sesiapa yang diberi surat amalnya dengan tangan kanannya. Maka ia akan dihisab dengan cara yang mudah dan ringan. Dan ia akan pergi kepada keluarganya (yang beriman) dengan sukacita. Dan sesiapa yang diberi surat amalnya (dengan tangan kiri), dari sebelah belakangnya. Maka ia akan meraung menyebut-nyebut kebinasaannya. Dan ia akan menderita bakaran neraka yang marak menjulang.</a:t>
            </a:r>
            <a:r>
              <a:rPr lang="en-US" sz="3200" b="1" dirty="0"/>
              <a:t>	</a:t>
            </a:r>
            <a:endParaRPr lang="ms-MY" sz="4000" b="1" dirty="0"/>
          </a:p>
        </p:txBody>
      </p:sp>
      <p:pic>
        <p:nvPicPr>
          <p:cNvPr id="4" name="Picture 3">
            <a:extLst>
              <a:ext uri="{FF2B5EF4-FFF2-40B4-BE49-F238E27FC236}">
                <a16:creationId xmlns:a16="http://schemas.microsoft.com/office/drawing/2014/main" xmlns="" id="{7BA0F4A1-16A1-47C4-993E-E6A7FA58E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87" y="1371600"/>
            <a:ext cx="8212024" cy="2743438"/>
          </a:xfrm>
          <a:prstGeom prst="rect">
            <a:avLst/>
          </a:prstGeom>
        </p:spPr>
      </p:pic>
    </p:spTree>
    <p:extLst>
      <p:ext uri="{BB962C8B-B14F-4D97-AF65-F5344CB8AC3E}">
        <p14:creationId xmlns:p14="http://schemas.microsoft.com/office/powerpoint/2010/main" val="7057373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6F38716F-54EE-7502-7BEA-007DCB708D63}"/>
              </a:ext>
            </a:extLst>
          </p:cNvPr>
          <p:cNvSpPr/>
          <p:nvPr/>
        </p:nvSpPr>
        <p:spPr>
          <a:xfrm>
            <a:off x="476250" y="304800"/>
            <a:ext cx="8305800" cy="3124200"/>
          </a:xfrm>
          <a:prstGeom prst="roundRect">
            <a:avLst/>
          </a:prstGeom>
          <a:solidFill>
            <a:schemeClr val="accent5">
              <a:lumMod val="75000"/>
              <a:alpha val="64000"/>
            </a:schemeClr>
          </a:solidFill>
          <a:ln w="381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Waktu, masa dan detik kehidupan adalah anugerah terbesar bagi seorang manusia. Kesempatan hidup di dunia semestinya digarapkan untuk mencapai </a:t>
            </a:r>
            <a:r>
              <a:rPr lang="sv-SE" sz="3000"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kebahagiaan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di akhirat kelak. </a:t>
            </a:r>
          </a:p>
        </p:txBody>
      </p:sp>
      <p:sp>
        <p:nvSpPr>
          <p:cNvPr id="3" name="Rectangle: Rounded Corners 5">
            <a:extLst>
              <a:ext uri="{FF2B5EF4-FFF2-40B4-BE49-F238E27FC236}">
                <a16:creationId xmlns:a16="http://schemas.microsoft.com/office/drawing/2014/main" xmlns="" id="{6F38716F-54EE-7502-7BEA-007DCB708D63}"/>
              </a:ext>
            </a:extLst>
          </p:cNvPr>
          <p:cNvSpPr/>
          <p:nvPr/>
        </p:nvSpPr>
        <p:spPr>
          <a:xfrm>
            <a:off x="495300" y="3619500"/>
            <a:ext cx="8305800" cy="3124200"/>
          </a:xfrm>
          <a:prstGeom prst="roundRect">
            <a:avLst/>
          </a:prstGeom>
          <a:solidFill>
            <a:schemeClr val="accent5">
              <a:lumMod val="75000"/>
              <a:alpha val="64000"/>
            </a:schemeClr>
          </a:solidFill>
          <a:ln w="381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Islam telah ajarkan bahawa kehidupan dunia adalah seumpama sebuah ladang yang semestinya digunakan sebaik mungkin untuk mendapatkan hasil mahsulnya yang menyenangkan di akhirat kelak.</a:t>
            </a:r>
          </a:p>
        </p:txBody>
      </p:sp>
    </p:spTree>
    <p:extLst>
      <p:ext uri="{BB962C8B-B14F-4D97-AF65-F5344CB8AC3E}">
        <p14:creationId xmlns:p14="http://schemas.microsoft.com/office/powerpoint/2010/main" val="7586906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6F38716F-54EE-7502-7BEA-007DCB708D63}"/>
              </a:ext>
            </a:extLst>
          </p:cNvPr>
          <p:cNvSpPr/>
          <p:nvPr/>
        </p:nvSpPr>
        <p:spPr>
          <a:xfrm>
            <a:off x="443552" y="2343150"/>
            <a:ext cx="8305800" cy="4419600"/>
          </a:xfrm>
          <a:prstGeom prst="roundRect">
            <a:avLst/>
          </a:prstGeom>
          <a:solidFill>
            <a:schemeClr val="accent5">
              <a:lumMod val="75000"/>
              <a:alpha val="64000"/>
            </a:schemeClr>
          </a:solidFill>
          <a:ln w="381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Islam mengutamakan kehidupan akhirat yang kekal, tetapi  tetap menyedarkan manusia bahawa kehidupan dunia adalah jambatan menuju tempat yang abadi. Lantaran itu, Al-Quran menjelaskan tujuan penciptaan manusia dan jin adalah untuk mengabdi diri secara total kepada Allah swt. </a:t>
            </a:r>
          </a:p>
        </p:txBody>
      </p:sp>
      <p:sp>
        <p:nvSpPr>
          <p:cNvPr id="3" name="Rectangle: Rounded Corners 5">
            <a:extLst>
              <a:ext uri="{FF2B5EF4-FFF2-40B4-BE49-F238E27FC236}">
                <a16:creationId xmlns:a16="http://schemas.microsoft.com/office/drawing/2014/main" xmlns="" id="{6F38716F-54EE-7502-7BEA-007DCB708D63}"/>
              </a:ext>
            </a:extLst>
          </p:cNvPr>
          <p:cNvSpPr/>
          <p:nvPr/>
        </p:nvSpPr>
        <p:spPr>
          <a:xfrm>
            <a:off x="443552" y="228600"/>
            <a:ext cx="8305800" cy="1905000"/>
          </a:xfrm>
          <a:prstGeom prst="roundRect">
            <a:avLst/>
          </a:prstGeom>
          <a:solidFill>
            <a:schemeClr val="accent5">
              <a:lumMod val="75000"/>
              <a:alpha val="64000"/>
            </a:schemeClr>
          </a:solidFill>
          <a:ln w="381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Justeru, tempoh di dunia adalah hanya sementara, manakala kehidupan akhirat adalah kekal abadi.</a:t>
            </a:r>
          </a:p>
        </p:txBody>
      </p:sp>
    </p:spTree>
    <p:extLst>
      <p:ext uri="{BB962C8B-B14F-4D97-AF65-F5344CB8AC3E}">
        <p14:creationId xmlns:p14="http://schemas.microsoft.com/office/powerpoint/2010/main" val="21403067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531017" y="228600"/>
            <a:ext cx="8081964" cy="914399"/>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FirmanNya dalam surah Ad-Dzariyat ayat 56  : </a:t>
            </a:r>
          </a:p>
        </p:txBody>
      </p:sp>
      <p:sp>
        <p:nvSpPr>
          <p:cNvPr id="5" name="Rectangle 4"/>
          <p:cNvSpPr/>
          <p:nvPr/>
        </p:nvSpPr>
        <p:spPr>
          <a:xfrm>
            <a:off x="380999" y="4495800"/>
            <a:ext cx="8382000" cy="1631216"/>
          </a:xfrm>
          <a:prstGeom prst="rect">
            <a:avLst/>
          </a:prstGeom>
        </p:spPr>
        <p:txBody>
          <a:bodyPr wrap="square">
            <a:spAutoFit/>
          </a:bodyPr>
          <a:lstStyle/>
          <a:p>
            <a:pPr algn="just"/>
            <a:r>
              <a:rPr lang="ms-MY" sz="3200" b="1" dirty="0">
                <a:solidFill>
                  <a:prstClr val="black"/>
                </a:solidFill>
              </a:rPr>
              <a:t>Maksudnya: </a:t>
            </a:r>
            <a:r>
              <a:rPr lang="sv-SE" sz="3200" b="1" dirty="0">
                <a:solidFill>
                  <a:srgbClr val="C00000"/>
                </a:solidFill>
              </a:rPr>
              <a:t>: " Dan Aku tidak menciptakan jin dan manusia melainkan untuk mereka menyembah-Ku."</a:t>
            </a:r>
            <a:r>
              <a:rPr lang="en-US" sz="3600" b="1" dirty="0"/>
              <a:t>		</a:t>
            </a:r>
            <a:endParaRPr lang="ms-MY" sz="4400" b="1" dirty="0"/>
          </a:p>
        </p:txBody>
      </p:sp>
      <p:pic>
        <p:nvPicPr>
          <p:cNvPr id="4" name="Picture 3">
            <a:extLst>
              <a:ext uri="{FF2B5EF4-FFF2-40B4-BE49-F238E27FC236}">
                <a16:creationId xmlns:a16="http://schemas.microsoft.com/office/drawing/2014/main" xmlns="" id="{9D858D63-AE7C-44D6-B6CA-24708DF32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37" y="2176216"/>
            <a:ext cx="7510923" cy="1286367"/>
          </a:xfrm>
          <a:prstGeom prst="rect">
            <a:avLst/>
          </a:prstGeom>
        </p:spPr>
      </p:pic>
    </p:spTree>
    <p:extLst>
      <p:ext uri="{BB962C8B-B14F-4D97-AF65-F5344CB8AC3E}">
        <p14:creationId xmlns:p14="http://schemas.microsoft.com/office/powerpoint/2010/main" val="10489197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04800" y="1219200"/>
            <a:ext cx="8534400" cy="4572000"/>
          </a:xfrm>
          <a:prstGeom prst="roundRect">
            <a:avLst/>
          </a:prstGeom>
          <a:solidFill>
            <a:schemeClr val="accent3">
              <a:alpha val="86000"/>
            </a:schemeClr>
          </a:solidFill>
          <a:ln w="38100">
            <a:solidFill>
              <a:schemeClr val="tx1">
                <a:lumMod val="75000"/>
                <a:lumOff val="2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Manusia dituntut agar memanfaatkan waktu atau kesempatan yang diberikan untuk amalan soleh, agar tak menyesal di kehidupan akhirat kelak sebagaimana yang digambarkan melalui surah al-Mukminun  ayat 99-100: </a:t>
            </a:r>
            <a:endParaRPr kumimoji="0" lang="fi-FI" sz="36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818081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531017" y="228600"/>
            <a:ext cx="8081964" cy="914399"/>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 Allah SWT dalam  surah al-Mukminun  ayat 99-100 :</a:t>
            </a:r>
          </a:p>
        </p:txBody>
      </p:sp>
      <p:sp>
        <p:nvSpPr>
          <p:cNvPr id="5" name="Rectangle 4"/>
          <p:cNvSpPr/>
          <p:nvPr/>
        </p:nvSpPr>
        <p:spPr>
          <a:xfrm>
            <a:off x="380999" y="3351474"/>
            <a:ext cx="8382000" cy="3539430"/>
          </a:xfrm>
          <a:prstGeom prst="rect">
            <a:avLst/>
          </a:prstGeom>
        </p:spPr>
        <p:txBody>
          <a:bodyPr wrap="square">
            <a:spAutoFit/>
          </a:bodyPr>
          <a:lstStyle/>
          <a:p>
            <a:pPr algn="just"/>
            <a:r>
              <a:rPr lang="ms-MY" sz="2400" b="1" dirty="0">
                <a:solidFill>
                  <a:prstClr val="black"/>
                </a:solidFill>
              </a:rPr>
              <a:t>Maksudnya: </a:t>
            </a:r>
            <a:r>
              <a:rPr lang="sv-SE" sz="2400" b="1" dirty="0">
                <a:solidFill>
                  <a:srgbClr val="C00000"/>
                </a:solidFill>
              </a:rPr>
              <a:t>: "Kesudahan golongan yang kufur ingkar itu apabila sampai ajal maut kepada salah seorang di antara mereka, berkatalah ia: "Wahai Tuhanku, kembalikanlah daku (hidup semula di dunia). Supaya aku mengerjakan amal-amal yang salih dalam perkara-perkara yang telah aku tinggalkan. Tidak! Masakan dapat? Sesungguhnya perkataannya itu hanyalah kata-kata yang ia sahaja yang mengatakannya, sedang di hadapan mereka ada alam barzakh hingga hari mereka dibangkitkan semula.”</a:t>
            </a:r>
            <a:r>
              <a:rPr lang="en-US" sz="3200" b="1" dirty="0"/>
              <a:t>	</a:t>
            </a:r>
            <a:endParaRPr lang="ms-MY" sz="4000" b="1" dirty="0"/>
          </a:p>
        </p:txBody>
      </p:sp>
      <p:pic>
        <p:nvPicPr>
          <p:cNvPr id="4" name="Picture 3">
            <a:extLst>
              <a:ext uri="{FF2B5EF4-FFF2-40B4-BE49-F238E27FC236}">
                <a16:creationId xmlns:a16="http://schemas.microsoft.com/office/drawing/2014/main" xmlns="" id="{E85C9B6A-D295-4F65-A1F7-2A388DE47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40305"/>
            <a:ext cx="9144000" cy="1973788"/>
          </a:xfrm>
          <a:prstGeom prst="rect">
            <a:avLst/>
          </a:prstGeom>
        </p:spPr>
      </p:pic>
    </p:spTree>
    <p:extLst>
      <p:ext uri="{BB962C8B-B14F-4D97-AF65-F5344CB8AC3E}">
        <p14:creationId xmlns:p14="http://schemas.microsoft.com/office/powerpoint/2010/main" val="42202153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F1055E90-D27E-4791-B4C8-9A4ABBBA0A9A}"/>
              </a:ext>
            </a:extLst>
          </p:cNvPr>
          <p:cNvSpPr/>
          <p:nvPr/>
        </p:nvSpPr>
        <p:spPr>
          <a:xfrm>
            <a:off x="304800" y="762000"/>
            <a:ext cx="8610600" cy="51054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Dalam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kesempatan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masih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diberikan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ni’matnya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marilah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kita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terus</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berusaha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bertauhid</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kepada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penuh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keyakinan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iman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mantap</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melaksanakan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titah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perintah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secara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konsisten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penuh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ikhlas</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berbuat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baik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sesama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manusia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makhluk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Allah yang lain, </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927485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F1055E90-D27E-4791-B4C8-9A4ABBBA0A9A}"/>
              </a:ext>
            </a:extLst>
          </p:cNvPr>
          <p:cNvSpPr/>
          <p:nvPr/>
        </p:nvSpPr>
        <p:spPr>
          <a:xfrm>
            <a:off x="457200" y="2438400"/>
            <a:ext cx="8305800" cy="20574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Mudah-mudahan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amalan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kita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diganjari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keredaan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SyurgaNya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di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Akhirat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nanti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62212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810000" y="2933700"/>
            <a:ext cx="1371600" cy="781050"/>
          </a:xfrm>
          <a:prstGeom prst="ellipse">
            <a:avLst/>
          </a:prstGeom>
          <a:solidFill>
            <a:schemeClr val="accent5">
              <a:lumMod val="60000"/>
              <a:lumOff val="4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a:t>
            </a:r>
          </a:p>
        </p:txBody>
      </p:sp>
      <p:sp>
        <p:nvSpPr>
          <p:cNvPr id="7"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85775" y="1114425"/>
            <a:ext cx="8305800" cy="1552575"/>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tx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normAutofit fontScale="92500"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Mengakhiri khutbah pada hari ini, marilah kita mengambil beberapa peringatan sebagaimana berikut: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685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txBox="1">
            <a:spLocks/>
          </p:cNvSpPr>
          <p:nvPr/>
        </p:nvSpPr>
        <p:spPr>
          <a:xfrm>
            <a:off x="495300" y="3962400"/>
            <a:ext cx="8305800" cy="2286000"/>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tx2">
                <a:lumMod val="75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endPar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Muhasabah diri membolehkan kita membuka hati dan menyedari akan kesilapan dan dosa yang pernah dilakukan</a:t>
            </a:r>
          </a:p>
          <a:p>
            <a:pPr marL="0" indent="0" algn="ctr">
              <a:buFont typeface="Arial" pitchFamily="34" charset="0"/>
              <a:buNone/>
            </a:pP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72871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905250" y="1266825"/>
            <a:ext cx="1371600" cy="781050"/>
          </a:xfrm>
          <a:prstGeom prst="ellipse">
            <a:avLst/>
          </a:prstGeom>
          <a:solidFill>
            <a:schemeClr val="accent5">
              <a:lumMod val="60000"/>
              <a:lumOff val="4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2</a:t>
            </a:r>
          </a:p>
        </p:txBody>
      </p:sp>
      <p:sp>
        <p:nvSpPr>
          <p:cNvPr id="7"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304800" y="2438400"/>
            <a:ext cx="8458200" cy="36576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Perbanyakkan taubat memohon keampunan Allah atas  kesilapan lalu, seterusnya berdoa bersungguh-sungguh memohon taufik dan bimbinganNya agar kita dapat menggandakan kebaikan dan meninggalkan keburukan. </a:t>
            </a:r>
          </a:p>
        </p:txBody>
      </p:sp>
      <p:sp>
        <p:nvSpPr>
          <p:cNvPr id="8"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685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3199532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733800" y="1266825"/>
            <a:ext cx="1371600" cy="781050"/>
          </a:xfrm>
          <a:prstGeom prst="ellipse">
            <a:avLst/>
          </a:prstGeom>
          <a:solidFill>
            <a:schemeClr val="accent5">
              <a:lumMod val="60000"/>
              <a:lumOff val="4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3</a:t>
            </a:r>
          </a:p>
        </p:txBody>
      </p:sp>
      <p:sp>
        <p:nvSpPr>
          <p:cNvPr id="7"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304800" y="2438400"/>
            <a:ext cx="8458200" cy="36576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Sentiasa memperhitungkan kekurangan diri, istighfar atasnya, kekalkan tanggungjawab dan amalan baik agar ia dapat memberi manfaat kepada diri, keluarga dan masyarakat.</a:t>
            </a:r>
          </a:p>
        </p:txBody>
      </p:sp>
      <p:sp>
        <p:nvSpPr>
          <p:cNvPr id="8"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685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1497604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230817"/>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01800" y="27709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Content Placeholder 3"/>
          <p:cNvSpPr txBox="1">
            <a:spLocks noGrp="1"/>
          </p:cNvSpPr>
          <p:nvPr>
            <p:ph idx="1"/>
          </p:nvPr>
        </p:nvSpPr>
        <p:spPr>
          <a:xfrm>
            <a:off x="200022" y="3048000"/>
            <a:ext cx="8743951" cy="360714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ms-MY" sz="2800" b="1" dirty="0"/>
              <a:t>Maksudnya: </a:t>
            </a:r>
            <a:r>
              <a:rPr lang="ms-MY" sz="2800" b="1" dirty="0">
                <a:solidFill>
                  <a:srgbClr val="FF0000"/>
                </a:solidFill>
              </a:rPr>
              <a:t>Ketahuilah! Sesungguhnya Allah jualah yang menguasai segala yang ada di langit dan di bumi. Sesungguhnya Ia mengetahui keadaan yang kamu berada padanya; dan pada hari manusia kembali kepada-Nya, maka Ia akan menerangkan kepada mereka segala yang mereka kerjakan, kerana sesungguhnya Allah Maha Mengetahui akan tiap-tiap sesuatu</a:t>
            </a:r>
            <a:endParaRPr lang="ms-MY" sz="1100" b="1" dirty="0"/>
          </a:p>
          <a:p>
            <a:pPr marL="0" indent="0" algn="just">
              <a:buNone/>
            </a:pPr>
            <a:r>
              <a:rPr lang="ms-MY" sz="2700" b="1" dirty="0"/>
              <a:t>					  (Surah an-Nur, ayat 64)</a:t>
            </a:r>
          </a:p>
        </p:txBody>
      </p:sp>
      <p:sp>
        <p:nvSpPr>
          <p:cNvPr id="4" name="Rectangle 3"/>
          <p:cNvSpPr/>
          <p:nvPr/>
        </p:nvSpPr>
        <p:spPr>
          <a:xfrm>
            <a:off x="514350" y="1295400"/>
            <a:ext cx="7772400" cy="547650"/>
          </a:xfrm>
          <a:prstGeom prst="rect">
            <a:avLst/>
          </a:prstGeom>
        </p:spPr>
        <p:txBody>
          <a:bodyPr wrap="square">
            <a:spAutoFit/>
          </a:bodyPr>
          <a:lstStyle/>
          <a:p>
            <a:pPr algn="ctr">
              <a:lnSpc>
                <a:spcPct val="115000"/>
              </a:lnSpc>
              <a:spcAft>
                <a:spcPts val="0"/>
              </a:spcAft>
            </a:pPr>
            <a:r>
              <a:rPr lang="en-US" sz="2800" dirty="0">
                <a:solidFill>
                  <a:srgbClr val="222222"/>
                </a:solidFill>
                <a:latin typeface="Arial"/>
                <a:ea typeface="Times New Roman"/>
              </a:rPr>
              <a:t>    </a:t>
            </a:r>
            <a:endParaRPr lang="ms-MY" dirty="0">
              <a:effectLst/>
              <a:latin typeface="Times New Roman"/>
              <a:ea typeface="Times New Roman"/>
            </a:endParaRPr>
          </a:p>
        </p:txBody>
      </p:sp>
      <p:pic>
        <p:nvPicPr>
          <p:cNvPr id="8" name="Picture 7">
            <a:extLst>
              <a:ext uri="{FF2B5EF4-FFF2-40B4-BE49-F238E27FC236}">
                <a16:creationId xmlns:a16="http://schemas.microsoft.com/office/drawing/2014/main" xmlns="" id="{3B8F080A-537F-4F0D-A820-73BAA9DC2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00" y="1094454"/>
            <a:ext cx="8791194" cy="2127688"/>
          </a:xfrm>
          <a:prstGeom prst="rect">
            <a:avLst/>
          </a:prstGeom>
        </p:spPr>
      </p:pic>
    </p:spTree>
    <p:extLst>
      <p:ext uri="{BB962C8B-B14F-4D97-AF65-F5344CB8AC3E}">
        <p14:creationId xmlns:p14="http://schemas.microsoft.com/office/powerpoint/2010/main" val="4142388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بالْقُرْآنِ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وَاِيَّاكُمْ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وَتَقَبَّلَ مِنِّي وَمِنْكُمْ تِلاوَتَهُ اِنَّهُ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فَاسْتَغْفِرُوْهُ إنَّهُ هُوَ الْغَفُوْرُ الرَّحِيْمُ.</a:t>
            </a: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itchFamily="2" charset="-78"/>
              </a:rPr>
              <a:t>.</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45993" y="1524000"/>
            <a:ext cx="8648700" cy="1754326"/>
          </a:xfrm>
          <a:prstGeom prst="rect">
            <a:avLst/>
          </a:prstGeom>
          <a:solidFill>
            <a:schemeClr val="accent2">
              <a:lumMod val="50000"/>
              <a:alpha val="55000"/>
            </a:schemeClr>
          </a:solidFill>
        </p:spPr>
        <p:txBody>
          <a:bodyPr wrap="square">
            <a:spAutoFit/>
          </a:bodyPr>
          <a:lstStyle/>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مُحَمَّدًا عَبْدُهُ وَرَسُوْلُهُ </a:t>
            </a:r>
          </a:p>
        </p:txBody>
      </p:sp>
      <p:sp>
        <p:nvSpPr>
          <p:cNvPr id="5" name="TextBox 4"/>
          <p:cNvSpPr txBox="1"/>
          <p:nvPr/>
        </p:nvSpPr>
        <p:spPr>
          <a:xfrm>
            <a:off x="253512" y="3657600"/>
            <a:ext cx="8622131" cy="2862322"/>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semata-mata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a:t>
            </a:r>
            <a:endParaRPr lang="sv-SE"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46910" y="1219200"/>
            <a:ext cx="8863740" cy="26670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Wahai hamba-hamba Allah, berbaktilah kepada Allah SWT dan jagalah setiap gerak geri dan tutur kata. Setiap tindakan yang dilakukan dan setiap perkataan  yang diucapkan pasti akan dicatat oleh malaikat. </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7039" y="1524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4" name="Rectangle: Rounded Corners 8">
            <a:extLst>
              <a:ext uri="{FF2B5EF4-FFF2-40B4-BE49-F238E27FC236}">
                <a16:creationId xmlns:a16="http://schemas.microsoft.com/office/drawing/2014/main" xmlns="" id="{E9BF90BD-1D9C-4DE3-AF3D-E1DA7FE28E0C}"/>
              </a:ext>
            </a:extLst>
          </p:cNvPr>
          <p:cNvSpPr/>
          <p:nvPr/>
        </p:nvSpPr>
        <p:spPr>
          <a:xfrm>
            <a:off x="146910" y="4114800"/>
            <a:ext cx="8863740" cy="25146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b="1"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Sesungguhnya setiap manusia akan diserahkan buku amalan masing-masing pada hari Akhirat nanti, dan ketika itu setiap yang tercatat dalam buku amalan tidak dapat diubah dan tak dapat dipinda lagi. </a:t>
            </a:r>
          </a:p>
        </p:txBody>
      </p:sp>
    </p:spTree>
    <p:extLst>
      <p:ext uri="{BB962C8B-B14F-4D97-AF65-F5344CB8AC3E}">
        <p14:creationId xmlns:p14="http://schemas.microsoft.com/office/powerpoint/2010/main" val="3539047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40130" y="2286000"/>
            <a:ext cx="8863740" cy="29718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Mudah-mudahan dengan peringatan ini, kita akan menjadi hamba Allah yang mendapat rahmat serta keampunan-Nya dan dimasukkan ke dalam syurga bersama kekasih kita Nabi Muhammad SAW.</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28600" y="1371600"/>
            <a:ext cx="8701030" cy="1754326"/>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اٰلِهِ وَأَصْحَابِهِ أَجْمَعِيْن. </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28600" y="3276600"/>
            <a:ext cx="8701030" cy="1569660"/>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selawat dan salam ke atas junjungan kami Muhammad,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 semua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a:extLst>
              <a:ext uri="{FF2B5EF4-FFF2-40B4-BE49-F238E27FC236}">
                <a16:creationId xmlns:a16="http://schemas.microsoft.com/office/drawing/2014/main" xmlns="" id="{B52DA0B7-DD8E-4DE9-BED7-12792719FFB1}"/>
              </a:ext>
            </a:extLst>
          </p:cNvPr>
          <p:cNvSpPr txBox="1">
            <a:spLocks noChangeArrowheads="1"/>
          </p:cNvSpPr>
          <p:nvPr/>
        </p:nvSpPr>
        <p:spPr bwMode="auto">
          <a:xfrm>
            <a:off x="204056" y="3048000"/>
            <a:ext cx="8735886" cy="1200329"/>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p:txBody>
      </p:sp>
      <p:pic>
        <p:nvPicPr>
          <p:cNvPr id="7" name="Picture 6">
            <a:extLst>
              <a:ext uri="{FF2B5EF4-FFF2-40B4-BE49-F238E27FC236}">
                <a16:creationId xmlns:a16="http://schemas.microsoft.com/office/drawing/2014/main" xmlns="" id="{A07A8565-6501-4BBD-9B48-F9AF49244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a:extLst>
              <a:ext uri="{FF2B5EF4-FFF2-40B4-BE49-F238E27FC236}">
                <a16:creationId xmlns:a16="http://schemas.microsoft.com/office/drawing/2014/main" xmlns="" id="{EE48560E-09AE-42C2-A380-893F647E6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extLst>
      <p:ext uri="{BB962C8B-B14F-4D97-AF65-F5344CB8AC3E}">
        <p14:creationId xmlns:p14="http://schemas.microsoft.com/office/powerpoint/2010/main" val="1603644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A9A6F75-0E79-48E0-C5E4-5B9014DE65B8}"/>
              </a:ext>
            </a:extLst>
          </p:cNvPr>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xmlns="" id="{65003B29-01E6-4648-B159-5B478B87C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extLst>
      <p:ext uri="{BB962C8B-B14F-4D97-AF65-F5344CB8AC3E}">
        <p14:creationId xmlns:p14="http://schemas.microsoft.com/office/powerpoint/2010/main" val="128397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94E8161D-416A-AB6C-2CC7-4BDB317DC5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58E4B59F-2470-4A5B-B784-AC0FBCC4A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 y="392929"/>
            <a:ext cx="8480271" cy="6072142"/>
          </a:xfrm>
          <a:prstGeom prst="rect">
            <a:avLst/>
          </a:prstGeom>
        </p:spPr>
      </p:pic>
    </p:spTree>
    <p:extLst>
      <p:ext uri="{BB962C8B-B14F-4D97-AF65-F5344CB8AC3E}">
        <p14:creationId xmlns:p14="http://schemas.microsoft.com/office/powerpoint/2010/main" val="3264299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43046" y="3810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28 Zulhijjah 1445 H / 5 Julai 2024</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6" name="Rectangle 5">
            <a:extLst>
              <a:ext uri="{FF2B5EF4-FFF2-40B4-BE49-F238E27FC236}">
                <a16:creationId xmlns:a16="http://schemas.microsoft.com/office/drawing/2014/main" xmlns="" id="{F4296443-9B7B-3AE4-6094-1034894DD168}"/>
              </a:ext>
            </a:extLst>
          </p:cNvPr>
          <p:cNvSpPr/>
          <p:nvPr/>
        </p:nvSpPr>
        <p:spPr>
          <a:xfrm>
            <a:off x="273564" y="3339405"/>
            <a:ext cx="8596869" cy="2308324"/>
          </a:xfrm>
          <a:prstGeom prst="rect">
            <a:avLst/>
          </a:prstGeom>
        </p:spPr>
        <p:txBody>
          <a:bodyPr wrap="square">
            <a:spAutoFit/>
          </a:bodyPr>
          <a:lstStyle/>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AMALAN DIHITUNG MESKIPUN MASA BEREDAR</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457200" y="457200"/>
            <a:ext cx="8382000" cy="3352800"/>
          </a:xfrm>
          <a:prstGeom prst="roundRect">
            <a:avLst/>
          </a:prstGeom>
          <a:solidFill>
            <a:schemeClr val="bg1">
              <a:lumMod val="50000"/>
              <a:alpha val="86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Pada hari Jumaat yang mulia ini, yang merupakan hari terakhir bagi tahun </a:t>
            </a:r>
            <a:r>
              <a:rPr lang="sv-SE" sz="3400" b="1"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1445 hijrah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ini, ia membawa peringatan besar buat kita semua untuk dibuat renungan dan muhasabah diri.</a:t>
            </a:r>
            <a:endParaRPr lang="fi-FI"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457200" y="4191000"/>
            <a:ext cx="8382000" cy="2209800"/>
          </a:xfrm>
          <a:prstGeom prst="roundRect">
            <a:avLst/>
          </a:prstGeom>
          <a:solidFill>
            <a:schemeClr val="bg1">
              <a:lumMod val="50000"/>
              <a:alpha val="86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Terlalu pantasnya masa berlalu sehingga kini kita akan melangkah ke pintu masuk tahun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1446H</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baharu.</a:t>
            </a:r>
            <a:endParaRPr lang="fi-FI"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3802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400050" y="1371600"/>
            <a:ext cx="8382000" cy="3581400"/>
          </a:xfrm>
          <a:prstGeom prst="roundRect">
            <a:avLst/>
          </a:prstGeom>
          <a:solidFill>
            <a:schemeClr val="bg1">
              <a:lumMod val="50000"/>
              <a:alpha val="88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Demikianlah perjalanan masa, namun ramai manusia masih lalai dan alpa. Hal ini mengingatkan kita kepada firman Allah SWT dalam surah az-Zumar, ayat 55-56 : </a:t>
            </a:r>
            <a:endParaRPr lang="fi-FI"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5652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531017" y="228600"/>
            <a:ext cx="8081964" cy="914399"/>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 Allah SWT dalam surah az-Zumar, </a:t>
            </a:r>
          </a:p>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ayat 55-56 : </a:t>
            </a:r>
          </a:p>
        </p:txBody>
      </p:sp>
      <p:pic>
        <p:nvPicPr>
          <p:cNvPr id="4" name="Picture 3">
            <a:extLst>
              <a:ext uri="{FF2B5EF4-FFF2-40B4-BE49-F238E27FC236}">
                <a16:creationId xmlns:a16="http://schemas.microsoft.com/office/drawing/2014/main" xmlns="" id="{6660F38E-CE0E-4F6E-85F8-180B4DEB8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84" y="1524000"/>
            <a:ext cx="8553429" cy="4346825"/>
          </a:xfrm>
          <a:prstGeom prst="rect">
            <a:avLst/>
          </a:prstGeom>
        </p:spPr>
      </p:pic>
    </p:spTree>
    <p:extLst>
      <p:ext uri="{BB962C8B-B14F-4D97-AF65-F5344CB8AC3E}">
        <p14:creationId xmlns:p14="http://schemas.microsoft.com/office/powerpoint/2010/main" val="35473225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12427159</TotalTime>
  <Words>1590</Words>
  <Application>Microsoft Office PowerPoint</Application>
  <PresentationFormat>On-screen Show (4:3)</PresentationFormat>
  <Paragraphs>160</Paragraphs>
  <Slides>46</Slides>
  <Notes>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46</vt:i4>
      </vt:variant>
    </vt:vector>
  </HeadingPairs>
  <TitlesOfParts>
    <vt:vector size="66"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4_Office Theme</vt:lpstr>
      <vt:lpstr>3_Office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1607</cp:revision>
  <dcterms:created xsi:type="dcterms:W3CDTF">2017-12-24T04:47:57Z</dcterms:created>
  <dcterms:modified xsi:type="dcterms:W3CDTF">2024-07-03T08:14:25Z</dcterms:modified>
</cp:coreProperties>
</file>