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804" r:id="rId11"/>
  </p:sldMasterIdLst>
  <p:notesMasterIdLst>
    <p:notesMasterId r:id="rId60"/>
  </p:notesMasterIdLst>
  <p:sldIdLst>
    <p:sldId id="898" r:id="rId12"/>
    <p:sldId id="259" r:id="rId13"/>
    <p:sldId id="260" r:id="rId14"/>
    <p:sldId id="261" r:id="rId15"/>
    <p:sldId id="262" r:id="rId16"/>
    <p:sldId id="755" r:id="rId17"/>
    <p:sldId id="1336" r:id="rId18"/>
    <p:sldId id="1335" r:id="rId19"/>
    <p:sldId id="1337" r:id="rId20"/>
    <p:sldId id="1326" r:id="rId21"/>
    <p:sldId id="1339" r:id="rId22"/>
    <p:sldId id="1340" r:id="rId23"/>
    <p:sldId id="1341" r:id="rId24"/>
    <p:sldId id="1316" r:id="rId25"/>
    <p:sldId id="1327" r:id="rId26"/>
    <p:sldId id="1342" r:id="rId27"/>
    <p:sldId id="1343" r:id="rId28"/>
    <p:sldId id="1319" r:id="rId29"/>
    <p:sldId id="1345" r:id="rId30"/>
    <p:sldId id="1346" r:id="rId31"/>
    <p:sldId id="1328" r:id="rId32"/>
    <p:sldId id="1329" r:id="rId33"/>
    <p:sldId id="1322" r:id="rId34"/>
    <p:sldId id="1333" r:id="rId35"/>
    <p:sldId id="1249" r:id="rId36"/>
    <p:sldId id="407" r:id="rId37"/>
    <p:sldId id="417" r:id="rId38"/>
    <p:sldId id="281" r:id="rId39"/>
    <p:sldId id="950" r:id="rId40"/>
    <p:sldId id="276" r:id="rId41"/>
    <p:sldId id="277" r:id="rId42"/>
    <p:sldId id="278" r:id="rId43"/>
    <p:sldId id="1160" r:id="rId44"/>
    <p:sldId id="1179" r:id="rId45"/>
    <p:sldId id="283" r:id="rId46"/>
    <p:sldId id="284" r:id="rId47"/>
    <p:sldId id="309" r:id="rId48"/>
    <p:sldId id="310" r:id="rId49"/>
    <p:sldId id="961" r:id="rId50"/>
    <p:sldId id="962" r:id="rId51"/>
    <p:sldId id="1181" r:id="rId52"/>
    <p:sldId id="976" r:id="rId53"/>
    <p:sldId id="977" r:id="rId54"/>
    <p:sldId id="978" r:id="rId55"/>
    <p:sldId id="312" r:id="rId56"/>
    <p:sldId id="313" r:id="rId57"/>
    <p:sldId id="1289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032"/>
    <a:srgbClr val="FF9393"/>
    <a:srgbClr val="20431D"/>
    <a:srgbClr val="EFF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8975" autoAdjust="0"/>
  </p:normalViewPr>
  <p:slideViewPr>
    <p:cSldViewPr>
      <p:cViewPr varScale="1">
        <p:scale>
          <a:sx n="74" d="100"/>
          <a:sy n="74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927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707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748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025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499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65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867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562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84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222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465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796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74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546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670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69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630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356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88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85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2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9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4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33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12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6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043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45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29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38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90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9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51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4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37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8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5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19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08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30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5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112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2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8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15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40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5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06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97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80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5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3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438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9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769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56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92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65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95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083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24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49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18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4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11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712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18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1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01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95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874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565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509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64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26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51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281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9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850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0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3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9/05/2024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2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620" y="1458218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19/2024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565" y="3554105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MURABBI INSANI, GENERASI MADANI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CD6A67-D6C1-BB03-033A-855C22F9F64D}"/>
              </a:ext>
            </a:extLst>
          </p:cNvPr>
          <p:cNvSpPr/>
          <p:nvPr/>
        </p:nvSpPr>
        <p:spPr>
          <a:xfrm>
            <a:off x="-82257" y="626092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464226-25F1-40B7-A6C7-6BEAE2617E0E}"/>
              </a:ext>
            </a:extLst>
          </p:cNvPr>
          <p:cNvSpPr/>
          <p:nvPr/>
        </p:nvSpPr>
        <p:spPr>
          <a:xfrm>
            <a:off x="499816" y="2601218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 Zulkaedah 1445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10 Mei 2024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71500" y="876300"/>
            <a:ext cx="8001000" cy="49911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pendidikan negara kita yang tercinta,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Sasterawan Negara Almarhum Dato’ Usman Awang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 mengungkap bait-bait kalimat melalui sajak beliau yang menyanjung tinggi budi mulia dan khidmat bakti para guru.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48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571500" y="876300"/>
            <a:ext cx="8001000" cy="4991100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  <a:ln w="57150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50000"/>
              </a:lnSpc>
              <a:defRPr/>
            </a:pPr>
            <a:r>
              <a:rPr lang="sv-SE" sz="3200" i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“Jika hari ini siapa sahaja menjadi dewasa</a:t>
            </a:r>
          </a:p>
          <a:p>
            <a:pPr lvl="1">
              <a:lnSpc>
                <a:spcPct val="150000"/>
              </a:lnSpc>
              <a:defRPr/>
            </a:pPr>
            <a:r>
              <a:rPr lang="sv-SE" sz="32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Sejarahnya dimulakan </a:t>
            </a:r>
            <a:r>
              <a:rPr lang="sv-SE" sz="3200" i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 seorang </a:t>
            </a:r>
            <a:r>
              <a:rPr lang="sv-SE" sz="32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guru biasa</a:t>
            </a:r>
          </a:p>
          <a:p>
            <a:pPr lvl="1">
              <a:lnSpc>
                <a:spcPct val="150000"/>
              </a:lnSpc>
              <a:defRPr/>
            </a:pPr>
            <a:r>
              <a:rPr lang="sv-SE" sz="3200" i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lembut sabarnya, mengajar tulis baca”</a:t>
            </a:r>
          </a:p>
        </p:txBody>
      </p:sp>
    </p:spTree>
    <p:extLst>
      <p:ext uri="{BB962C8B-B14F-4D97-AF65-F5344CB8AC3E}">
        <p14:creationId xmlns:p14="http://schemas.microsoft.com/office/powerpoint/2010/main" val="62804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28600" y="723900"/>
            <a:ext cx="8686800" cy="5410200"/>
          </a:xfrm>
          <a:prstGeom prst="roundRect">
            <a:avLst/>
          </a:prstGeom>
          <a:solidFill>
            <a:schemeClr val="accent4">
              <a:lumMod val="75000"/>
              <a:alpha val="85000"/>
            </a:schemeClr>
          </a:solidFill>
          <a:ln w="5715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Medan pendidikan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semakin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teruji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dengan perkembangan teknologi yang bersifat dinamik, terutamanya apabila melibatkan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media sosial yang sukar dikawal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Implikasi media sosial ini jika tidak diurus dengan bijaksana akan cenderung kepada perbuatan yang negatif dalam kalangan penggunanya.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9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57200" y="228600"/>
            <a:ext cx="8305800" cy="21717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 itu,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guru perlu bersedia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membimbing murid untuk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menggunakan teknologi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agar seiring dengan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nilai akhlak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57200" y="4267200"/>
            <a:ext cx="8305800" cy="225933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Kasih sayang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seorang guru, memberi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 secara berterusan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murid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dapat diganti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teknologi. </a:t>
            </a: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57200" y="2590800"/>
            <a:ext cx="8305800" cy="15240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Guru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membentuk jiwa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memugar potensi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anak bangsa. </a:t>
            </a:r>
          </a:p>
        </p:txBody>
      </p:sp>
    </p:spTree>
    <p:extLst>
      <p:ext uri="{BB962C8B-B14F-4D97-AF65-F5344CB8AC3E}">
        <p14:creationId xmlns:p14="http://schemas.microsoft.com/office/powerpoint/2010/main" val="24757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609600"/>
            <a:ext cx="8382000" cy="57912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Sebenarnya, ruang lingkup sistem pendidikan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hanya terhad di sekolah sahaja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namun ia meliputi pelbagai fungsi dan peranan. Sekolah ialah tempat untuk anak-anak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menuntut ilmu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pengalaman yang bermakna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seterusnya diaplikasikan dalam kehidupan seharian. </a:t>
            </a:r>
            <a:endParaRPr kumimoji="0" lang="fi-FI" sz="3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4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0902DAB0-A8AB-58F0-CC55-D8A0537FEA3A}"/>
              </a:ext>
            </a:extLst>
          </p:cNvPr>
          <p:cNvSpPr/>
          <p:nvPr/>
        </p:nvSpPr>
        <p:spPr>
          <a:xfrm>
            <a:off x="419100" y="952501"/>
            <a:ext cx="8305800" cy="4952997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 itu,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sokongan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ibu bapa, penjaga dan masyarakat kepada guru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sangatlah diharapkan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bagi memastikan hasil pembelajaran tersebut dapat membentuk ke arah anak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baik lagi cerdik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fi-FI" sz="3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4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531017" y="437049"/>
            <a:ext cx="8081964" cy="108695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SAW bersabda: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998" y="4481959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prstClr val="black"/>
                </a:solidFill>
              </a:rPr>
              <a:t>Maksudnya: </a:t>
            </a:r>
            <a:r>
              <a:rPr lang="ms-MY" sz="3200" b="1" dirty="0">
                <a:solidFill>
                  <a:srgbClr val="C00000"/>
                </a:solidFill>
              </a:rPr>
              <a:t>Muliakanlah anak-anakmu, dan perelokkanlah adab mereka.</a:t>
            </a:r>
          </a:p>
          <a:p>
            <a:pPr algn="just"/>
            <a:endParaRPr lang="ms-MY" sz="2800" b="1" dirty="0">
              <a:solidFill>
                <a:srgbClr val="C00000"/>
              </a:solidFill>
            </a:endParaRPr>
          </a:p>
          <a:p>
            <a:pPr algn="just" rtl="1"/>
            <a:r>
              <a:rPr lang="ms-MY" sz="2800" b="1" dirty="0"/>
              <a:t>(Riwayat Ibnu Majah)</a:t>
            </a:r>
          </a:p>
        </p:txBody>
      </p:sp>
      <p:pic>
        <p:nvPicPr>
          <p:cNvPr id="4098" name="Picture 2" descr="C:\Users\Pc Masjid\Downloads\Pic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7" y="2360226"/>
            <a:ext cx="8081962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092D9C31-8674-D034-28BD-140A50639AB5}"/>
              </a:ext>
            </a:extLst>
          </p:cNvPr>
          <p:cNvSpPr/>
          <p:nvPr/>
        </p:nvSpPr>
        <p:spPr>
          <a:xfrm>
            <a:off x="506730" y="396240"/>
            <a:ext cx="8130540" cy="606552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boleh diterapkan dalam diri anak-anak kita, ialah mengajar mereka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 salam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 bertemu,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menjaga adab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 bergaul dan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membantu orang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kesusahan. Ibu bapa juga perlu mendidik anak-anak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menghormati guru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 mereka mengharapkan anak-anak menghormati mereka.</a:t>
            </a:r>
            <a:endParaRPr lang="sv-SE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609600" y="1295400"/>
            <a:ext cx="7848600" cy="442722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 merealisasikan hasrat kita bersama,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sokongan dan dokongan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daripada anggota masyarakat terhadap guru menjadi kayu ukur kejayaan sesuatu bangsa dan tamadun. </a:t>
            </a:r>
            <a:endParaRPr kumimoji="0" lang="sv-SE" sz="34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9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609600" y="533400"/>
            <a:ext cx="7848600" cy="275082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Jatuh bangun sesebuah tamadun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 berpaksikan kepada nilai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 pengetahuan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ada pada diri insan. 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609600" y="3505200"/>
            <a:ext cx="7848600" cy="3048000"/>
          </a:xfrm>
          <a:prstGeom prst="roundRect">
            <a:avLst/>
          </a:prstGeom>
          <a:solidFill>
            <a:schemeClr val="bg1">
              <a:lumMod val="50000"/>
              <a:alpha val="64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 setiap anggota masyarakat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 peduli hal ehwal pendidikan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anak-anak, maka perkara yang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positif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jugalah yang akan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terhasil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515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250030" y="217423"/>
            <a:ext cx="8512969" cy="108695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 bertepatan dengan firman Allah SWT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al-Maidah, ayat 2: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" y="41910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>
                <a:solidFill>
                  <a:prstClr val="black"/>
                </a:solidFill>
              </a:rPr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Tolong-menolonglah kamu dalam (mengerjakan) kebajikan dan takwa, dan janganlah kamu tolong-menolong dalam berbuat dosa dan permusuhan. Bertakwalah kepada Allah, sesungguhnya Allah sangat berat siksaan-Nya.</a:t>
            </a:r>
            <a:endParaRPr lang="ms-MY" sz="36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Pc Masjid\Downloads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5" y="1600200"/>
            <a:ext cx="7394575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D36EB5B-65B6-4CE7-AE48-E3ECE412EA8A}"/>
              </a:ext>
            </a:extLst>
          </p:cNvPr>
          <p:cNvSpPr/>
          <p:nvPr/>
        </p:nvSpPr>
        <p:spPr>
          <a:xfrm>
            <a:off x="228600" y="381000"/>
            <a:ext cx="8686800" cy="6172200"/>
          </a:xfrm>
          <a:prstGeom prst="roundRect">
            <a:avLst/>
          </a:prstGeom>
          <a:solidFill>
            <a:schemeClr val="accent2">
              <a:lumMod val="75000"/>
              <a:alpha val="6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Justeru, bagi menghasilkan pendidikan yang berkualiti tinggi,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 pihak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 Persatuan Alumni, Persatuan Ibu Bapa dan Guru (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PIBG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Kumpulan Sokongan Ibu Bapa (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KSIB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Pelibatan Ibu Bapa Komuniti dan Swasta (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PIBKS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institusi masjid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agensi-agensi kerajaan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swasta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serta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setempat perlu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menjalinkan kerjasama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erat dengan institusi pendidikan serta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memberikan sokongan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padu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para guru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kumimoji="0" lang="sv-SE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6F38716F-54EE-7502-7BEA-007DCB708D63}"/>
              </a:ext>
            </a:extLst>
          </p:cNvPr>
          <p:cNvSpPr/>
          <p:nvPr/>
        </p:nvSpPr>
        <p:spPr>
          <a:xfrm>
            <a:off x="419100" y="685800"/>
            <a:ext cx="8305800" cy="5410200"/>
          </a:xfrm>
          <a:prstGeom prst="roundRect">
            <a:avLst/>
          </a:prstGeom>
          <a:solidFill>
            <a:schemeClr val="accent5">
              <a:lumMod val="75000"/>
              <a:alpha val="64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Seterusnya, khatib menyeru sidang jemaah sekalian marilah kita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mengangkat martabat guru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mengamalkan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apa yang diajar,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kepercayaan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jitu serta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mendoakan kesejahteraan mereka </a:t>
            </a:r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agar keberkatan dan rahmat daripada Allah sentiasa memayungi hidup kita di dunia dan akhirat. </a:t>
            </a:r>
            <a:endParaRPr kumimoji="0" lang="sv-SE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295400"/>
            <a:ext cx="8782050" cy="16764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Mengakhiri khutbah, khatib menyeru seluruh umat Islam supaya menghayati beberapa pengajaran berikut:</a:t>
            </a: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AF851107-2A1F-E726-F7FB-285CB28058D5}"/>
              </a:ext>
            </a:extLst>
          </p:cNvPr>
          <p:cNvSpPr txBox="1">
            <a:spLocks/>
          </p:cNvSpPr>
          <p:nvPr/>
        </p:nvSpPr>
        <p:spPr>
          <a:xfrm>
            <a:off x="833834" y="3333750"/>
            <a:ext cx="7400132" cy="329565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 :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Guru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mempunyai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peranan yang besar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menyampaikan ilmu bagi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membentuk murid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berakhlak mulia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seterusnya menyumbang kepada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 yang bertamadun, beriman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kepada Allah SWT. </a:t>
            </a: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03E6E195-130E-D726-0F59-9E464C619C79}"/>
              </a:ext>
            </a:extLst>
          </p:cNvPr>
          <p:cNvSpPr/>
          <p:nvPr/>
        </p:nvSpPr>
        <p:spPr>
          <a:xfrm>
            <a:off x="152400" y="3200400"/>
            <a:ext cx="914400" cy="7620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4800" dirty="0">
                <a:latin typeface="Footlight MT Light" panose="0204060206030A020304" pitchFamily="18" charset="0"/>
                <a:cs typeface="Leelawadee UI" panose="020B0502040204020203" pitchFamily="34" charset="-34"/>
              </a:rPr>
              <a:t>1</a:t>
            </a:r>
            <a:endParaRPr lang="en-MY" sz="4800" dirty="0">
              <a:latin typeface="Footlight MT Light" panose="0204060206030A020304" pitchFamily="18" charset="0"/>
              <a:cs typeface="Leelawadee UI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697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xmlns="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Seruan Khatib</a:t>
            </a:r>
          </a:p>
        </p:txBody>
      </p: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AF851107-2A1F-E726-F7FB-285CB28058D5}"/>
              </a:ext>
            </a:extLst>
          </p:cNvPr>
          <p:cNvSpPr txBox="1">
            <a:spLocks/>
          </p:cNvSpPr>
          <p:nvPr/>
        </p:nvSpPr>
        <p:spPr>
          <a:xfrm>
            <a:off x="914399" y="3962400"/>
            <a:ext cx="7391401" cy="28956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sv-SE" sz="2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</a:rPr>
              <a:t>Ketiga :</a:t>
            </a:r>
            <a:r>
              <a:rPr lang="sv-SE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Masyarakat hendaklah bersedia menyokong dan berganding bahu dengan guru </a:t>
            </a:r>
            <a:r>
              <a:rPr lang="sv-SE" sz="2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 mewujudkan murid yang berpengetahuan, berketerampilan, berdikari dan berupaya menjadi pelapis kepimpinan negara. </a:t>
            </a:r>
            <a:endParaRPr kumimoji="0" lang="sv-SE" sz="2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03E6E195-130E-D726-0F59-9E464C619C79}"/>
              </a:ext>
            </a:extLst>
          </p:cNvPr>
          <p:cNvSpPr/>
          <p:nvPr/>
        </p:nvSpPr>
        <p:spPr>
          <a:xfrm>
            <a:off x="180975" y="3886200"/>
            <a:ext cx="914400" cy="88392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3</a:t>
            </a:r>
            <a:endParaRPr kumimoji="0" lang="en-MY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xmlns="" id="{1B6A8B94-FD4B-9416-4C9C-F9368FF7704A}"/>
              </a:ext>
            </a:extLst>
          </p:cNvPr>
          <p:cNvSpPr txBox="1">
            <a:spLocks/>
          </p:cNvSpPr>
          <p:nvPr/>
        </p:nvSpPr>
        <p:spPr>
          <a:xfrm>
            <a:off x="914399" y="1143000"/>
            <a:ext cx="7391401" cy="2667000"/>
          </a:xfrm>
          <a:prstGeom prst="flowChartAlternateProcess">
            <a:avLst/>
          </a:prstGeom>
          <a:gradFill rotWithShape="1"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kumimoji="0" lang="sv-SE" sz="27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Kedua :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 bapa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 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memastikan kesinambungan ilmu</a:t>
            </a:r>
            <a:r>
              <a:rPr lang="sv-SE" sz="27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diajar di sekolah dipraktikkan di rumah atau di mana sahaja bagi memberi nilai tambah kepada proses pembentukan akhlak dan jiwa anak-anak, dan</a:t>
            </a:r>
            <a:endParaRPr kumimoji="0" lang="sv-SE" sz="27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169D3EB6-D96E-5F53-38D8-F741FA7FF5D0}"/>
              </a:ext>
            </a:extLst>
          </p:cNvPr>
          <p:cNvSpPr/>
          <p:nvPr/>
        </p:nvSpPr>
        <p:spPr>
          <a:xfrm>
            <a:off x="180975" y="990600"/>
            <a:ext cx="914400" cy="822960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2</a:t>
            </a:r>
            <a:endParaRPr kumimoji="0" lang="en-MY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anose="0204060206030A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65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xmlns="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457199" y="3663279"/>
            <a:ext cx="8229600" cy="31947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Dan demikianlah antara manusia dan binatang ternak, ada yang berlainan jenis dan warnanya. Sebenarnya yang takut kepada Allah dari kalangan hamba-Nya hanyalah orang yang berilmu. Sesungguhnya Allah Maha Kuasa, lagi Maha Pengampun.</a:t>
            </a:r>
          </a:p>
          <a:p>
            <a:pPr marL="0" indent="0" algn="just" rtl="1">
              <a:buNone/>
            </a:pPr>
            <a:r>
              <a:rPr lang="ms-MY" sz="2800" b="1" dirty="0"/>
              <a:t>(</a:t>
            </a:r>
            <a:r>
              <a:rPr lang="ms-MY" sz="2800" b="1"/>
              <a:t>Surah </a:t>
            </a:r>
            <a:r>
              <a:rPr lang="ms-MY" sz="2800" b="1" smtClean="0"/>
              <a:t>Fathir</a:t>
            </a:r>
            <a:r>
              <a:rPr lang="ms-MY" sz="2800" b="1" dirty="0"/>
              <a:t>, ayat 28)</a:t>
            </a:r>
          </a:p>
        </p:txBody>
      </p:sp>
      <p:pic>
        <p:nvPicPr>
          <p:cNvPr id="3074" name="Picture 2" descr="C:\Users\Pc Masjid\Downloads\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5445"/>
            <a:ext cx="7924799" cy="26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49" y="1140430"/>
            <a:ext cx="8648700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لَا إِلٰهَ إِلَّا اللهُ وَحْدَهُ لَا شَرِيكَ لَهُ، </a:t>
            </a:r>
          </a:p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سَيِّدَنَا مُحَمَّدًا عَبْدُهُ وَرَسُولُهُ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512" y="3119282"/>
            <a:ext cx="8636975" cy="341632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tiada Tuhan melainkan Allah sahaja tiada sekutu bagi-Nya,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junjungan kita Muhammad adalah hamba dan Rasul-Nya.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127860" y="1676400"/>
            <a:ext cx="8863740" cy="41148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 hamba-hamba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berbaktilah kepada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jagalah setiap gerak geri dan tutur kata.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tindakan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dilakukan dan setiap perkataan  yang diucapkan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 akan dicatat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 malaikat. </a:t>
            </a: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xmlns="" id="{E9BF90BD-1D9C-4DE3-AF3D-E1DA7FE28E0C}"/>
              </a:ext>
            </a:extLst>
          </p:cNvPr>
          <p:cNvSpPr/>
          <p:nvPr/>
        </p:nvSpPr>
        <p:spPr>
          <a:xfrm>
            <a:off x="211567" y="1143000"/>
            <a:ext cx="8720866" cy="54864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manusia akan diserahkan buku amalan masing-masing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 hari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nanti, dan ketika itu setiap yang tercatat dalam buku amalan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 dapat diubah dan tak dapat dipinda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lagi. Mudah-mudahan dengan peringatan ini, kita akan menjadi hamba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mendapat rahmat serta keampunan-Nya dan dimasukkan ke dalam syurga bersama kekasih kita 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 Muhammad SAW</a:t>
            </a:r>
            <a:r>
              <a:rPr lang="fi-FI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BA9A24E5-CAE3-48C9-B7BE-FF5770ECA16D}"/>
              </a:ext>
            </a:extLst>
          </p:cNvPr>
          <p:cNvSpPr/>
          <p:nvPr/>
        </p:nvSpPr>
        <p:spPr>
          <a:xfrm>
            <a:off x="280259" y="1143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43212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21068"/>
            <a:ext cx="8701030" cy="1938992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اللّهُمَّ صَلِّ وَسَلِّمْ عَلَى نَبِيِّنَا مُحَمَّدٍ وَعَلَى آلِهِ وَصَحْبِهِ وَمَنْ دَعَا بِدَعْوَتِهِ إِلَى يَوْمِ الدِّيْنِ.</a:t>
            </a:r>
            <a:endParaRPr lang="ar-SA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76600"/>
            <a:ext cx="8701030" cy="341632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Nabi kami Muhammad, keluarga dan para sahabatnya, </a:t>
            </a:r>
            <a:r>
              <a:rPr lang="sv-SE" sz="3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 orang-orang 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sv-SE" sz="3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menyeru sebagaimana dakwah Baginda 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 hari kiamat.</a:t>
            </a:r>
            <a:endParaRPr lang="es-ES" sz="3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xmlns="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xmlns="" id="{B52DA0B7-DD8E-4DE9-BED7-12792719F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7A8565-6501-4BBD-9B48-F9AF49244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48560E-09AE-42C2-A380-893F647E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003B29-01E6-4648-B159-5B478B87C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E4B59F-2470-4A5B-B784-AC0FBCC4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80" y="7620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Zulkaedah 1445 / 10 Mei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296443-9B7B-3AE4-6094-1034894DD168}"/>
              </a:ext>
            </a:extLst>
          </p:cNvPr>
          <p:cNvSpPr/>
          <p:nvPr/>
        </p:nvSpPr>
        <p:spPr>
          <a:xfrm>
            <a:off x="272896" y="3657600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MURABBI INSANI, GENERASI MADANI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381000" y="895350"/>
            <a:ext cx="8382000" cy="5067300"/>
          </a:xfrm>
          <a:prstGeom prst="roundRect">
            <a:avLst/>
          </a:prstGeom>
          <a:solidFill>
            <a:schemeClr val="bg1">
              <a:lumMod val="50000"/>
              <a:alpha val="86000"/>
            </a:schemeClr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Tanggal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 Mei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 tahun telah ditetapkan sebagai tarikh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Sambutan Hari Guru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seluruh negara. Ia bertujuan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menghargai jasa dan pengorbanan guru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murabbi ummah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sekali gus 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pewaris tugas para rasul</a:t>
            </a:r>
            <a:r>
              <a:rPr lang="sv-SE" sz="3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fi-FI" sz="34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B99F7B4E-83DC-BDF3-5F5E-501ED07D7196}"/>
              </a:ext>
            </a:extLst>
          </p:cNvPr>
          <p:cNvSpPr/>
          <p:nvPr/>
        </p:nvSpPr>
        <p:spPr>
          <a:xfrm>
            <a:off x="531017" y="217423"/>
            <a:ext cx="8081964" cy="108695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surah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al-Baqarah ayat 151: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592259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prstClr val="black"/>
                </a:solidFill>
              </a:rPr>
              <a:t>Maksudnya: </a:t>
            </a:r>
            <a:r>
              <a:rPr lang="ms-MY" sz="2400" b="1" dirty="0">
                <a:solidFill>
                  <a:srgbClr val="C00000"/>
                </a:solidFill>
              </a:rPr>
              <a:t>(Nikmat berkiblatkan Kaabah yang Kami berikan kepada kamu itu), samalah seperti (nikmat) Kami mengutuskan kepada kamu seorang Rasul daripada kalangan kamu (iaitu Nabi Muhammad SAW), yang membacakan ayat-ayat Kami kepada kamu, dan membersihkan kamu (daripada amalan syirik dan maksiat), dan yang mengajarkan kamu kandungan Kitab (al-Quran) serta hikmat kebijaksanaan, dan mengajarkan kamu apa yang belum kamu ketahui.</a:t>
            </a:r>
            <a:endParaRPr lang="ms-MY" sz="32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Pc Masjid\Download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1406217"/>
            <a:ext cx="8362950" cy="2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2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xmlns="" id="{791EA567-20A6-E96E-6958-7E889254EA25}"/>
              </a:ext>
            </a:extLst>
          </p:cNvPr>
          <p:cNvSpPr/>
          <p:nvPr/>
        </p:nvSpPr>
        <p:spPr>
          <a:xfrm>
            <a:off x="552450" y="152400"/>
            <a:ext cx="8039100" cy="2971800"/>
          </a:xfrm>
          <a:prstGeom prst="roundRect">
            <a:avLst/>
          </a:prstGeom>
          <a:solidFill>
            <a:schemeClr val="accent3">
              <a:lumMod val="50000"/>
              <a:alpha val="65000"/>
            </a:schemeClr>
          </a:solidFill>
          <a:ln w="571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Kerjaya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sebagai seorang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guru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pendidik, pensyarah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bukanlah mudah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kerana golongan ini memikul tanggungjawab besar untuk mendidik anak-anak menjadi insan yang berguna.</a:t>
            </a:r>
            <a:endParaRPr lang="fi-FI" sz="31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4A3153CA-8121-18BD-67B1-66D6DBA56BFD}"/>
              </a:ext>
            </a:extLst>
          </p:cNvPr>
          <p:cNvSpPr/>
          <p:nvPr/>
        </p:nvSpPr>
        <p:spPr>
          <a:xfrm>
            <a:off x="552450" y="3276600"/>
            <a:ext cx="8039100" cy="3429000"/>
          </a:xfrm>
          <a:prstGeom prst="roundRect">
            <a:avLst/>
          </a:prstGeom>
          <a:solidFill>
            <a:schemeClr val="accent3">
              <a:lumMod val="50000"/>
              <a:alpha val="65000"/>
            </a:schemeClr>
          </a:solidFill>
          <a:ln w="5715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mempunyai jiwa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menyalurkan ilmu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 anak muridnya yang terdiri daripada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pelbagai ragam dan latar belakang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Kasih seorang guru terhadap anak muridnya 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ibarat kasih ibu bapa kepada anak-anak</a:t>
            </a:r>
            <a:r>
              <a:rPr lang="sv-SE" sz="31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1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8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12424997</TotalTime>
  <Words>1696</Words>
  <Application>Microsoft Office PowerPoint</Application>
  <PresentationFormat>On-screen Show (4:3)</PresentationFormat>
  <Paragraphs>165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48</vt:i4>
      </vt:variant>
    </vt:vector>
  </HeadingPairs>
  <TitlesOfParts>
    <vt:vector size="75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Footlight MT Light</vt:lpstr>
      <vt:lpstr>Leelawadee UI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3_Office Theme</vt:lpstr>
      <vt:lpstr>5_Office Theme</vt:lpstr>
      <vt:lpstr>7_Office Theme</vt:lpstr>
      <vt:lpstr>6_Office Theme</vt:lpstr>
      <vt:lpstr>8_Office Theme</vt:lpstr>
      <vt:lpstr>9_Office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1515</cp:revision>
  <dcterms:created xsi:type="dcterms:W3CDTF">2017-12-24T04:47:57Z</dcterms:created>
  <dcterms:modified xsi:type="dcterms:W3CDTF">2024-05-09T00:09:45Z</dcterms:modified>
</cp:coreProperties>
</file>