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68" r:id="rId6"/>
  </p:sldMasterIdLst>
  <p:notesMasterIdLst>
    <p:notesMasterId r:id="rId56"/>
  </p:notesMasterIdLst>
  <p:sldIdLst>
    <p:sldId id="898" r:id="rId7"/>
    <p:sldId id="1375" r:id="rId8"/>
    <p:sldId id="259" r:id="rId9"/>
    <p:sldId id="260" r:id="rId10"/>
    <p:sldId id="261" r:id="rId11"/>
    <p:sldId id="262" r:id="rId12"/>
    <p:sldId id="755" r:id="rId13"/>
    <p:sldId id="1376" r:id="rId14"/>
    <p:sldId id="1336" r:id="rId15"/>
    <p:sldId id="1360" r:id="rId16"/>
    <p:sldId id="1377" r:id="rId17"/>
    <p:sldId id="1335" r:id="rId18"/>
    <p:sldId id="1341" r:id="rId19"/>
    <p:sldId id="1378" r:id="rId20"/>
    <p:sldId id="1379" r:id="rId21"/>
    <p:sldId id="1354" r:id="rId22"/>
    <p:sldId id="1380" r:id="rId23"/>
    <p:sldId id="1326" r:id="rId24"/>
    <p:sldId id="1367" r:id="rId25"/>
    <p:sldId id="1357" r:id="rId26"/>
    <p:sldId id="1333" r:id="rId27"/>
    <p:sldId id="1381" r:id="rId28"/>
    <p:sldId id="1249" r:id="rId29"/>
    <p:sldId id="1382" r:id="rId30"/>
    <p:sldId id="407" r:id="rId31"/>
    <p:sldId id="417" r:id="rId32"/>
    <p:sldId id="281" r:id="rId33"/>
    <p:sldId id="1383" r:id="rId34"/>
    <p:sldId id="950" r:id="rId35"/>
    <p:sldId id="276" r:id="rId36"/>
    <p:sldId id="277" r:id="rId37"/>
    <p:sldId id="278" r:id="rId38"/>
    <p:sldId id="1160" r:id="rId39"/>
    <p:sldId id="1353" r:id="rId40"/>
    <p:sldId id="283" r:id="rId41"/>
    <p:sldId id="284" r:id="rId42"/>
    <p:sldId id="309" r:id="rId43"/>
    <p:sldId id="310" r:id="rId44"/>
    <p:sldId id="961" r:id="rId45"/>
    <p:sldId id="962" r:id="rId46"/>
    <p:sldId id="1181" r:id="rId47"/>
    <p:sldId id="976" r:id="rId48"/>
    <p:sldId id="977" r:id="rId49"/>
    <p:sldId id="978" r:id="rId50"/>
    <p:sldId id="312" r:id="rId51"/>
    <p:sldId id="313" r:id="rId52"/>
    <p:sldId id="1289" r:id="rId53"/>
    <p:sldId id="1384" r:id="rId54"/>
    <p:sldId id="314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C53601-0DAC-4D37-AF88-13F93D36252B}">
          <p14:sldIdLst>
            <p14:sldId id="898"/>
            <p14:sldId id="1375"/>
            <p14:sldId id="259"/>
            <p14:sldId id="260"/>
            <p14:sldId id="261"/>
            <p14:sldId id="262"/>
            <p14:sldId id="755"/>
            <p14:sldId id="1376"/>
            <p14:sldId id="1336"/>
            <p14:sldId id="1360"/>
            <p14:sldId id="1377"/>
            <p14:sldId id="1335"/>
            <p14:sldId id="1341"/>
            <p14:sldId id="1378"/>
            <p14:sldId id="1379"/>
            <p14:sldId id="1354"/>
            <p14:sldId id="1380"/>
            <p14:sldId id="1326"/>
            <p14:sldId id="1367"/>
            <p14:sldId id="1357"/>
            <p14:sldId id="1333"/>
            <p14:sldId id="1381"/>
            <p14:sldId id="1249"/>
            <p14:sldId id="1382"/>
            <p14:sldId id="407"/>
            <p14:sldId id="417"/>
            <p14:sldId id="281"/>
            <p14:sldId id="1383"/>
            <p14:sldId id="950"/>
            <p14:sldId id="276"/>
            <p14:sldId id="277"/>
            <p14:sldId id="278"/>
            <p14:sldId id="1160"/>
            <p14:sldId id="1353"/>
            <p14:sldId id="283"/>
            <p14:sldId id="284"/>
            <p14:sldId id="309"/>
            <p14:sldId id="310"/>
            <p14:sldId id="961"/>
            <p14:sldId id="962"/>
            <p14:sldId id="1181"/>
            <p14:sldId id="976"/>
            <p14:sldId id="977"/>
            <p14:sldId id="978"/>
            <p14:sldId id="312"/>
            <p14:sldId id="313"/>
            <p14:sldId id="1289"/>
            <p14:sldId id="1384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31D"/>
    <a:srgbClr val="F84032"/>
    <a:srgbClr val="FF9393"/>
    <a:srgbClr val="EFF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8975" autoAdjust="0"/>
  </p:normalViewPr>
  <p:slideViewPr>
    <p:cSldViewPr>
      <p:cViewPr varScale="1">
        <p:scale>
          <a:sx n="111" d="100"/>
          <a:sy n="111" d="100"/>
        </p:scale>
        <p:origin x="14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61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zul alfalah" userId="b097e28588539e7c" providerId="LiveId" clId="{5DE0D524-B395-419E-B2E9-12A1240EA284}"/>
    <pc:docChg chg="modSld">
      <pc:chgData name="faizul alfalah" userId="b097e28588539e7c" providerId="LiveId" clId="{5DE0D524-B395-419E-B2E9-12A1240EA284}" dt="2024-06-12T02:31:17.461" v="23"/>
      <pc:docMkLst>
        <pc:docMk/>
      </pc:docMkLst>
      <pc:sldChg chg="setBg">
        <pc:chgData name="faizul alfalah" userId="b097e28588539e7c" providerId="LiveId" clId="{5DE0D524-B395-419E-B2E9-12A1240EA284}" dt="2024-06-12T02:30:00.182" v="15"/>
        <pc:sldMkLst>
          <pc:docMk/>
          <pc:sldMk cId="1343944751" sldId="259"/>
        </pc:sldMkLst>
      </pc:sldChg>
      <pc:sldChg chg="setBg">
        <pc:chgData name="faizul alfalah" userId="b097e28588539e7c" providerId="LiveId" clId="{5DE0D524-B395-419E-B2E9-12A1240EA284}" dt="2024-06-12T02:29:02.940" v="13"/>
        <pc:sldMkLst>
          <pc:docMk/>
          <pc:sldMk cId="1343944751" sldId="261"/>
        </pc:sldMkLst>
      </pc:sldChg>
      <pc:sldChg chg="setBg">
        <pc:chgData name="faizul alfalah" userId="b097e28588539e7c" providerId="LiveId" clId="{5DE0D524-B395-419E-B2E9-12A1240EA284}" dt="2024-06-12T02:28:54.294" v="11"/>
        <pc:sldMkLst>
          <pc:docMk/>
          <pc:sldMk cId="1343944751" sldId="262"/>
        </pc:sldMkLst>
      </pc:sldChg>
      <pc:sldChg chg="setBg">
        <pc:chgData name="faizul alfalah" userId="b097e28588539e7c" providerId="LiveId" clId="{5DE0D524-B395-419E-B2E9-12A1240EA284}" dt="2024-06-12T02:27:48.579" v="3"/>
        <pc:sldMkLst>
          <pc:docMk/>
          <pc:sldMk cId="927485328" sldId="1326"/>
        </pc:sldMkLst>
      </pc:sldChg>
      <pc:sldChg chg="setBg">
        <pc:chgData name="faizul alfalah" userId="b097e28588539e7c" providerId="LiveId" clId="{5DE0D524-B395-419E-B2E9-12A1240EA284}" dt="2024-06-12T02:28:09.637" v="7"/>
        <pc:sldMkLst>
          <pc:docMk/>
          <pc:sldMk cId="2371651730" sldId="1333"/>
        </pc:sldMkLst>
      </pc:sldChg>
      <pc:sldChg chg="setBg">
        <pc:chgData name="faizul alfalah" userId="b097e28588539e7c" providerId="LiveId" clId="{5DE0D524-B395-419E-B2E9-12A1240EA284}" dt="2024-06-12T02:27:07.947" v="1"/>
        <pc:sldMkLst>
          <pc:docMk/>
          <pc:sldMk cId="2475797847" sldId="1341"/>
        </pc:sldMkLst>
      </pc:sldChg>
      <pc:sldChg chg="setBg">
        <pc:chgData name="faizul alfalah" userId="b097e28588539e7c" providerId="LiveId" clId="{5DE0D524-B395-419E-B2E9-12A1240EA284}" dt="2024-06-12T02:28:03.071" v="5"/>
        <pc:sldMkLst>
          <pc:docMk/>
          <pc:sldMk cId="3293894906" sldId="1357"/>
        </pc:sldMkLst>
      </pc:sldChg>
      <pc:sldChg chg="setBg">
        <pc:chgData name="faizul alfalah" userId="b097e28588539e7c" providerId="LiveId" clId="{5DE0D524-B395-419E-B2E9-12A1240EA284}" dt="2024-06-12T02:31:17.461" v="23"/>
        <pc:sldMkLst>
          <pc:docMk/>
          <pc:sldMk cId="1193857477" sldId="1375"/>
        </pc:sldMkLst>
      </pc:sldChg>
      <pc:sldChg chg="setBg">
        <pc:chgData name="faizul alfalah" userId="b097e28588539e7c" providerId="LiveId" clId="{5DE0D524-B395-419E-B2E9-12A1240EA284}" dt="2024-06-12T02:31:12.295" v="21"/>
        <pc:sldMkLst>
          <pc:docMk/>
          <pc:sldMk cId="289688500" sldId="1376"/>
        </pc:sldMkLst>
      </pc:sldChg>
      <pc:sldChg chg="setBg">
        <pc:chgData name="faizul alfalah" userId="b097e28588539e7c" providerId="LiveId" clId="{5DE0D524-B395-419E-B2E9-12A1240EA284}" dt="2024-06-12T02:28:14.533" v="9"/>
        <pc:sldMkLst>
          <pc:docMk/>
          <pc:sldMk cId="4271772449" sldId="13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4215-70E3-40BA-A853-8179A71F5443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EB16-31BB-4241-B87A-65DC81AE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4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19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745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033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122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62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6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04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45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197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29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383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905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796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51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144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9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378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87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545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199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088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06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59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87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565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50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64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426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551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281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9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850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1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8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8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9022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1620" y="1458218"/>
            <a:ext cx="88362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Hal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Ehwal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Agama Terengganu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318044" y="1915418"/>
            <a:ext cx="4343400" cy="71011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KHUTBAH MULTIMEDIA</a:t>
            </a:r>
          </a:p>
        </p:txBody>
      </p:sp>
      <p:sp>
        <p:nvSpPr>
          <p:cNvPr id="2" name="Rectangle 1"/>
          <p:cNvSpPr/>
          <p:nvPr/>
        </p:nvSpPr>
        <p:spPr>
          <a:xfrm>
            <a:off x="273565" y="3554105"/>
            <a:ext cx="85968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EFF8B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AIDIL ADHA KEMUNCAK</a:t>
            </a:r>
          </a:p>
          <a:p>
            <a:pPr algn="ctr"/>
            <a:r>
              <a:rPr lang="fi-FI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EFF8B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 KEJAYAAN</a:t>
            </a:r>
          </a:p>
          <a:p>
            <a:pPr algn="ctr"/>
            <a:r>
              <a:rPr lang="fi-FI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EFF8B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 PENGORBANAN HAMBA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CD6A67-D6C1-BB03-033A-855C22F9F64D}"/>
              </a:ext>
            </a:extLst>
          </p:cNvPr>
          <p:cNvSpPr/>
          <p:nvPr/>
        </p:nvSpPr>
        <p:spPr>
          <a:xfrm>
            <a:off x="-82257" y="6260920"/>
            <a:ext cx="9144000" cy="400110"/>
          </a:xfrm>
          <a:prstGeom prst="rect">
            <a:avLst/>
          </a:prstGeom>
          <a:noFill/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  <a:latin typeface="Bahnschrift Condensed" pitchFamily="34" charset="0"/>
              </a:rPr>
              <a:t>http://e-khutbah.terengganu.gov.my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464226-25F1-40B7-A6C7-6BEAE2617E0E}"/>
              </a:ext>
            </a:extLst>
          </p:cNvPr>
          <p:cNvSpPr/>
          <p:nvPr/>
        </p:nvSpPr>
        <p:spPr>
          <a:xfrm>
            <a:off x="499816" y="2601218"/>
            <a:ext cx="7979862" cy="461665"/>
          </a:xfrm>
          <a:prstGeom prst="rect">
            <a:avLst/>
          </a:prstGeom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10 </a:t>
            </a:r>
            <a:r>
              <a:rPr lang="en-US" sz="2400" b="1" dirty="0" err="1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Zulhijjah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1445 H :</a:t>
            </a:r>
            <a:r>
              <a:rPr lang="en-US" sz="2400" b="1" i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1</a:t>
            </a:r>
            <a:r>
              <a:rPr lang="ms-MY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7 Jun 2024</a:t>
            </a:r>
            <a:endParaRPr lang="en-US" sz="2400" b="1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dist="38100" dir="2700000" algn="tl">
                  <a:srgbClr val="000000">
                    <a:alpha val="94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106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381000" y="2590800"/>
            <a:ext cx="8382000" cy="3657600"/>
          </a:xfrm>
          <a:prstGeom prst="roundRect">
            <a:avLst/>
          </a:prstGeom>
          <a:solidFill>
            <a:schemeClr val="bg1">
              <a:lumMod val="50000"/>
              <a:alpha val="86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SWT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menjadikan perbuatan korban itu sebagai suatu kemuncak kejayaan yang diraikan oleh hamba yang melakukannya</a:t>
            </a:r>
            <a:endParaRPr lang="fi-FI" sz="3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876300" y="1295400"/>
            <a:ext cx="7467600" cy="914400"/>
          </a:xfrm>
          <a:prstGeom prst="roundRect">
            <a:avLst/>
          </a:prstGeom>
          <a:solidFill>
            <a:schemeClr val="bg1">
              <a:lumMod val="50000"/>
              <a:alpha val="86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 bahasa mudahnya, </a:t>
            </a:r>
            <a:endParaRPr lang="fi-FI" sz="3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22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381000" y="1828800"/>
            <a:ext cx="8382000" cy="4191000"/>
          </a:xfrm>
          <a:prstGeom prst="roundRect">
            <a:avLst/>
          </a:prstGeom>
          <a:solidFill>
            <a:schemeClr val="bg1">
              <a:lumMod val="50000"/>
              <a:alpha val="86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dakah kemuncak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pengorbanan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hamba dimaksudkan itu, boleh dicapai dengan hanya  perbuatan menyembelih binatang korban pada hariraya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Aidil Adha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seperti yang sedang kita sambut pada hari ini? </a:t>
            </a:r>
            <a:endParaRPr lang="fi-FI" sz="3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3124200" y="609600"/>
            <a:ext cx="2819400" cy="914400"/>
          </a:xfrm>
          <a:prstGeom prst="roundRect">
            <a:avLst/>
          </a:prstGeom>
          <a:solidFill>
            <a:schemeClr val="bg1">
              <a:lumMod val="50000"/>
              <a:alpha val="86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Soalnya,</a:t>
            </a:r>
            <a:endParaRPr lang="fi-FI" sz="3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119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id="{B99F7B4E-83DC-BDF3-5F5E-501ED07D7196}"/>
              </a:ext>
            </a:extLst>
          </p:cNvPr>
          <p:cNvSpPr/>
          <p:nvPr/>
        </p:nvSpPr>
        <p:spPr>
          <a:xfrm>
            <a:off x="531017" y="228600"/>
            <a:ext cx="8081964" cy="914399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SWT berfirman: </a:t>
            </a:r>
          </a:p>
        </p:txBody>
      </p:sp>
      <p:sp>
        <p:nvSpPr>
          <p:cNvPr id="4" name="Rectangle 3"/>
          <p:cNvSpPr/>
          <p:nvPr/>
        </p:nvSpPr>
        <p:spPr>
          <a:xfrm>
            <a:off x="406510" y="4541418"/>
            <a:ext cx="838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prstClr val="black"/>
                </a:solidFill>
              </a:rPr>
              <a:t>Maksudnya: </a:t>
            </a:r>
            <a:r>
              <a:rPr lang="sv-SE" sz="3200" b="1" dirty="0">
                <a:solidFill>
                  <a:srgbClr val="C00000"/>
                </a:solidFill>
              </a:rPr>
              <a:t>"Oleh itu, kerjakanlah sembahyang kerana Tuhanmu semata-mata dan sembelihlah korban (sebagai bersyukur)".</a:t>
            </a:r>
            <a:endParaRPr lang="ar-YE" sz="3200" b="1" dirty="0">
              <a:solidFill>
                <a:srgbClr val="C00000"/>
              </a:solidFill>
            </a:endParaRPr>
          </a:p>
          <a:p>
            <a:pPr algn="r"/>
            <a:r>
              <a:rPr lang="en-US" sz="3200" b="1" dirty="0"/>
              <a:t>				             (Surah al-Hajj: 37)</a:t>
            </a:r>
            <a:endParaRPr lang="ms-MY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3377C-4EE8-44EF-9E9D-C23F2C0F8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4" y="1418669"/>
            <a:ext cx="8797290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2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6F38716F-54EE-7502-7BEA-007DCB708D63}"/>
              </a:ext>
            </a:extLst>
          </p:cNvPr>
          <p:cNvSpPr/>
          <p:nvPr/>
        </p:nvSpPr>
        <p:spPr>
          <a:xfrm>
            <a:off x="533400" y="1371600"/>
            <a:ext cx="8305800" cy="3962400"/>
          </a:xfrm>
          <a:prstGeom prst="roundRect">
            <a:avLst/>
          </a:prstGeom>
          <a:solidFill>
            <a:schemeClr val="accent5">
              <a:lumMod val="75000"/>
              <a:alpha val="64000"/>
            </a:schemeClr>
          </a:solidFill>
          <a:ln w="38100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Jelas dapat difahami daripada firman </a:t>
            </a:r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Allah</a:t>
            </a:r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 </a:t>
            </a:r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dibacakan tadi, kemuncak kejayaan </a:t>
            </a:r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pengorbanan</a:t>
            </a:r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 </a:t>
            </a:r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dilakukan ialah apabila hamba mencapai sifat </a:t>
            </a:r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takwa</a:t>
            </a:r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 </a:t>
            </a:r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 Allah SWT. </a:t>
            </a:r>
            <a:endParaRPr lang="sv-SE" sz="36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7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6F38716F-54EE-7502-7BEA-007DCB708D63}"/>
              </a:ext>
            </a:extLst>
          </p:cNvPr>
          <p:cNvSpPr/>
          <p:nvPr/>
        </p:nvSpPr>
        <p:spPr>
          <a:xfrm>
            <a:off x="400050" y="990600"/>
            <a:ext cx="8305800" cy="4953000"/>
          </a:xfrm>
          <a:prstGeom prst="roundRect">
            <a:avLst/>
          </a:prstGeom>
          <a:solidFill>
            <a:schemeClr val="accent5">
              <a:lumMod val="75000"/>
              <a:alpha val="64000"/>
            </a:schemeClr>
          </a:solidFill>
          <a:ln w="38100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Kejayaan hamba di sisi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SWT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dinilai apabila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pengorbanan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dilakukan itu, hanyalah untuk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 Black" pitchFamily="34" charset="0"/>
              </a:rPr>
              <a:t>Allah SWT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Kejayaan sebenar hamba di sisi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Allah SWT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 adalah apabila hamba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mengorbankan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kehendak hawa nafsunya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tunduk patuh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kepada kehendak dan keredaanNya. </a:t>
            </a:r>
            <a:endParaRPr lang="sv-SE" sz="32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53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6F38716F-54EE-7502-7BEA-007DCB708D63}"/>
              </a:ext>
            </a:extLst>
          </p:cNvPr>
          <p:cNvSpPr/>
          <p:nvPr/>
        </p:nvSpPr>
        <p:spPr>
          <a:xfrm>
            <a:off x="400050" y="1828800"/>
            <a:ext cx="8305800" cy="4114800"/>
          </a:xfrm>
          <a:prstGeom prst="roundRect">
            <a:avLst/>
          </a:prstGeom>
          <a:solidFill>
            <a:schemeClr val="accent5">
              <a:lumMod val="75000"/>
              <a:alpha val="64000"/>
            </a:schemeClr>
          </a:solidFill>
          <a:ln w="38100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 apa makna seorang menyembelih binatang korban sedang hawa nafsu bermaharajalela menguasai diri.    Apa maknanya seorang melakukan korban sedang dirinya saban hari bertambah jauh dari reda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Ilahi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sv-SE" sz="30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6F38716F-54EE-7502-7BEA-007DCB708D63}"/>
              </a:ext>
            </a:extLst>
          </p:cNvPr>
          <p:cNvSpPr/>
          <p:nvPr/>
        </p:nvSpPr>
        <p:spPr>
          <a:xfrm>
            <a:off x="2076450" y="381000"/>
            <a:ext cx="4953000" cy="1066800"/>
          </a:xfrm>
          <a:prstGeom prst="roundRect">
            <a:avLst/>
          </a:prstGeom>
          <a:solidFill>
            <a:schemeClr val="accent5">
              <a:lumMod val="75000"/>
              <a:alpha val="64000"/>
            </a:schemeClr>
          </a:solidFill>
          <a:ln w="38100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Jika bukan begitu, </a:t>
            </a:r>
            <a:endParaRPr lang="sv-SE" sz="30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22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6482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ms-MY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ms-MY" sz="2800" b="1" dirty="0"/>
              <a:t>Maksudnya:</a:t>
            </a:r>
            <a:r>
              <a:rPr lang="ms-MY" sz="2800" b="1" dirty="0">
                <a:solidFill>
                  <a:srgbClr val="C00000"/>
                </a:solidFill>
              </a:rPr>
              <a:t> Tidak akan sempurna iman seorang kamu sehingga hawa nafsunya tunduk patuh kepada setiap apa yang aku bawa.</a:t>
            </a:r>
          </a:p>
          <a:p>
            <a:pPr lvl="0" algn="just">
              <a:defRPr/>
            </a:pPr>
            <a:r>
              <a:rPr lang="ms-MY" sz="2800" b="1" dirty="0"/>
              <a:t>				      (Hadis Riwayat Al-Baihaqi)</a:t>
            </a:r>
          </a:p>
          <a:p>
            <a:pPr lvl="0" algn="just">
              <a:defRPr/>
            </a:pPr>
            <a:endParaRPr kumimoji="0" lang="ms-MY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nip Diagonal Corner Rectangle 7">
            <a:extLst>
              <a:ext uri="{FF2B5EF4-FFF2-40B4-BE49-F238E27FC236}">
                <a16:creationId xmlns:a16="http://schemas.microsoft.com/office/drawing/2014/main" id="{0AEA0A4F-7F45-44E2-96AA-FC84710C1BAC}"/>
              </a:ext>
            </a:extLst>
          </p:cNvPr>
          <p:cNvSpPr/>
          <p:nvPr/>
        </p:nvSpPr>
        <p:spPr>
          <a:xfrm>
            <a:off x="531018" y="191631"/>
            <a:ext cx="8081964" cy="722769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 Rasulullah SAW yang bermaksud: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072DEF-A23F-46DD-94C7-4D07F4E6C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5" y="1524000"/>
            <a:ext cx="7638950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4173EA7-D670-015F-71F2-B4D867A54D93}"/>
              </a:ext>
            </a:extLst>
          </p:cNvPr>
          <p:cNvSpPr txBox="1"/>
          <p:nvPr/>
        </p:nvSpPr>
        <p:spPr>
          <a:xfrm>
            <a:off x="-57150" y="2151727"/>
            <a:ext cx="92583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اللهُ أَكْبَرُ، اللهُ أَكْبَرُ،</a:t>
            </a:r>
            <a:endParaRPr kumimoji="0" lang="en-MY" sz="9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اللهُ أَكْبَرُ،</a:t>
            </a:r>
            <a:r>
              <a:rPr kumimoji="0" lang="en-MY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kumimoji="0" lang="ar-SA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وَلِلّٰهِ الْحَمْدُ</a:t>
            </a:r>
            <a:endParaRPr kumimoji="0" lang="fi-FI" sz="9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0946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F1055E90-D27E-4791-B4C8-9A4ABBBA0A9A}"/>
              </a:ext>
            </a:extLst>
          </p:cNvPr>
          <p:cNvSpPr/>
          <p:nvPr/>
        </p:nvSpPr>
        <p:spPr>
          <a:xfrm>
            <a:off x="381000" y="1752600"/>
            <a:ext cx="8534400" cy="480060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 w="5715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Marilah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sama-sama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menzahirkan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rasa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syukur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SWT 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mengurniakan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istiqamah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SWT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menjadikan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ikutan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mengikut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syariat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diwariskan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cakna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saudara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muslim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mana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sahaja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berada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kumimoji="0" lang="fi-FI" sz="29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F1055E90-D27E-4791-B4C8-9A4ABBBA0A9A}"/>
              </a:ext>
            </a:extLst>
          </p:cNvPr>
          <p:cNvSpPr/>
          <p:nvPr/>
        </p:nvSpPr>
        <p:spPr>
          <a:xfrm>
            <a:off x="533400" y="419100"/>
            <a:ext cx="8382000" cy="95250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 w="5715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raya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Aidil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Adha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mulia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9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MY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kumimoji="0" lang="fi-FI" sz="29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85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4614330"/>
            <a:ext cx="838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2800" b="1" dirty="0">
                <a:solidFill>
                  <a:prstClr val="black"/>
                </a:solidFill>
              </a:rPr>
              <a:t>Maksudnya: </a:t>
            </a:r>
            <a:r>
              <a:rPr lang="sv-SE" sz="2800" b="1" dirty="0">
                <a:solidFill>
                  <a:srgbClr val="C00000"/>
                </a:solidFill>
              </a:rPr>
              <a:t>Tidak sempurna iman seseorang kamu sehingga dia kasih kepada saudaranya sebagaimana dia kasih kepada dirinya sendiri.</a:t>
            </a:r>
          </a:p>
          <a:p>
            <a:pPr algn="r"/>
            <a:r>
              <a:rPr lang="sv-SE" sz="2800" b="1" dirty="0">
                <a:solidFill>
                  <a:srgbClr val="C00000"/>
                </a:solidFill>
              </a:rPr>
              <a:t> </a:t>
            </a:r>
            <a:r>
              <a:rPr lang="ms-MY" sz="4400" b="1" dirty="0">
                <a:solidFill>
                  <a:srgbClr val="C00000"/>
                </a:solidFill>
              </a:rPr>
              <a:t>                                     </a:t>
            </a:r>
            <a:r>
              <a:rPr lang="ms-MY" sz="2400" b="1" dirty="0"/>
              <a:t>(Hadis Riwayat al-Bukhari)</a:t>
            </a:r>
            <a:endParaRPr lang="ms-MY" sz="2400" b="1" dirty="0">
              <a:solidFill>
                <a:prstClr val="black"/>
              </a:solidFill>
            </a:endParaRPr>
          </a:p>
        </p:txBody>
      </p:sp>
      <p:sp>
        <p:nvSpPr>
          <p:cNvPr id="7" name="Snip Diagonal Corner Rectangle 7">
            <a:extLst>
              <a:ext uri="{FF2B5EF4-FFF2-40B4-BE49-F238E27FC236}">
                <a16:creationId xmlns:a16="http://schemas.microsoft.com/office/drawing/2014/main" id="{0AEA0A4F-7F45-44E2-96AA-FC84710C1BAC}"/>
              </a:ext>
            </a:extLst>
          </p:cNvPr>
          <p:cNvSpPr/>
          <p:nvPr/>
        </p:nvSpPr>
        <p:spPr>
          <a:xfrm>
            <a:off x="531018" y="191631"/>
            <a:ext cx="8081964" cy="722769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 Rasulullah s.a.w.: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6E84A1-274C-45F7-A78D-7CD021353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4" y="1480714"/>
            <a:ext cx="7565792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3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Takbir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400" b="1" i="0" u="none" strike="noStrike" kern="1200" cap="none" spc="0" normalizeH="0" baseline="0" noProof="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االلهُ أَكْبَرُ اللهُ أَكْبَرُ اللهُ أَكْبَرُ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400" b="1" i="0" u="none" strike="noStrike" kern="1200" cap="none" spc="0" normalizeH="0" baseline="0" noProof="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اللهُ أَكْبَرُ اللهُ أَكْبَرُ اللهُ أَكْبَرُ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400" b="1" i="0" u="none" strike="noStrike" kern="1200" cap="none" spc="0" normalizeH="0" baseline="0" noProof="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اللهُ أَكْبَرُ اللهُ أَكْبَرُ اللهُ أَكْبَرُ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400" b="1" i="0" u="none" strike="noStrike" kern="1200" cap="none" spc="0" normalizeH="0" baseline="0" noProof="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اللهُ أَكْبَرُ كَبِيْرًا، وَالْحَمْدُ لِلَّهِ كَثِيْرًا،</a:t>
            </a:r>
            <a:endParaRPr kumimoji="0" lang="en-MY" sz="7400" b="1" i="0" u="none" strike="noStrike" kern="1200" cap="none" spc="0" normalizeH="0" baseline="0" noProof="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Traditional Arabic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400" b="1" i="0" u="none" strike="noStrike" kern="1200" cap="none" spc="0" normalizeH="0" baseline="0" noProof="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وَسُبْحَانَ اللهِ بُكْرَةً وَأَصِيْلاً. </a:t>
            </a:r>
          </a:p>
        </p:txBody>
      </p:sp>
    </p:spTree>
    <p:extLst>
      <p:ext uri="{BB962C8B-B14F-4D97-AF65-F5344CB8AC3E}">
        <p14:creationId xmlns:p14="http://schemas.microsoft.com/office/powerpoint/2010/main" val="1193857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3171E703-C7D5-5EB4-89E6-650B0C00FFB9}"/>
              </a:ext>
            </a:extLst>
          </p:cNvPr>
          <p:cNvSpPr txBox="1">
            <a:spLocks/>
          </p:cNvSpPr>
          <p:nvPr/>
        </p:nvSpPr>
        <p:spPr>
          <a:xfrm>
            <a:off x="1600200" y="228600"/>
            <a:ext cx="5867400" cy="914400"/>
          </a:xfrm>
          <a:prstGeom prst="snip2DiagRect">
            <a:avLst>
              <a:gd name="adj1" fmla="val 50000"/>
              <a:gd name="adj2" fmla="val 50000"/>
            </a:avLst>
          </a:prstGeom>
          <a:gradFill rotWithShape="1">
            <a:gsLst>
              <a:gs pos="19000">
                <a:srgbClr val="00B050"/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Seruan Khatib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9C5201-3937-4A66-A830-C32FEA051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371600"/>
            <a:ext cx="8782050" cy="5181600"/>
          </a:xfrm>
          <a:prstGeom prst="flowChartAlternateProcess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Mengakhiri khutbah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Aidil Adha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 hari ini, marilah sama-sama kita berusaha terus membina sifat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menjadi kemuncak kejayaan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pengorbanan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kita kepada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SWT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sebagaimana kejayaan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 Ibrahim ‘alaihissalam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 melaksanakan perintah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SWT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 melaksanakan ibadah korban.</a:t>
            </a:r>
          </a:p>
        </p:txBody>
      </p:sp>
    </p:spTree>
    <p:extLst>
      <p:ext uri="{BB962C8B-B14F-4D97-AF65-F5344CB8AC3E}">
        <p14:creationId xmlns:p14="http://schemas.microsoft.com/office/powerpoint/2010/main" val="3293894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3171E703-C7D5-5EB4-89E6-650B0C00FFB9}"/>
              </a:ext>
            </a:extLst>
          </p:cNvPr>
          <p:cNvSpPr txBox="1">
            <a:spLocks/>
          </p:cNvSpPr>
          <p:nvPr/>
        </p:nvSpPr>
        <p:spPr>
          <a:xfrm>
            <a:off x="1524000" y="609600"/>
            <a:ext cx="5867400" cy="914400"/>
          </a:xfrm>
          <a:prstGeom prst="snip2DiagRect">
            <a:avLst>
              <a:gd name="adj1" fmla="val 50000"/>
              <a:gd name="adj2" fmla="val 50000"/>
            </a:avLst>
          </a:prstGeom>
          <a:gradFill rotWithShape="1">
            <a:gsLst>
              <a:gs pos="19000">
                <a:srgbClr val="00B050"/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Seruan Khatib</a:t>
            </a:r>
          </a:p>
        </p:txBody>
      </p: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1B6A8B94-FD4B-9416-4C9C-F9368FF7704A}"/>
              </a:ext>
            </a:extLst>
          </p:cNvPr>
          <p:cNvSpPr txBox="1">
            <a:spLocks/>
          </p:cNvSpPr>
          <p:nvPr/>
        </p:nvSpPr>
        <p:spPr>
          <a:xfrm>
            <a:off x="571499" y="1828800"/>
            <a:ext cx="8001002" cy="1714500"/>
          </a:xfrm>
          <a:prstGeom prst="flowChartAlternateProcess">
            <a:avLst/>
          </a:prstGeom>
          <a:gradFill rotWithShape="1"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Justeru, marilah sama-sama kita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bermuafakat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melakukan amalan korban dengan tulus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ikhlas</a:t>
            </a:r>
            <a:endParaRPr kumimoji="0" lang="sv-SE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id="{1B6A8B94-FD4B-9416-4C9C-F9368FF7704A}"/>
              </a:ext>
            </a:extLst>
          </p:cNvPr>
          <p:cNvSpPr txBox="1">
            <a:spLocks/>
          </p:cNvSpPr>
          <p:nvPr/>
        </p:nvSpPr>
        <p:spPr>
          <a:xfrm>
            <a:off x="609600" y="3886200"/>
            <a:ext cx="8001002" cy="2743200"/>
          </a:xfrm>
          <a:prstGeom prst="flowChartAlternateProcess">
            <a:avLst/>
          </a:prstGeom>
          <a:gradFill rotWithShape="1"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 dianjurkan pada hari yang mulia ini untuk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mengagihkan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daging korban kepada kaum muslimin terutamanya golongan fakir miskin. </a:t>
            </a:r>
            <a:endParaRPr kumimoji="0" lang="sv-SE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51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3171E703-C7D5-5EB4-89E6-650B0C00FFB9}"/>
              </a:ext>
            </a:extLst>
          </p:cNvPr>
          <p:cNvSpPr txBox="1">
            <a:spLocks/>
          </p:cNvSpPr>
          <p:nvPr/>
        </p:nvSpPr>
        <p:spPr>
          <a:xfrm>
            <a:off x="1524000" y="381000"/>
            <a:ext cx="5867400" cy="914400"/>
          </a:xfrm>
          <a:prstGeom prst="snip2DiagRect">
            <a:avLst>
              <a:gd name="adj1" fmla="val 50000"/>
              <a:gd name="adj2" fmla="val 50000"/>
            </a:avLst>
          </a:prstGeom>
          <a:gradFill rotWithShape="1">
            <a:gsLst>
              <a:gs pos="19000">
                <a:srgbClr val="00B050"/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Seruan Khatib</a:t>
            </a:r>
          </a:p>
        </p:txBody>
      </p: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1B6A8B94-FD4B-9416-4C9C-F9368FF7704A}"/>
              </a:ext>
            </a:extLst>
          </p:cNvPr>
          <p:cNvSpPr txBox="1">
            <a:spLocks/>
          </p:cNvSpPr>
          <p:nvPr/>
        </p:nvSpPr>
        <p:spPr>
          <a:xfrm>
            <a:off x="457200" y="1676400"/>
            <a:ext cx="8115301" cy="2590800"/>
          </a:xfrm>
          <a:prstGeom prst="flowChartAlternateProcess">
            <a:avLst/>
          </a:prstGeom>
          <a:gradFill rotWithShape="1"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Seterusnya, marilah kita terus mengeratkan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hubungan silaturrahim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sesama sanak-saudara, sahabat handai dan juga  masyarakat setempat. </a:t>
            </a:r>
            <a:endParaRPr kumimoji="0" lang="sv-SE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id="{1B6A8B94-FD4B-9416-4C9C-F9368FF7704A}"/>
              </a:ext>
            </a:extLst>
          </p:cNvPr>
          <p:cNvSpPr txBox="1">
            <a:spLocks/>
          </p:cNvSpPr>
          <p:nvPr/>
        </p:nvSpPr>
        <p:spPr>
          <a:xfrm>
            <a:off x="609600" y="4495800"/>
            <a:ext cx="8001002" cy="2133600"/>
          </a:xfrm>
          <a:prstGeom prst="flowChartAlternateProcess">
            <a:avLst/>
          </a:prstGeom>
          <a:gradFill rotWithShape="1"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Mudah-mudahan,  hari raya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Aidil Adha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 kali ini dilimpahi keberkatan dan keredaan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SWT.</a:t>
            </a:r>
            <a:endParaRPr kumimoji="0" lang="sv-SE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72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5">
            <a:extLst>
              <a:ext uri="{FF2B5EF4-FFF2-40B4-BE49-F238E27FC236}">
                <a16:creationId xmlns:a16="http://schemas.microsoft.com/office/drawing/2014/main" id="{BF3C2FF8-E13A-0141-9D5E-D56F213D67B7}"/>
              </a:ext>
            </a:extLst>
          </p:cNvPr>
          <p:cNvSpPr/>
          <p:nvPr/>
        </p:nvSpPr>
        <p:spPr>
          <a:xfrm>
            <a:off x="533400" y="230817"/>
            <a:ext cx="8077199" cy="722531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1800" y="277090"/>
            <a:ext cx="474040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أعُوذُ بِاللهِ مِنَ الشَّيْطَانِ الرَّجِيمِ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AFB01-65E6-4532-BA87-490CB2910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" y="1612234"/>
            <a:ext cx="9108213" cy="36335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A1B136-C4E2-435E-BD3D-0D6DBCA49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869" y="4953000"/>
            <a:ext cx="481625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 txBox="1">
            <a:spLocks noGrp="1"/>
          </p:cNvSpPr>
          <p:nvPr>
            <p:ph idx="1"/>
          </p:nvPr>
        </p:nvSpPr>
        <p:spPr>
          <a:xfrm>
            <a:off x="200024" y="762000"/>
            <a:ext cx="8743951" cy="57615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ms-MY" sz="2800" b="1" dirty="0"/>
              <a:t>Maksudnya: </a:t>
            </a:r>
            <a:r>
              <a:rPr lang="ms-MY" sz="2800" b="1" dirty="0">
                <a:solidFill>
                  <a:srgbClr val="FF0000"/>
                </a:solidFill>
              </a:rPr>
              <a:t>Setelah keduanya berserah bulat-bulat (menjunjung perintah Allah itu), dan Nabi Ibrahim merebahkan anaknya dengan meletakkan iringan mukanya di atas tompok tanah, (Kami sifatkan Ibrahim - dengan kesungguhan azamnya itu telah menjalankan perintah Kami), Serta Kami menyerunya: "Wahai Ibrahim! "Engkau telah menyempurnakan maksud mimpi yang engkau lihat itu". Demikianlah sebenarnya Kami membalas orang-orang yang berusaha mengerjakan kebaikan. Sesungguhnya perintah ini adalah satu ujian yang nyata. Dan Kami tebus anaknya itu dengan seekor binatang sembelihan yang besar.</a:t>
            </a:r>
            <a:endParaRPr lang="ms-MY" sz="1100" b="1" dirty="0"/>
          </a:p>
          <a:p>
            <a:pPr marL="0" indent="0" algn="just">
              <a:buNone/>
            </a:pPr>
            <a:r>
              <a:rPr lang="ms-MY" sz="2700" b="1" dirty="0"/>
              <a:t>				    </a:t>
            </a:r>
            <a:r>
              <a:rPr lang="ar-YE" sz="2700" b="1" dirty="0"/>
              <a:t>       </a:t>
            </a:r>
            <a:r>
              <a:rPr lang="ms-MY" sz="2700" b="1" dirty="0"/>
              <a:t> (Surah as-Saffat</a:t>
            </a:r>
            <a:r>
              <a:rPr lang="ms-MY" sz="2700" b="1"/>
              <a:t>: 103-107) </a:t>
            </a:r>
            <a:endParaRPr lang="ms-MY" sz="2700" b="1" dirty="0"/>
          </a:p>
        </p:txBody>
      </p:sp>
    </p:spTree>
    <p:extLst>
      <p:ext uri="{BB962C8B-B14F-4D97-AF65-F5344CB8AC3E}">
        <p14:creationId xmlns:p14="http://schemas.microsoft.com/office/powerpoint/2010/main" val="133354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292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بَارَكَ اللهُ لِي وَلَكُمْ بالْقُرْآنِ الْعَظِيْمِ.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وَنَفَعَنِي وَاِيَّاكُمْ بِمَا فِيْهِ مِنَ الآيَاتِ وَالذِّكْرِ الْحَكِيْمِ.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وَتَقَبَّلَ مِنِّي وَمِنْكُمْ تِلاوَتَهُ اِنَّهُ هُوَ السَّمِيْعُ الْعَلِيْمُ.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أقُوْلُ قَوْلِي هَذا وَأَسْتَغْفِرُ اللهَ الْعَظِيْمَ لِيْ وَلَكُمْ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وَلِسَائِرِ الْمُسْلِمِيْنَ وَالْمُسْلِمَاتِ وَالْمُؤْمِنِيْنَ وَالْمُؤْمِنَاتِ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فَاسْتَغْفِرُوْهُ إنَّهُ هُوَ الْغَفُوْرُ الرَّحِيْمُ.</a:t>
            </a: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«أَستَغفِرُ اللهَ» 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اللهَ</a:t>
            </a: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Takbir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400" b="1" i="0" u="none" strike="noStrike" kern="1200" cap="none" spc="0" normalizeH="0" baseline="0" noProof="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االلهُ أَكْبَرُ اللهُ أَكْبَرُ اللهُ أَكْبَرُ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400" b="1" i="0" u="none" strike="noStrike" kern="1200" cap="none" spc="0" normalizeH="0" baseline="0" noProof="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اللهُ أَكْبَرُ اللهُ أَكْبَرُ اللهُ أَكْبَرُ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400" b="1" i="0" u="none" strike="noStrike" kern="1200" cap="none" spc="0" normalizeH="0" baseline="0" noProof="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اللهُ أَكْبَرُ اللهُ أَكْبَرُ اللهُ أَكْبَرُ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400" b="1" i="0" u="none" strike="noStrike" kern="1200" cap="none" spc="0" normalizeH="0" baseline="0" noProof="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اللهُ أَكْبَرُ كَبِيْرًا، وَالْحَمْدُ لِلَّهِ كَثِيْرًا،</a:t>
            </a:r>
            <a:endParaRPr kumimoji="0" lang="en-MY" sz="7400" b="1" i="0" u="none" strike="noStrike" kern="1200" cap="none" spc="0" normalizeH="0" baseline="0" noProof="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Traditional Arabic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400" b="1" i="0" u="none" strike="noStrike" kern="1200" cap="none" spc="0" normalizeH="0" baseline="0" noProof="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وَسُبْحَانَ اللهِ بُكْرَةً وَأَصِيْلاً. </a:t>
            </a:r>
          </a:p>
        </p:txBody>
      </p:sp>
    </p:spTree>
    <p:extLst>
      <p:ext uri="{BB962C8B-B14F-4D97-AF65-F5344CB8AC3E}">
        <p14:creationId xmlns:p14="http://schemas.microsoft.com/office/powerpoint/2010/main" val="1098052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r>
              <a:rPr lang="ar-SA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90500">
                  <a:schemeClr val="tx1">
                    <a:alpha val="8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6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SWT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SWT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لَّا إِلٰهَ إِلَّا اللهُ وَحْدَهُ لَا شَرِيْكَ لَهُ، وَأَشْهَدُ أَنَّ سَيِّدَنَا مُحَمَّدًا عَبْدُهُ وَرَسُوْلُهُ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اللّٰهُمَّ صَلِّ وَسَلِّمْ وَبَارِكْ عَلَى سَيِّدِنَا مُحَمَّدٍ، وَعَلَى آلِهِ وَأَصْحَابِهِ أَجْمَعِيْنَ</a:t>
            </a:r>
            <a:r>
              <a:rPr lang="ms-MY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E9BF90BD-1D9C-4DE3-AF3D-E1DA7FE28E0C}"/>
              </a:ext>
            </a:extLst>
          </p:cNvPr>
          <p:cNvSpPr/>
          <p:nvPr/>
        </p:nvSpPr>
        <p:spPr>
          <a:xfrm>
            <a:off x="127860" y="1981200"/>
            <a:ext cx="8863740" cy="350520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 di dunia ini perlu kepada interaksi antara satu sama lain. Tidak ada orang yang mampu mengurus kehidupan tanpa penglibatan orang lain. Itulah sunnatullah dalam kehidupan. </a:t>
            </a:r>
          </a:p>
        </p:txBody>
      </p:sp>
      <p:sp>
        <p:nvSpPr>
          <p:cNvPr id="3" name="Snip Diagonal Corner Rectangle 5">
            <a:extLst>
              <a:ext uri="{FF2B5EF4-FFF2-40B4-BE49-F238E27FC236}">
                <a16:creationId xmlns:a16="http://schemas.microsoft.com/office/drawing/2014/main" id="{BA9A24E5-CAE3-48C9-B7BE-FF5770ECA16D}"/>
              </a:ext>
            </a:extLst>
          </p:cNvPr>
          <p:cNvSpPr/>
          <p:nvPr/>
        </p:nvSpPr>
        <p:spPr>
          <a:xfrm>
            <a:off x="280259" y="4572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00B050">
              <a:alpha val="67000"/>
            </a:srgb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2787621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E9BF90BD-1D9C-4DE3-AF3D-E1DA7FE28E0C}"/>
              </a:ext>
            </a:extLst>
          </p:cNvPr>
          <p:cNvSpPr/>
          <p:nvPr/>
        </p:nvSpPr>
        <p:spPr>
          <a:xfrm>
            <a:off x="140130" y="1657350"/>
            <a:ext cx="8863740" cy="4800600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Justeru, pereratkanlah hubungan sesama manusia dengan saling menghormati, sayang menyayangi dan bantu-membantu antara satu sama lain. Mudah-mudahan kesatuan umat Islam akan lebih kukuh dan kesejahteraan akan dapat dikecapi bersama.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Snip Diagonal Corner Rectangle 5">
            <a:extLst>
              <a:ext uri="{FF2B5EF4-FFF2-40B4-BE49-F238E27FC236}">
                <a16:creationId xmlns:a16="http://schemas.microsoft.com/office/drawing/2014/main" id="{BA9A24E5-CAE3-48C9-B7BE-FF5770ECA16D}"/>
              </a:ext>
            </a:extLst>
          </p:cNvPr>
          <p:cNvSpPr/>
          <p:nvPr/>
        </p:nvSpPr>
        <p:spPr>
          <a:xfrm>
            <a:off x="280259" y="4572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00B050">
              <a:alpha val="67000"/>
            </a:srgb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1526650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Para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(Muhammad).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ادْفَعْ عَنَّا الْبَلاءَ وَالْوَبَاءَ وَالْفَحْشَاءَ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27E085-52C5-C95D-A8C6-AA993AE38800}"/>
              </a:ext>
            </a:extLst>
          </p:cNvPr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إِنَّا نَعُوذُ بِكَ مِنَ البَرَصِ وَالْجُنُونِ وَالْجُذَامِ وَمِن سَيِّئِ الأَسْقَامِ. 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C16CAAB-55B1-F100-8E46-749B116DA5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/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21EBCA-265B-BE95-D774-2ACE142390CC}"/>
              </a:ext>
            </a:extLst>
          </p:cNvPr>
          <p:cNvSpPr txBox="1"/>
          <p:nvPr/>
        </p:nvSpPr>
        <p:spPr>
          <a:xfrm>
            <a:off x="152400" y="706934"/>
            <a:ext cx="8763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Kebawah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Duli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Mulia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Raja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Marhum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Mahmud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Muktafi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Shah,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Limpahkanlah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Juga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Nur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Zahirah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Terengganu 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Ahli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Keluarga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Keturunan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Kerabat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MY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20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806" y="1524000"/>
            <a:ext cx="8648700" cy="1754326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lvl="1" algn="ctr" rtl="1"/>
            <a:r>
              <a:rPr lang="ar-YE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أَنْ لَا إِلٰهَ إِلا اللهُ وَحْدَهُ ل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YE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 شَرِيْكَ لَهُ،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lvl="1" algn="ctr" rtl="1"/>
            <a:r>
              <a:rPr lang="ar-YE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وَأَشْهَدُ أَنَّ مُحَمَّدًا عَبْدُهُ وَرَسُوْلُهُ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942" y="3297376"/>
            <a:ext cx="8622131" cy="2862322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semata-mata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bagi-Nya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Rasul-Nya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sv-SE" sz="36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512" y="155806"/>
            <a:ext cx="8259288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21EBCA-265B-BE95-D774-2ACE142390CC}"/>
              </a:ext>
            </a:extLst>
          </p:cNvPr>
          <p:cNvSpPr txBox="1"/>
          <p:nvPr/>
        </p:nvSpPr>
        <p:spPr>
          <a:xfrm>
            <a:off x="152400" y="523756"/>
            <a:ext cx="8915400" cy="5724644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Para Ulama’,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Semua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Pembesar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Hakim-Hakim,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Pegawai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Kerajaan dan Rakyat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Jelata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Dari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Kalangan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Orang Islam dan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Mereka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Beriman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Lelaki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Perempuan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Di Dunia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Akhirat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Dengan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Segala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Wahai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Allah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Penyayang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Juga Raja Muda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Tengku Muhammad Ismail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8963664-E92E-151D-ADC7-19A46B68E7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/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34288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6323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أَعِزَّ الإِسْلاَمَ وَالْمُسْلِمِيْنَ، وَأَذِلَّ الْمُعْتَدِيْنَ الظَّالِمِيْنَ، وَدَمِّرْ أَعْدَائَكَ أَعْدَاءَ الدِّيْنَ، وَانْصُرْنَا عَلَيْهِمْ يَا رَبَّ الْعَالَمِيْنَ</a:t>
            </a:r>
          </a:p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انْصُرْ إِخْوَانَنَا الْمُسْلِمِيْنَ وَالْمُجَاهِدِيْنَ فِيْ فَلَسْطِيْن وَفِيْ كُلِّ مَكَانٍ.</a:t>
            </a:r>
            <a:endParaRPr lang="en-US" sz="60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9266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3" y="1143000"/>
            <a:ext cx="8199911" cy="517834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Kami memohon hidayah dan petunjuk ke jalan kebenaran. Tetapkanlah iman kami di dalam agama-Mu. Basahilah lidah kami dengan bacaan al-Quran dan zikir kepada-Mu. Jadikanlah akhlak junjungan besar Nabi Muhammad SAW sebagai ikutan kami. Pereratkanlah hubungan sesama kami, saling bekerjasama dan bantu membantu dalam kebajikan dan taqwa.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28472813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842427"/>
            <a:ext cx="8199911" cy="418576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Jadikanlah negeri ini negeri yang aman, maju lagi diberkati. Bukakanlah pintu-pintu rezeki dari segala penjuru. Kurniakanlah kepada kami nikmat kesejahteraan yang berterusan. Jauhkanlah negeri kami ini daripada segala malapetaka, musibah dan apa jua kemurkaan-Mu.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1188763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914400"/>
            <a:ext cx="8199911" cy="4685898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 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Anugerahkan pertolongan dan bantuanMu untuk saudara kami di Palestin. Berikanlah ketabahan dan kekuatan kepada mereka dalam menghadapi kekejaman rejim zionis. Peliharakanlah bumi Baitul Maqdis dan seluruh saudara kami di sana.</a:t>
            </a:r>
          </a:p>
          <a:p>
            <a:pPr algn="just"/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ms-MY" sz="3200" b="1" dirty="0">
                <a:solidFill>
                  <a:schemeClr val="tx1"/>
                </a:solidFill>
              </a:rPr>
              <a:t>Amin Ya Rabbal alamin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34644765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</a:p>
        </p:txBody>
      </p:sp>
      <p:sp>
        <p:nvSpPr>
          <p:cNvPr id="4" name="Text Box 60">
            <a:extLst>
              <a:ext uri="{FF2B5EF4-FFF2-40B4-BE49-F238E27FC236}">
                <a16:creationId xmlns:a16="http://schemas.microsoft.com/office/drawing/2014/main" id="{B52DA0B7-DD8E-4DE9-BED7-12792719F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56" y="3048000"/>
            <a:ext cx="8735886" cy="120032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Dunia Dan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7A8565-6501-4BBD-9B48-F9AF49244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1" y="826649"/>
            <a:ext cx="8821677" cy="2347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48560E-09AE-42C2-A380-893F647E6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6" y="4495925"/>
            <a:ext cx="8839966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9A6F75-0E79-48E0-C5E4-5B9014DE6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003B29-01E6-4648-B159-5B478B87C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2" y="2057400"/>
            <a:ext cx="7699915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E8161D-416A-AB6C-2CC7-4BDB317DC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E4B59F-2470-4A5B-B784-AC0FBCC4A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4" y="392929"/>
            <a:ext cx="8480271" cy="607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999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4173EA7-D670-015F-71F2-B4D867A54D93}"/>
              </a:ext>
            </a:extLst>
          </p:cNvPr>
          <p:cNvSpPr txBox="1"/>
          <p:nvPr/>
        </p:nvSpPr>
        <p:spPr>
          <a:xfrm>
            <a:off x="-57150" y="2151727"/>
            <a:ext cx="92583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اللهُ أَكْبَرُ، اللهُ أَكْبَرُ،</a:t>
            </a:r>
            <a:endParaRPr kumimoji="0" lang="en-MY" sz="9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اللهُ أَكْبَرُ،</a:t>
            </a:r>
            <a:r>
              <a:rPr kumimoji="0" lang="en-MY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kumimoji="0" lang="ar-SA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وَلِلّٰهِ الْحَمْدُ</a:t>
            </a:r>
            <a:endParaRPr kumimoji="0" lang="fi-FI" sz="9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55151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صَلاتِكُمْ،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يَرْحَمْكُمُ الله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320" y="1219200"/>
            <a:ext cx="8701030" cy="1569660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اَلَّلهُمَّ صَلِّ وَسَلِّمْ عَلَى سَيِّدِنَا وَحَبِيْبِنَا مُحّمَّدٍ، وَعَلَى آلِهِ وَأَصْحَابِهِ وَمَنْ تَبِعَهُمْ بِإِحْسَانٍ إِلَى يَوْمِ الدِّيْنِ</a:t>
            </a:r>
            <a:endParaRPr lang="ar-SA" sz="4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320" y="2807910"/>
            <a:ext cx="8701030" cy="3046988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 Allah, selawat dan salam ke atas junjungan dan kekasih kami Muhammad, keluarga dan para Sahabatnya, serta orang-orang yang mengikuti mereka secara baik hingga hari Kiamat</a:t>
            </a:r>
            <a:endParaRPr lang="es-ES" sz="32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320" y="387215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SAW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557" y="1143000"/>
            <a:ext cx="7942843" cy="1862048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11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اِتَّقُوا اللهَ</a:t>
            </a:r>
            <a:endParaRPr lang="en-US" sz="115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8077200" cy="2369880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“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US" sz="60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3048" y="860700"/>
            <a:ext cx="6057903" cy="2133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50328"/>
              </a:avLst>
            </a:prstTxWarp>
            <a:spAutoFit/>
          </a:bodyPr>
          <a:lstStyle/>
          <a:p>
            <a:pPr algn="ctr"/>
            <a:r>
              <a:rPr lang="en-US" sz="1400" b="1" u="sng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Tajuk</a:t>
            </a:r>
            <a:r>
              <a:rPr lang="en-US" sz="1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 </a:t>
            </a:r>
          </a:p>
          <a:p>
            <a:pPr algn="ctr"/>
            <a:r>
              <a:rPr lang="en-US" sz="1400" b="1" u="sng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Khutbah</a:t>
            </a:r>
            <a:r>
              <a:rPr lang="en-US" sz="1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 Hari </a:t>
            </a:r>
            <a:r>
              <a:rPr lang="en-US" sz="1400" b="1" u="sng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Ini</a:t>
            </a:r>
            <a:r>
              <a:rPr lang="en-US" sz="1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 Zulhijjah 1445 H</a:t>
            </a:r>
            <a:r>
              <a:rPr lang="ar-YE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nl-NL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/</a:t>
            </a:r>
            <a:r>
              <a:rPr lang="ar-YE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nl-NL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7 JUN 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96443-9B7B-3AE4-6094-1034894DD168}"/>
              </a:ext>
            </a:extLst>
          </p:cNvPr>
          <p:cNvSpPr/>
          <p:nvPr/>
        </p:nvSpPr>
        <p:spPr>
          <a:xfrm>
            <a:off x="272896" y="3657600"/>
            <a:ext cx="85968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EFF8B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AIDIL ADHA KEMUNCAK</a:t>
            </a:r>
          </a:p>
          <a:p>
            <a:pPr algn="ctr"/>
            <a:r>
              <a:rPr lang="fi-FI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EFF8B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 KEJAYAAN </a:t>
            </a:r>
          </a:p>
          <a:p>
            <a:pPr algn="ctr"/>
            <a:r>
              <a:rPr lang="fi-FI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EFF8B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PENGORBANAN HAMBA</a:t>
            </a:r>
          </a:p>
        </p:txBody>
      </p:sp>
    </p:spTree>
    <p:extLst>
      <p:ext uri="{BB962C8B-B14F-4D97-AF65-F5344CB8AC3E}">
        <p14:creationId xmlns:p14="http://schemas.microsoft.com/office/powerpoint/2010/main" val="595082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4173EA7-D670-015F-71F2-B4D867A54D93}"/>
              </a:ext>
            </a:extLst>
          </p:cNvPr>
          <p:cNvSpPr txBox="1"/>
          <p:nvPr/>
        </p:nvSpPr>
        <p:spPr>
          <a:xfrm>
            <a:off x="-57150" y="2151727"/>
            <a:ext cx="92583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اللهُ أَكْبَرُ، اللهُ أَكْبَرُ،</a:t>
            </a:r>
            <a:endParaRPr kumimoji="0" lang="en-MY" sz="9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اللهُ أَكْبَرُ،</a:t>
            </a:r>
            <a:r>
              <a:rPr kumimoji="0" lang="en-MY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kumimoji="0" lang="ar-SA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وَلِلّٰهِ الْحَمْدُ</a:t>
            </a:r>
            <a:endParaRPr kumimoji="0" lang="fi-FI" sz="9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688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419100" y="1752600"/>
            <a:ext cx="8382000" cy="4800600"/>
          </a:xfrm>
          <a:prstGeom prst="roundRect">
            <a:avLst/>
          </a:prstGeom>
          <a:solidFill>
            <a:schemeClr val="bg1">
              <a:lumMod val="50000"/>
              <a:alpha val="86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Merupakan satu nama lain bagi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Aidil Adha 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sentiasa kita meraikannya pada saban tahun. Apabila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SWT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menghubungkan perbuatan korban dengan suatu hari perayaan, sudah pasti hal tersebut mengandungi nilai yang istimewa di sisiNya. </a:t>
            </a:r>
            <a:endParaRPr lang="fi-FI" sz="3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1543050" y="685800"/>
            <a:ext cx="6019800" cy="838200"/>
          </a:xfrm>
          <a:prstGeom prst="roundRect">
            <a:avLst/>
          </a:prstGeom>
          <a:solidFill>
            <a:srgbClr val="20431D">
              <a:alpha val="86000"/>
            </a:srgb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 raya Korban adalah </a:t>
            </a:r>
            <a:endParaRPr lang="fi-FI" sz="3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20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12426694</TotalTime>
  <Words>1556</Words>
  <Application>Microsoft Office PowerPoint</Application>
  <PresentationFormat>On-screen Show (4:3)</PresentationFormat>
  <Paragraphs>176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49</vt:i4>
      </vt:variant>
    </vt:vector>
  </HeadingPairs>
  <TitlesOfParts>
    <vt:vector size="66" baseType="lpstr">
      <vt:lpstr>Agency FB</vt:lpstr>
      <vt:lpstr>Aharoni</vt:lpstr>
      <vt:lpstr>Arial</vt:lpstr>
      <vt:lpstr>Arial Black</vt:lpstr>
      <vt:lpstr>Arial Rounded MT Bold</vt:lpstr>
      <vt:lpstr>Bahnschrift Condensed</vt:lpstr>
      <vt:lpstr>Bernard MT Condensed</vt:lpstr>
      <vt:lpstr>Calibri</vt:lpstr>
      <vt:lpstr>Century Schoolbook</vt:lpstr>
      <vt:lpstr>Monotype Corsiva</vt:lpstr>
      <vt:lpstr>Traditional Arabic</vt:lpstr>
      <vt:lpstr>Office Theme</vt:lpstr>
      <vt:lpstr>1_Office Theme</vt:lpstr>
      <vt:lpstr>2_Office Theme</vt:lpstr>
      <vt:lpstr>4_Office Theme</vt:lpstr>
      <vt:lpstr>3_Office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faizul alfalah</cp:lastModifiedBy>
  <cp:revision>1591</cp:revision>
  <dcterms:created xsi:type="dcterms:W3CDTF">2017-12-24T04:47:57Z</dcterms:created>
  <dcterms:modified xsi:type="dcterms:W3CDTF">2024-06-13T02:48:57Z</dcterms:modified>
</cp:coreProperties>
</file>