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1"/>
  </p:notesMasterIdLst>
  <p:sldIdLst>
    <p:sldId id="898" r:id="rId4"/>
    <p:sldId id="259" r:id="rId5"/>
    <p:sldId id="260" r:id="rId6"/>
    <p:sldId id="261" r:id="rId7"/>
    <p:sldId id="262" r:id="rId8"/>
    <p:sldId id="755" r:id="rId9"/>
    <p:sldId id="909" r:id="rId10"/>
    <p:sldId id="1226" r:id="rId11"/>
    <p:sldId id="1227" r:id="rId12"/>
    <p:sldId id="1212" r:id="rId13"/>
    <p:sldId id="1228" r:id="rId14"/>
    <p:sldId id="1234" r:id="rId15"/>
    <p:sldId id="1230" r:id="rId16"/>
    <p:sldId id="1229" r:id="rId17"/>
    <p:sldId id="1239" r:id="rId18"/>
    <p:sldId id="1240" r:id="rId19"/>
    <p:sldId id="1241" r:id="rId20"/>
    <p:sldId id="1242" r:id="rId21"/>
    <p:sldId id="1243" r:id="rId22"/>
    <p:sldId id="1244" r:id="rId23"/>
    <p:sldId id="1177" r:id="rId24"/>
    <p:sldId id="1191" r:id="rId25"/>
    <p:sldId id="1236" r:id="rId26"/>
    <p:sldId id="1077" r:id="rId27"/>
    <p:sldId id="1245" r:id="rId28"/>
    <p:sldId id="407" r:id="rId29"/>
    <p:sldId id="417" r:id="rId30"/>
    <p:sldId id="281" r:id="rId31"/>
    <p:sldId id="950" r:id="rId32"/>
    <p:sldId id="276" r:id="rId33"/>
    <p:sldId id="277" r:id="rId34"/>
    <p:sldId id="278" r:id="rId35"/>
    <p:sldId id="1160" r:id="rId36"/>
    <p:sldId id="1179" r:id="rId37"/>
    <p:sldId id="283" r:id="rId38"/>
    <p:sldId id="284" r:id="rId39"/>
    <p:sldId id="309" r:id="rId40"/>
    <p:sldId id="310" r:id="rId41"/>
    <p:sldId id="961" r:id="rId42"/>
    <p:sldId id="962" r:id="rId43"/>
    <p:sldId id="1181" r:id="rId44"/>
    <p:sldId id="976" r:id="rId45"/>
    <p:sldId id="977" r:id="rId46"/>
    <p:sldId id="978" r:id="rId47"/>
    <p:sldId id="312" r:id="rId48"/>
    <p:sldId id="313" r:id="rId49"/>
    <p:sldId id="31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F84032"/>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4676" autoAdjust="0"/>
  </p:normalViewPr>
  <p:slideViewPr>
    <p:cSldViewPr>
      <p:cViewPr varScale="1">
        <p:scale>
          <a:sx n="111" d="100"/>
          <a:sy n="111" d="100"/>
        </p:scale>
        <p:origin x="732" y="10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6E3B60F4-AF4E-4F13-BCB6-A2CD332E38BB}"/>
    <pc:docChg chg="modSld">
      <pc:chgData name="faizul alfalah" userId="b097e28588539e7c" providerId="LiveId" clId="{6E3B60F4-AF4E-4F13-BCB6-A2CD332E38BB}" dt="2024-01-17T04:53:22.692" v="11"/>
      <pc:docMkLst>
        <pc:docMk/>
      </pc:docMkLst>
      <pc:sldChg chg="setBg">
        <pc:chgData name="faizul alfalah" userId="b097e28588539e7c" providerId="LiveId" clId="{6E3B60F4-AF4E-4F13-BCB6-A2CD332E38BB}" dt="2024-01-17T04:53:22.692" v="11"/>
        <pc:sldMkLst>
          <pc:docMk/>
          <pc:sldMk cId="1238820549" sldId="1177"/>
        </pc:sldMkLst>
      </pc:sldChg>
      <pc:sldChg chg="setBg">
        <pc:chgData name="faizul alfalah" userId="b097e28588539e7c" providerId="LiveId" clId="{6E3B60F4-AF4E-4F13-BCB6-A2CD332E38BB}" dt="2024-01-17T04:53:06.241" v="5"/>
        <pc:sldMkLst>
          <pc:docMk/>
          <pc:sldMk cId="4094898184" sldId="1191"/>
        </pc:sldMkLst>
      </pc:sldChg>
      <pc:sldChg chg="setBg">
        <pc:chgData name="faizul alfalah" userId="b097e28588539e7c" providerId="LiveId" clId="{6E3B60F4-AF4E-4F13-BCB6-A2CD332E38BB}" dt="2024-01-17T04:53:15.615" v="9"/>
        <pc:sldMkLst>
          <pc:docMk/>
          <pc:sldMk cId="2084327347" sldId="12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17/01/2024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17/01/2024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17/01/2024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17/01/2024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17/01/2024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17/01/2024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17/01/2024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17/01/2024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03/2024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629388" y="3825809"/>
            <a:ext cx="7885224" cy="1569660"/>
          </a:xfrm>
          <a:prstGeom prst="rect">
            <a:avLst/>
          </a:prstGeom>
        </p:spPr>
        <p:txBody>
          <a:bodyPr wrap="square">
            <a:spAutoFit/>
          </a:bodyPr>
          <a:lstStyle/>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SOLAT MEMBENTUK PERIBADI MULIA </a:t>
            </a:r>
          </a:p>
        </p:txBody>
      </p:sp>
      <p:sp>
        <p:nvSpPr>
          <p:cNvPr id="3" name="Rectangle 2">
            <a:extLst>
              <a:ext uri="{FF2B5EF4-FFF2-40B4-BE49-F238E27FC236}">
                <a16:creationId xmlns:a16="http://schemas.microsoft.com/office/drawing/2014/main" id="{1BCD6A67-D6C1-BB03-033A-855C22F9F64D}"/>
              </a:ext>
            </a:extLst>
          </p:cNvPr>
          <p:cNvSpPr/>
          <p:nvPr/>
        </p:nvSpPr>
        <p:spPr>
          <a:xfrm>
            <a:off x="-95988" y="63246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7 Rejab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19 </a:t>
            </a:r>
            <a:r>
              <a:rPr lang="en-US" sz="2400" b="1" dirty="0" err="1">
                <a:solidFill>
                  <a:srgbClr val="FFFF00"/>
                </a:solidFill>
                <a:effectLst>
                  <a:glow rad="139700">
                    <a:schemeClr val="tx1">
                      <a:alpha val="40000"/>
                    </a:schemeClr>
                  </a:glow>
                  <a:outerShdw dist="38100" dir="2700000" algn="tl">
                    <a:srgbClr val="000000">
                      <a:alpha val="94000"/>
                    </a:srgbClr>
                  </a:outerShdw>
                </a:effectLst>
              </a:rPr>
              <a:t>Januari</a:t>
            </a:r>
            <a:r>
              <a:rPr lang="en-US" sz="2400" b="1" dirty="0">
                <a:solidFill>
                  <a:srgbClr val="FFFF00"/>
                </a:solidFill>
                <a:effectLst>
                  <a:glow rad="139700">
                    <a:schemeClr val="tx1">
                      <a:alpha val="40000"/>
                    </a:schemeClr>
                  </a:glow>
                  <a:outerShdw dist="38100" dir="2700000" algn="tl">
                    <a:srgbClr val="000000">
                      <a:alpha val="94000"/>
                    </a:srgbClr>
                  </a:outerShdw>
                </a:effectLst>
              </a:rPr>
              <a:t> 2024</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6000" r="-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B99F7B4E-83DC-BDF3-5F5E-501ED07D7196}"/>
              </a:ext>
            </a:extLst>
          </p:cNvPr>
          <p:cNvSpPr/>
          <p:nvPr/>
        </p:nvSpPr>
        <p:spPr>
          <a:xfrm>
            <a:off x="304799" y="228600"/>
            <a:ext cx="8583482" cy="838201"/>
          </a:xfrm>
          <a:prstGeom prst="snip2DiagRect">
            <a:avLst>
              <a:gd name="adj1" fmla="val 50000"/>
              <a:gd name="adj2" fmla="val 50000"/>
            </a:avLst>
          </a:prstGeom>
          <a:solidFill>
            <a:schemeClr val="accent3">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p>
        </p:txBody>
      </p:sp>
      <p:sp>
        <p:nvSpPr>
          <p:cNvPr id="5" name="Rectangle 4"/>
          <p:cNvSpPr/>
          <p:nvPr/>
        </p:nvSpPr>
        <p:spPr>
          <a:xfrm>
            <a:off x="481740" y="3581400"/>
            <a:ext cx="8229599" cy="3108543"/>
          </a:xfrm>
          <a:prstGeom prst="rect">
            <a:avLst/>
          </a:prstGeom>
        </p:spPr>
        <p:txBody>
          <a:bodyPr wrap="square">
            <a:spAutoFit/>
          </a:bodyPr>
          <a:lstStyle/>
          <a:p>
            <a:pPr algn="just"/>
            <a:r>
              <a:rPr lang="ms-MY" sz="2800" b="1" dirty="0"/>
              <a:t>Yang bermaksud:  </a:t>
            </a:r>
            <a:r>
              <a:rPr lang="ms-MY" sz="2800" b="1" dirty="0">
                <a:solidFill>
                  <a:srgbClr val="C00000"/>
                </a:solidFill>
              </a:rPr>
              <a:t>Suruhlah anak-anak kamu mendirikan solat ketika mereka berumur tujuh tahun, pukullah mereka (dengan pukulan mendidik bukan mencederakan) jika meninggalkan solat ketika mereka berumur sepuluh tahun dan pisahkan tempat tidur mereka.	                                                         </a:t>
            </a:r>
          </a:p>
          <a:p>
            <a:pPr algn="r"/>
            <a:r>
              <a:rPr lang="ms-MY" sz="2800" b="1" dirty="0"/>
              <a:t>(H.R. Ahmad dan Abu Daud)</a:t>
            </a:r>
          </a:p>
        </p:txBody>
      </p:sp>
      <p:pic>
        <p:nvPicPr>
          <p:cNvPr id="4" name="Picture 3">
            <a:extLst>
              <a:ext uri="{FF2B5EF4-FFF2-40B4-BE49-F238E27FC236}">
                <a16:creationId xmlns:a16="http://schemas.microsoft.com/office/drawing/2014/main" id="{9E6757BB-5EA8-44FF-8AAD-0A1DBCCFD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99" y="1255056"/>
            <a:ext cx="8779001" cy="2334970"/>
          </a:xfrm>
          <a:prstGeom prst="rect">
            <a:avLst/>
          </a:prstGeom>
        </p:spPr>
      </p:pic>
    </p:spTree>
    <p:extLst>
      <p:ext uri="{BB962C8B-B14F-4D97-AF65-F5344CB8AC3E}">
        <p14:creationId xmlns:p14="http://schemas.microsoft.com/office/powerpoint/2010/main" val="1615491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A3097165-8E05-6925-6216-11FFD7BA27DA}"/>
              </a:ext>
            </a:extLst>
          </p:cNvPr>
          <p:cNvSpPr/>
          <p:nvPr/>
        </p:nvSpPr>
        <p:spPr>
          <a:xfrm>
            <a:off x="281791" y="1143000"/>
            <a:ext cx="8629650" cy="4229100"/>
          </a:xfrm>
          <a:prstGeom prst="roundRect">
            <a:avLst/>
          </a:prstGeom>
          <a:solidFill>
            <a:schemeClr val="accent2">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Dalam masa yang sama ibu bapa juga wajib mendirikannya sebagai contoh tauladan yang baik kepada anak-anak, kerana pendidikan melalui perbuatan adalah lebih berkesan berbanding dengan pendidikan melalui lisan semata-mata.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1203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5" name="Rectangle 4"/>
          <p:cNvSpPr/>
          <p:nvPr/>
        </p:nvSpPr>
        <p:spPr>
          <a:xfrm>
            <a:off x="219075" y="4038600"/>
            <a:ext cx="8705850" cy="2677656"/>
          </a:xfrm>
          <a:prstGeom prst="rect">
            <a:avLst/>
          </a:prstGeom>
        </p:spPr>
        <p:txBody>
          <a:bodyPr wrap="square">
            <a:spAutoFit/>
          </a:bodyPr>
          <a:lstStyle/>
          <a:p>
            <a:pPr algn="just"/>
            <a:r>
              <a:rPr lang="ms-MY" sz="2800" b="1" dirty="0"/>
              <a:t>Yang bermaksud: </a:t>
            </a:r>
            <a:r>
              <a:rPr lang="ms-MY" sz="2800" b="1" dirty="0">
                <a:solidFill>
                  <a:srgbClr val="C00000"/>
                </a:solidFill>
              </a:rPr>
              <a:t>“Dan perintahkanlah keluargamu serta umatmu mengerjakan sembahyang, dan hendaklah engkau tekun bersabar menunaikannya. Kami tidak meminta rezeki kepadamu, (bahkan) Kamilah yang memberi rezeki kepadamu. Dan (ingatlah) kesudahan yang baik adalah bagi orang-orangyang bertakwa”. </a:t>
            </a:r>
            <a:endParaRPr lang="ms-MY" sz="3600" b="1" dirty="0"/>
          </a:p>
        </p:txBody>
      </p:sp>
      <p:sp>
        <p:nvSpPr>
          <p:cNvPr id="8" name="Snip Diagonal Corner Rectangle 7">
            <a:extLst>
              <a:ext uri="{FF2B5EF4-FFF2-40B4-BE49-F238E27FC236}">
                <a16:creationId xmlns:a16="http://schemas.microsoft.com/office/drawing/2014/main" id="{B99F7B4E-83DC-BDF3-5F5E-501ED07D7196}"/>
              </a:ext>
            </a:extLst>
          </p:cNvPr>
          <p:cNvSpPr/>
          <p:nvPr/>
        </p:nvSpPr>
        <p:spPr>
          <a:xfrm>
            <a:off x="280259" y="226635"/>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Toha ayat 132:</a:t>
            </a:r>
          </a:p>
        </p:txBody>
      </p:sp>
      <p:pic>
        <p:nvPicPr>
          <p:cNvPr id="4" name="Picture 3">
            <a:extLst>
              <a:ext uri="{FF2B5EF4-FFF2-40B4-BE49-F238E27FC236}">
                <a16:creationId xmlns:a16="http://schemas.microsoft.com/office/drawing/2014/main" id="{64FD6FFC-DB53-4E4B-A508-65E96FB44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85" y="1191521"/>
            <a:ext cx="8553429" cy="2847079"/>
          </a:xfrm>
          <a:prstGeom prst="rect">
            <a:avLst/>
          </a:prstGeom>
        </p:spPr>
      </p:pic>
    </p:spTree>
    <p:extLst>
      <p:ext uri="{BB962C8B-B14F-4D97-AF65-F5344CB8AC3E}">
        <p14:creationId xmlns:p14="http://schemas.microsoft.com/office/powerpoint/2010/main" val="18797868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A3097165-8E05-6925-6216-11FFD7BA27DA}"/>
              </a:ext>
            </a:extLst>
          </p:cNvPr>
          <p:cNvSpPr/>
          <p:nvPr/>
        </p:nvSpPr>
        <p:spPr>
          <a:xfrm>
            <a:off x="257175" y="228600"/>
            <a:ext cx="8629650" cy="4572000"/>
          </a:xfrm>
          <a:prstGeom prst="roundRect">
            <a:avLst/>
          </a:prstGeom>
          <a:solidFill>
            <a:schemeClr val="bg2">
              <a:lumMod val="75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Solat Fardhu lima waktu yang diwajibkan ke atas setiap individu muslim yang mukallaf, merupakan salah satu rukun Islam yang sangat penting, yang wajib ditunaikan dengan betul dan sempurna, kerana hanya solat yang betul dan sempurna sahaja yang akan dapat membentuk peribadi yang mulia. </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323849" y="5105400"/>
            <a:ext cx="8629650" cy="1219200"/>
          </a:xfrm>
          <a:prstGeom prst="roundRect">
            <a:avLst/>
          </a:prstGeom>
          <a:solidFill>
            <a:schemeClr val="accent3">
              <a:lumMod val="75000"/>
              <a:alpha val="88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Antara peribadi yang mulia, kesan dari mendirikan solat ialah:</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8354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A3097165-8E05-6925-6216-11FFD7BA27DA}"/>
              </a:ext>
            </a:extLst>
          </p:cNvPr>
          <p:cNvSpPr/>
          <p:nvPr/>
        </p:nvSpPr>
        <p:spPr>
          <a:xfrm>
            <a:off x="266700" y="1117610"/>
            <a:ext cx="8629650" cy="1092190"/>
          </a:xfrm>
          <a:prstGeom prst="roundRect">
            <a:avLst/>
          </a:prstGeom>
          <a:solidFill>
            <a:schemeClr val="accent1">
              <a:alpha val="42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Menjaga kebersihan dan keindahan, </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5"/>
          <p:cNvSpPr/>
          <p:nvPr/>
        </p:nvSpPr>
        <p:spPr>
          <a:xfrm>
            <a:off x="142875" y="2514599"/>
            <a:ext cx="8877300" cy="3662541"/>
          </a:xfrm>
          <a:prstGeom prst="rect">
            <a:avLst/>
          </a:prstGeom>
        </p:spPr>
        <p:txBody>
          <a:bodyPr wrap="square">
            <a:spAutoFit/>
          </a:bodyPr>
          <a:lstStyle/>
          <a:p>
            <a:pPr algn="just"/>
            <a:r>
              <a:rPr lang="ms-MY" sz="2800" b="1" dirty="0"/>
              <a:t>Seseorang yang mendirikan solat dengan sempurna, akan membiasakan dirinya menjaga kebersihan, kerana seseorang yang hendak mendirikan solat disyaratkan terlebih dahulu bersih dari hadath kecil dan hadath besar dan bersih dari najis yang tidak dimaafkan pada tubuh badan, pakaian, dan tempat sembahyang. Malah orang yang mendirikan solat juga dikehendaki memakai pakaian yang indah. </a:t>
            </a:r>
            <a:r>
              <a:rPr lang="ms-MY" sz="3600" b="1" dirty="0"/>
              <a:t>		</a:t>
            </a:r>
            <a:r>
              <a:rPr lang="ms-MY" sz="3600" b="1" dirty="0">
                <a:solidFill>
                  <a:srgbClr val="C00000"/>
                </a:solidFill>
              </a:rPr>
              <a:t>	</a:t>
            </a:r>
            <a:r>
              <a:rPr lang="ms-MY" sz="3600" b="1" dirty="0"/>
              <a:t>     </a:t>
            </a:r>
            <a:r>
              <a:rPr lang="ms-MY" sz="3600" b="1" dirty="0">
                <a:solidFill>
                  <a:srgbClr val="C00000"/>
                </a:solidFill>
              </a:rPr>
              <a:t>	</a:t>
            </a:r>
            <a:endParaRPr lang="ms-MY" sz="3600" b="1" dirty="0"/>
          </a:p>
        </p:txBody>
      </p:sp>
      <p:sp>
        <p:nvSpPr>
          <p:cNvPr id="7" name="Rectangle: Rounded Corners 5">
            <a:extLst>
              <a:ext uri="{FF2B5EF4-FFF2-40B4-BE49-F238E27FC236}">
                <a16:creationId xmlns:a16="http://schemas.microsoft.com/office/drawing/2014/main" id="{A3097165-8E05-6925-6216-11FFD7BA27DA}"/>
              </a:ext>
            </a:extLst>
          </p:cNvPr>
          <p:cNvSpPr/>
          <p:nvPr/>
        </p:nvSpPr>
        <p:spPr>
          <a:xfrm>
            <a:off x="4038600" y="171450"/>
            <a:ext cx="771526"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a:t>
            </a:r>
          </a:p>
        </p:txBody>
      </p:sp>
    </p:spTree>
    <p:extLst>
      <p:ext uri="{BB962C8B-B14F-4D97-AF65-F5344CB8AC3E}">
        <p14:creationId xmlns:p14="http://schemas.microsoft.com/office/powerpoint/2010/main" val="1950133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A3097165-8E05-6925-6216-11FFD7BA27DA}"/>
              </a:ext>
            </a:extLst>
          </p:cNvPr>
          <p:cNvSpPr/>
          <p:nvPr/>
        </p:nvSpPr>
        <p:spPr>
          <a:xfrm>
            <a:off x="266700" y="1117610"/>
            <a:ext cx="8267700" cy="863590"/>
          </a:xfrm>
          <a:prstGeom prst="roundRect">
            <a:avLst/>
          </a:prstGeom>
          <a:solidFill>
            <a:schemeClr val="accent1">
              <a:alpha val="42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Kemantapan akidah dan keimanan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5"/>
          <p:cNvSpPr/>
          <p:nvPr/>
        </p:nvSpPr>
        <p:spPr>
          <a:xfrm>
            <a:off x="142875" y="2514599"/>
            <a:ext cx="8877300" cy="3108543"/>
          </a:xfrm>
          <a:prstGeom prst="rect">
            <a:avLst/>
          </a:prstGeom>
        </p:spPr>
        <p:txBody>
          <a:bodyPr wrap="square">
            <a:spAutoFit/>
          </a:bodyPr>
          <a:lstStyle/>
          <a:p>
            <a:pPr algn="just"/>
            <a:r>
              <a:rPr lang="ms-MY" sz="3200" b="1" dirty="0"/>
              <a:t>Seseorang yang mendirikan solat dengan sempurna, akan lebih mantap akidah dan keimanannya, kerana solat sempurna ialah solat yang didirikan dengan penuh pengabdian diri kepada Allah, khusyuk, tawaduk (merendah diri) dan ikhlas kerana Allah. </a:t>
            </a:r>
            <a:r>
              <a:rPr lang="ms-MY" sz="3600" b="1" dirty="0">
                <a:solidFill>
                  <a:srgbClr val="C00000"/>
                </a:solidFill>
              </a:rPr>
              <a:t>	</a:t>
            </a:r>
            <a:r>
              <a:rPr lang="ms-MY" sz="3600" b="1" dirty="0"/>
              <a:t>     </a:t>
            </a:r>
            <a:r>
              <a:rPr lang="ms-MY" sz="3600" b="1" dirty="0">
                <a:solidFill>
                  <a:srgbClr val="C00000"/>
                </a:solidFill>
              </a:rPr>
              <a:t>	</a:t>
            </a:r>
            <a:endParaRPr lang="ms-MY" sz="3600" b="1" dirty="0"/>
          </a:p>
        </p:txBody>
      </p:sp>
      <p:sp>
        <p:nvSpPr>
          <p:cNvPr id="7" name="Rectangle: Rounded Corners 5">
            <a:extLst>
              <a:ext uri="{FF2B5EF4-FFF2-40B4-BE49-F238E27FC236}">
                <a16:creationId xmlns:a16="http://schemas.microsoft.com/office/drawing/2014/main" id="{A3097165-8E05-6925-6216-11FFD7BA27DA}"/>
              </a:ext>
            </a:extLst>
          </p:cNvPr>
          <p:cNvSpPr/>
          <p:nvPr/>
        </p:nvSpPr>
        <p:spPr>
          <a:xfrm>
            <a:off x="4038600" y="171450"/>
            <a:ext cx="771526"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2</a:t>
            </a:r>
          </a:p>
        </p:txBody>
      </p:sp>
    </p:spTree>
    <p:extLst>
      <p:ext uri="{BB962C8B-B14F-4D97-AF65-F5344CB8AC3E}">
        <p14:creationId xmlns:p14="http://schemas.microsoft.com/office/powerpoint/2010/main" val="61652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A3097165-8E05-6925-6216-11FFD7BA27DA}"/>
              </a:ext>
            </a:extLst>
          </p:cNvPr>
          <p:cNvSpPr/>
          <p:nvPr/>
        </p:nvSpPr>
        <p:spPr>
          <a:xfrm>
            <a:off x="2100263" y="1117610"/>
            <a:ext cx="4648200" cy="1092190"/>
          </a:xfrm>
          <a:prstGeom prst="roundRect">
            <a:avLst/>
          </a:prstGeom>
          <a:solidFill>
            <a:schemeClr val="accent1">
              <a:alpha val="42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Mengingati Allah </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5"/>
          <p:cNvSpPr/>
          <p:nvPr/>
        </p:nvSpPr>
        <p:spPr>
          <a:xfrm>
            <a:off x="142875" y="2514599"/>
            <a:ext cx="8877300" cy="3662541"/>
          </a:xfrm>
          <a:prstGeom prst="rect">
            <a:avLst/>
          </a:prstGeom>
        </p:spPr>
        <p:txBody>
          <a:bodyPr wrap="square">
            <a:spAutoFit/>
          </a:bodyPr>
          <a:lstStyle/>
          <a:p>
            <a:pPr algn="just"/>
            <a:r>
              <a:rPr lang="ms-MY" sz="2800" b="1" dirty="0"/>
              <a:t>Seseorang yang mendirikan solat dengan sempurna akan sentiasa mengingati Allah dan bermunajat kepada Allah. Kerana dalam solat selain daripada perbuatan zahir yang wajib dilaksanakan dengan betul dan sempurna rukun dan syaratnya, hati juga, perlu khusyuk dan mengingati Allah. Orang yang sentiasa mengingati Allah tidak akan melanggar perintah Allah kerana dia yakin bahawa segala gerak gerinya sedang dipantau oleh Allah.</a:t>
            </a:r>
            <a:r>
              <a:rPr lang="ms-MY" sz="3600" b="1" dirty="0">
                <a:solidFill>
                  <a:srgbClr val="C00000"/>
                </a:solidFill>
              </a:rPr>
              <a:t>	</a:t>
            </a:r>
            <a:r>
              <a:rPr lang="ms-MY" sz="3600" b="1" dirty="0"/>
              <a:t>     </a:t>
            </a:r>
            <a:r>
              <a:rPr lang="ms-MY" sz="3600" b="1" dirty="0">
                <a:solidFill>
                  <a:srgbClr val="C00000"/>
                </a:solidFill>
              </a:rPr>
              <a:t>	</a:t>
            </a:r>
            <a:endParaRPr lang="ms-MY" sz="3600" b="1" dirty="0"/>
          </a:p>
        </p:txBody>
      </p:sp>
      <p:sp>
        <p:nvSpPr>
          <p:cNvPr id="7" name="Rectangle: Rounded Corners 5">
            <a:extLst>
              <a:ext uri="{FF2B5EF4-FFF2-40B4-BE49-F238E27FC236}">
                <a16:creationId xmlns:a16="http://schemas.microsoft.com/office/drawing/2014/main" id="{A3097165-8E05-6925-6216-11FFD7BA27DA}"/>
              </a:ext>
            </a:extLst>
          </p:cNvPr>
          <p:cNvSpPr/>
          <p:nvPr/>
        </p:nvSpPr>
        <p:spPr>
          <a:xfrm>
            <a:off x="4038600" y="171450"/>
            <a:ext cx="771526"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3</a:t>
            </a:r>
          </a:p>
        </p:txBody>
      </p:sp>
    </p:spTree>
    <p:extLst>
      <p:ext uri="{BB962C8B-B14F-4D97-AF65-F5344CB8AC3E}">
        <p14:creationId xmlns:p14="http://schemas.microsoft.com/office/powerpoint/2010/main" val="1352022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A3097165-8E05-6925-6216-11FFD7BA27DA}"/>
              </a:ext>
            </a:extLst>
          </p:cNvPr>
          <p:cNvSpPr/>
          <p:nvPr/>
        </p:nvSpPr>
        <p:spPr>
          <a:xfrm>
            <a:off x="762001" y="1117610"/>
            <a:ext cx="7391399" cy="939790"/>
          </a:xfrm>
          <a:prstGeom prst="roundRect">
            <a:avLst/>
          </a:prstGeom>
          <a:solidFill>
            <a:schemeClr val="accent1">
              <a:alpha val="42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Memberi ketenangan kepada jiwa</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5"/>
          <p:cNvSpPr/>
          <p:nvPr/>
        </p:nvSpPr>
        <p:spPr>
          <a:xfrm>
            <a:off x="142875" y="2514599"/>
            <a:ext cx="8877300" cy="4093428"/>
          </a:xfrm>
          <a:prstGeom prst="rect">
            <a:avLst/>
          </a:prstGeom>
        </p:spPr>
        <p:txBody>
          <a:bodyPr wrap="square">
            <a:spAutoFit/>
          </a:bodyPr>
          <a:lstStyle/>
          <a:p>
            <a:pPr algn="just"/>
            <a:r>
              <a:rPr lang="ms-MY" sz="3600" b="1" dirty="0"/>
              <a:t>Seseorang yang mendirikan solat dengan sempurna, jiwanya akan menjadi tenang, tidak resah dan tidak gelisah dalam menghadapi cabaran hidup, kerana ia sentiasa yakin dan redha dengan penentuan Allah serta menerimanya dengan jiwa yang lapang. </a:t>
            </a:r>
            <a:r>
              <a:rPr lang="ms-MY" sz="4400" b="1" dirty="0">
                <a:solidFill>
                  <a:srgbClr val="C00000"/>
                </a:solidFill>
              </a:rPr>
              <a:t>	</a:t>
            </a:r>
            <a:endParaRPr lang="ms-MY" sz="4400" b="1" dirty="0"/>
          </a:p>
        </p:txBody>
      </p:sp>
      <p:sp>
        <p:nvSpPr>
          <p:cNvPr id="7" name="Rectangle: Rounded Corners 5">
            <a:extLst>
              <a:ext uri="{FF2B5EF4-FFF2-40B4-BE49-F238E27FC236}">
                <a16:creationId xmlns:a16="http://schemas.microsoft.com/office/drawing/2014/main" id="{A3097165-8E05-6925-6216-11FFD7BA27DA}"/>
              </a:ext>
            </a:extLst>
          </p:cNvPr>
          <p:cNvSpPr/>
          <p:nvPr/>
        </p:nvSpPr>
        <p:spPr>
          <a:xfrm>
            <a:off x="4038600" y="171450"/>
            <a:ext cx="771526"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4</a:t>
            </a:r>
          </a:p>
        </p:txBody>
      </p:sp>
    </p:spTree>
    <p:extLst>
      <p:ext uri="{BB962C8B-B14F-4D97-AF65-F5344CB8AC3E}">
        <p14:creationId xmlns:p14="http://schemas.microsoft.com/office/powerpoint/2010/main" val="299580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A3097165-8E05-6925-6216-11FFD7BA27DA}"/>
              </a:ext>
            </a:extLst>
          </p:cNvPr>
          <p:cNvSpPr/>
          <p:nvPr/>
        </p:nvSpPr>
        <p:spPr>
          <a:xfrm>
            <a:off x="304801" y="1117610"/>
            <a:ext cx="8305800" cy="939790"/>
          </a:xfrm>
          <a:prstGeom prst="roundRect">
            <a:avLst/>
          </a:prstGeom>
          <a:solidFill>
            <a:schemeClr val="accent1">
              <a:alpha val="42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Terhindar dari melakukan kemungkaran</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5"/>
          <p:cNvSpPr/>
          <p:nvPr/>
        </p:nvSpPr>
        <p:spPr>
          <a:xfrm>
            <a:off x="142875" y="2514599"/>
            <a:ext cx="8877300" cy="3416320"/>
          </a:xfrm>
          <a:prstGeom prst="rect">
            <a:avLst/>
          </a:prstGeom>
        </p:spPr>
        <p:txBody>
          <a:bodyPr wrap="square">
            <a:spAutoFit/>
          </a:bodyPr>
          <a:lstStyle/>
          <a:p>
            <a:pPr algn="just"/>
            <a:r>
              <a:rPr lang="ms-MY" sz="3600" b="1" dirty="0"/>
              <a:t>Seseorang yang mendirikan solat dengan sempurna, akan terhindar dari melakukan perbuatan maksiat, kerana orang yang mendirikan solat dengan betul dan sempurna Allah s.w.t. akan memeliharanya daripada segala perbutan yang dilarang. </a:t>
            </a:r>
            <a:endParaRPr lang="ms-MY" sz="4400" b="1" dirty="0"/>
          </a:p>
        </p:txBody>
      </p:sp>
      <p:sp>
        <p:nvSpPr>
          <p:cNvPr id="7" name="Rectangle: Rounded Corners 5">
            <a:extLst>
              <a:ext uri="{FF2B5EF4-FFF2-40B4-BE49-F238E27FC236}">
                <a16:creationId xmlns:a16="http://schemas.microsoft.com/office/drawing/2014/main" id="{A3097165-8E05-6925-6216-11FFD7BA27DA}"/>
              </a:ext>
            </a:extLst>
          </p:cNvPr>
          <p:cNvSpPr/>
          <p:nvPr/>
        </p:nvSpPr>
        <p:spPr>
          <a:xfrm>
            <a:off x="4038600" y="171450"/>
            <a:ext cx="771526"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5</a:t>
            </a:r>
          </a:p>
        </p:txBody>
      </p:sp>
    </p:spTree>
    <p:extLst>
      <p:ext uri="{BB962C8B-B14F-4D97-AF65-F5344CB8AC3E}">
        <p14:creationId xmlns:p14="http://schemas.microsoft.com/office/powerpoint/2010/main" val="983633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A3097165-8E05-6925-6216-11FFD7BA27DA}"/>
              </a:ext>
            </a:extLst>
          </p:cNvPr>
          <p:cNvSpPr/>
          <p:nvPr/>
        </p:nvSpPr>
        <p:spPr>
          <a:xfrm>
            <a:off x="304800" y="1117610"/>
            <a:ext cx="8458199" cy="939790"/>
          </a:xfrm>
          <a:prstGeom prst="roundRect">
            <a:avLst/>
          </a:prstGeom>
          <a:solidFill>
            <a:schemeClr val="accent1">
              <a:alpha val="42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Mengeratkan hubungan dalam masyarakat</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5"/>
          <p:cNvSpPr/>
          <p:nvPr/>
        </p:nvSpPr>
        <p:spPr>
          <a:xfrm>
            <a:off x="142875" y="2514599"/>
            <a:ext cx="8877300" cy="3416320"/>
          </a:xfrm>
          <a:prstGeom prst="rect">
            <a:avLst/>
          </a:prstGeom>
        </p:spPr>
        <p:txBody>
          <a:bodyPr wrap="square">
            <a:spAutoFit/>
          </a:bodyPr>
          <a:lstStyle/>
          <a:p>
            <a:pPr algn="just"/>
            <a:r>
              <a:rPr lang="ms-MY" sz="3600" b="1" dirty="0"/>
              <a:t>Mendirikan solat secara berjemaah di surau atau masjid selain dari mendapat gajaran yang lebih, ia juga dapat mengeratkan hubungan sesama jemaah yang akhirnya melahirkan masyarakat yang kuat, harmoni dan bersatu padu. </a:t>
            </a:r>
            <a:endParaRPr lang="ms-MY" sz="4400" b="1" dirty="0"/>
          </a:p>
        </p:txBody>
      </p:sp>
      <p:sp>
        <p:nvSpPr>
          <p:cNvPr id="7" name="Rectangle: Rounded Corners 5">
            <a:extLst>
              <a:ext uri="{FF2B5EF4-FFF2-40B4-BE49-F238E27FC236}">
                <a16:creationId xmlns:a16="http://schemas.microsoft.com/office/drawing/2014/main" id="{A3097165-8E05-6925-6216-11FFD7BA27DA}"/>
              </a:ext>
            </a:extLst>
          </p:cNvPr>
          <p:cNvSpPr/>
          <p:nvPr/>
        </p:nvSpPr>
        <p:spPr>
          <a:xfrm>
            <a:off x="4038600" y="171450"/>
            <a:ext cx="771526"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6</a:t>
            </a:r>
          </a:p>
        </p:txBody>
      </p:sp>
    </p:spTree>
    <p:extLst>
      <p:ext uri="{BB962C8B-B14F-4D97-AF65-F5344CB8AC3E}">
        <p14:creationId xmlns:p14="http://schemas.microsoft.com/office/powerpoint/2010/main" val="27232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A3097165-8E05-6925-6216-11FFD7BA27DA}"/>
              </a:ext>
            </a:extLst>
          </p:cNvPr>
          <p:cNvSpPr/>
          <p:nvPr/>
        </p:nvSpPr>
        <p:spPr>
          <a:xfrm>
            <a:off x="304800" y="1117610"/>
            <a:ext cx="8458199" cy="939790"/>
          </a:xfrm>
          <a:prstGeom prst="roundRect">
            <a:avLst/>
          </a:prstGeom>
          <a:solidFill>
            <a:schemeClr val="accent1">
              <a:alpha val="42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Prihatin terhadap penjagaan masa.</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5"/>
          <p:cNvSpPr/>
          <p:nvPr/>
        </p:nvSpPr>
        <p:spPr>
          <a:xfrm>
            <a:off x="142875" y="2514599"/>
            <a:ext cx="8877300" cy="3416320"/>
          </a:xfrm>
          <a:prstGeom prst="rect">
            <a:avLst/>
          </a:prstGeom>
        </p:spPr>
        <p:txBody>
          <a:bodyPr wrap="square">
            <a:spAutoFit/>
          </a:bodyPr>
          <a:lstStyle/>
          <a:p>
            <a:pPr algn="just"/>
            <a:r>
              <a:rPr lang="ms-MY" sz="3600" b="1" dirty="0"/>
              <a:t>Seseorang yang mendirikan solat dengan sempurna, akan prihatin terhadap masanya, kerana tidak sah solat seseorang itu jika dilakukannya di luar waktu yang ditetapkan, malah solat yang paling baik ialah yang dilakukan di awal waktu.</a:t>
            </a:r>
            <a:endParaRPr lang="ms-MY" sz="4400" b="1" dirty="0"/>
          </a:p>
        </p:txBody>
      </p:sp>
      <p:sp>
        <p:nvSpPr>
          <p:cNvPr id="7" name="Rectangle: Rounded Corners 5">
            <a:extLst>
              <a:ext uri="{FF2B5EF4-FFF2-40B4-BE49-F238E27FC236}">
                <a16:creationId xmlns:a16="http://schemas.microsoft.com/office/drawing/2014/main" id="{A3097165-8E05-6925-6216-11FFD7BA27DA}"/>
              </a:ext>
            </a:extLst>
          </p:cNvPr>
          <p:cNvSpPr/>
          <p:nvPr/>
        </p:nvSpPr>
        <p:spPr>
          <a:xfrm>
            <a:off x="4038600" y="171450"/>
            <a:ext cx="771526"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7</a:t>
            </a:r>
          </a:p>
        </p:txBody>
      </p:sp>
    </p:spTree>
    <p:extLst>
      <p:ext uri="{BB962C8B-B14F-4D97-AF65-F5344CB8AC3E}">
        <p14:creationId xmlns:p14="http://schemas.microsoft.com/office/powerpoint/2010/main" val="2368212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Kesimpulannya,</a:t>
            </a:r>
          </a:p>
        </p:txBody>
      </p:sp>
      <p:sp>
        <p:nvSpPr>
          <p:cNvPr id="9" name="Rectangle: Rounded Corners 8">
            <a:extLst>
              <a:ext uri="{FF2B5EF4-FFF2-40B4-BE49-F238E27FC236}">
                <a16:creationId xmlns:a16="http://schemas.microsoft.com/office/drawing/2014/main" id="{FA9C5201-3937-4A66-A830-C32FEA0519A1}"/>
              </a:ext>
            </a:extLst>
          </p:cNvPr>
          <p:cNvSpPr>
            <a:spLocks noGrp="1"/>
          </p:cNvSpPr>
          <p:nvPr>
            <p:ph idx="1"/>
          </p:nvPr>
        </p:nvSpPr>
        <p:spPr>
          <a:xfrm>
            <a:off x="495300" y="1828800"/>
            <a:ext cx="8305800" cy="41910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seseorang yang mendirikan solat secara sempurna, In Sya Allah akan lahir daripadanya keperibadian yang mulia sebagaimana yang disebut tadi, bahkan pelbagai lagi sifat-sifat mahmudah (yang terpuji).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3882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id="{FA9C5201-3937-4A66-A830-C32FEA0519A1}"/>
              </a:ext>
            </a:extLst>
          </p:cNvPr>
          <p:cNvSpPr>
            <a:spLocks noGrp="1"/>
          </p:cNvSpPr>
          <p:nvPr>
            <p:ph idx="1"/>
          </p:nvPr>
        </p:nvSpPr>
        <p:spPr>
          <a:xfrm>
            <a:off x="457200" y="1447800"/>
            <a:ext cx="8229600" cy="44196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fontScale="92500"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umat Nabi Muhammad SAW, kita hendaklah melaksanakan ibadah solat dengan sebaik-baiknya. Janganlah sampai kita menjadi golongan mereka yang tidak dipedulikan oleh Allah dan RasulNya lantaran kelalaian dan kealpaan kita terhadap ibadah solat ini pada akhirat kelak. </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94898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3171E703-C7D5-5EB4-89E6-650B0C00FFB9}"/>
              </a:ext>
            </a:extLst>
          </p:cNvPr>
          <p:cNvSpPr txBox="1">
            <a:spLocks/>
          </p:cNvSpPr>
          <p:nvPr/>
        </p:nvSpPr>
        <p:spPr>
          <a:xfrm>
            <a:off x="1676400" y="228600"/>
            <a:ext cx="53340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id="{FA9C5201-3937-4A66-A830-C32FEA0519A1}"/>
              </a:ext>
            </a:extLst>
          </p:cNvPr>
          <p:cNvSpPr>
            <a:spLocks noGrp="1"/>
          </p:cNvSpPr>
          <p:nvPr>
            <p:ph idx="1"/>
          </p:nvPr>
        </p:nvSpPr>
        <p:spPr>
          <a:xfrm>
            <a:off x="457200" y="1600200"/>
            <a:ext cx="8229600" cy="45720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Padahal kita amat memerlukan rahmat dan keampunan daripada Allah SWT, dahagakan air telaga Kauthar yang dihulurkan sendiri daripada tangan Nabi SAW, seterusnya memasuki Syurga Al-Jannah bersama Baginda SAW dan seluruh golongan yang diredai oleh Allah SWT.</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84327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33400" y="230817"/>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Picture 8">
            <a:extLst>
              <a:ext uri="{FF2B5EF4-FFF2-40B4-BE49-F238E27FC236}">
                <a16:creationId xmlns:a16="http://schemas.microsoft.com/office/drawing/2014/main" id="{942236B7-A3D6-4AF8-9700-65B67E045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89" y="1447800"/>
            <a:ext cx="7693819" cy="4730906"/>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5000" r="-80000"/>
          </a:stretch>
        </a:blipFill>
        <a:effectLst/>
      </p:bgPr>
    </p:bg>
    <p:spTree>
      <p:nvGrpSpPr>
        <p:cNvPr id="1" name=""/>
        <p:cNvGrpSpPr/>
        <p:nvPr/>
      </p:nvGrpSpPr>
      <p:grpSpPr>
        <a:xfrm>
          <a:off x="0" y="0"/>
          <a:ext cx="0" cy="0"/>
          <a:chOff x="0" y="0"/>
          <a:chExt cx="0" cy="0"/>
        </a:xfrm>
      </p:grpSpPr>
      <p:sp>
        <p:nvSpPr>
          <p:cNvPr id="7" name="Content Placeholder 3"/>
          <p:cNvSpPr>
            <a:spLocks noGrp="1"/>
          </p:cNvSpPr>
          <p:nvPr>
            <p:ph idx="1"/>
          </p:nvPr>
        </p:nvSpPr>
        <p:spPr>
          <a:xfrm>
            <a:off x="457200" y="381000"/>
            <a:ext cx="8229600" cy="5952399"/>
          </a:xfrm>
          <a:prstGeom prst="rect">
            <a:avLst/>
          </a:prstGeom>
        </p:spPr>
        <p:txBody>
          <a:bodyPr wrap="square">
            <a:spAutoFit/>
          </a:bodyPr>
          <a:lstStyle/>
          <a:p>
            <a:pPr marL="0" indent="0" algn="just">
              <a:buNone/>
            </a:pPr>
            <a:r>
              <a:rPr lang="ms-MY" b="1" dirty="0"/>
              <a:t>Yang bermaksud:  </a:t>
            </a:r>
            <a:r>
              <a:rPr lang="ms-MY" b="1" dirty="0">
                <a:solidFill>
                  <a:srgbClr val="C00000"/>
                </a:solidFill>
              </a:rPr>
              <a:t>“Kemudian apabila kamu telah selesai mengerjakan sembahyang, maka hendaklah kamu menyebut dan mengingati Allah semasa kamu berdiri atau duduk, dan semasa kamu berbaring. kemudian apabila kamu telah merasa tenteram (berada dalam keadaan aman) maka dirikanlah sembahyang itu (dengan sempurna sebagaimana biasa). Sesungguhnya sembahyang itu adalah satu ketetapan yang diwajibkan atas orang-orang yang beriman, yang tertentu waktunya”.</a:t>
            </a:r>
            <a:r>
              <a:rPr lang="ms-MY" sz="2400" b="1" dirty="0"/>
              <a:t>	</a:t>
            </a:r>
          </a:p>
          <a:p>
            <a:pPr marL="0" indent="0" algn="r">
              <a:buNone/>
            </a:pPr>
            <a:r>
              <a:rPr lang="ms-MY" sz="2400" b="1" dirty="0"/>
              <a:t>(Surah al-Nisa’, ayat :103)</a:t>
            </a:r>
            <a:endParaRPr lang="ms-MY" sz="3600" b="1" dirty="0"/>
          </a:p>
        </p:txBody>
      </p:sp>
    </p:spTree>
    <p:extLst>
      <p:ext uri="{BB962C8B-B14F-4D97-AF65-F5344CB8AC3E}">
        <p14:creationId xmlns:p14="http://schemas.microsoft.com/office/powerpoint/2010/main" val="236186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a:t>
            </a: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3756" y="1413808"/>
            <a:ext cx="8686800" cy="1938992"/>
          </a:xfrm>
          <a:prstGeom prst="rect">
            <a:avLst/>
          </a:prstGeom>
          <a:solidFill>
            <a:schemeClr val="accent2">
              <a:lumMod val="50000"/>
              <a:alpha val="55000"/>
            </a:schemeClr>
          </a:solidFill>
        </p:spPr>
        <p:txBody>
          <a:bodyPr wrap="square">
            <a:spAutoFit/>
          </a:bodyPr>
          <a:lstStyle/>
          <a:p>
            <a:pPr lvl="1" algn="ctr" rtl="1"/>
            <a:r>
              <a:rPr lang="ar-YE"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الْوَاحِدُ الْقَهَّارُ،                               وَأَشْهَدُ أَنَّ مُحَمَّدًا عَبْدُهُ وَرَسُوْلُهُ الْمُخْتَارُ</a:t>
            </a:r>
          </a:p>
        </p:txBody>
      </p:sp>
      <p:sp>
        <p:nvSpPr>
          <p:cNvPr id="5" name="TextBox 4"/>
          <p:cNvSpPr txBox="1"/>
          <p:nvPr/>
        </p:nvSpPr>
        <p:spPr>
          <a:xfrm>
            <a:off x="213756" y="3657600"/>
            <a:ext cx="8724900"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 bersaksi bahawa tiada Tuhan selain Allah, Yang Maha Esa, Yang Maha Esa, dan aku bersaksi bahawa Muhammad adalah hamba dan utusanNya yang terpilih.</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id="{E9BF90BD-1D9C-4DE3-AF3D-E1DA7FE28E0C}"/>
              </a:ext>
            </a:extLst>
          </p:cNvPr>
          <p:cNvSpPr/>
          <p:nvPr/>
        </p:nvSpPr>
        <p:spPr>
          <a:xfrm>
            <a:off x="280260" y="1295400"/>
            <a:ext cx="8863740" cy="5410200"/>
          </a:xfrm>
          <a:prstGeom prst="flowChartAlternateProcess">
            <a:avLst/>
          </a:prstGeom>
          <a:gradFill>
            <a:gsLst>
              <a:gs pos="25000">
                <a:schemeClr val="accent6">
                  <a:lumMod val="60000"/>
                  <a:lumOff val="40000"/>
                  <a:alpha val="70000"/>
                </a:schemeClr>
              </a:gs>
              <a:gs pos="94000">
                <a:srgbClr val="002060">
                  <a:tint val="44500"/>
                  <a:satMod val="160000"/>
                </a:srgbClr>
              </a:gs>
              <a:gs pos="100000">
                <a:srgbClr val="002060">
                  <a:tint val="23500"/>
                  <a:satMod val="160000"/>
                </a:srgbClr>
              </a:gs>
            </a:gsLst>
            <a:lin ang="162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 kesempatan hari yang penuh barakah ini, marilah sama-sama kita mendoakan yang terbaik kepada anak-anak yang sedang dan bakal menduduki peperiksaan, semoga mereka dikurniakan kesihatan yang baik, dilimpahi ketenangan dan dipermudahkan kefahaman ketika menjawab soalan, seterusnya mendapat keputusan yang cemerlang. </a:t>
            </a:r>
          </a:p>
        </p:txBody>
      </p:sp>
      <p:sp>
        <p:nvSpPr>
          <p:cNvPr id="3" name="Snip Diagonal Corner Rectangle 5">
            <a:extLst>
              <a:ext uri="{FF2B5EF4-FFF2-40B4-BE49-F238E27FC236}">
                <a16:creationId xmlns:a16="http://schemas.microsoft.com/office/drawing/2014/main" id="{BA9A24E5-CAE3-48C9-B7BE-FF5770ECA16D}"/>
              </a:ext>
            </a:extLst>
          </p:cNvPr>
          <p:cNvSpPr/>
          <p:nvPr/>
        </p:nvSpPr>
        <p:spPr>
          <a:xfrm>
            <a:off x="280259" y="2286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id="{E9BF90BD-1D9C-4DE3-AF3D-E1DA7FE28E0C}"/>
              </a:ext>
            </a:extLst>
          </p:cNvPr>
          <p:cNvSpPr/>
          <p:nvPr/>
        </p:nvSpPr>
        <p:spPr>
          <a:xfrm>
            <a:off x="299309" y="1524000"/>
            <a:ext cx="8635141" cy="4953000"/>
          </a:xfrm>
          <a:prstGeom prst="flowChartAlternateProcess">
            <a:avLst/>
          </a:prstGeom>
          <a:gradFill flip="none" rotWithShape="1">
            <a:gsLst>
              <a:gs pos="19000">
                <a:schemeClr val="accent6">
                  <a:lumMod val="60000"/>
                  <a:lumOff val="40000"/>
                  <a:alpha val="71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Khusus kepada para ibu bapa, berilah dorongan dan sokongan kepada anak-anak, agar mereka sentiasa tabah dan bersungguh-sungguh dalam pembelajaran, tanpa mengabaikan kewajipan kepada Allah SWT. Semoga kita semua beroleh kejayaan di dunia dan juga di akhirat.</a:t>
            </a:r>
          </a:p>
        </p:txBody>
      </p:sp>
      <p:sp>
        <p:nvSpPr>
          <p:cNvPr id="4" name="Snip Diagonal Corner Rectangle 5">
            <a:extLst>
              <a:ext uri="{FF2B5EF4-FFF2-40B4-BE49-F238E27FC236}">
                <a16:creationId xmlns:a16="http://schemas.microsoft.com/office/drawing/2014/main" id="{BA9A24E5-CAE3-48C9-B7BE-FF5770ECA16D}"/>
              </a:ext>
            </a:extLst>
          </p:cNvPr>
          <p:cNvSpPr/>
          <p:nvPr/>
        </p:nvSpPr>
        <p:spPr>
          <a:xfrm>
            <a:off x="280259" y="228600"/>
            <a:ext cx="8583482" cy="914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43212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827544"/>
            <a:ext cx="8701030" cy="2677656"/>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وَحَبِيْبِنَا مُحَمَّدٍ سَيِّدِ الْأَبْرَارِ،وَعَلَى آلِهِ وَأَصْحَابِهِ وَالتَّابِعِيْنَ وَتَابِعِي التَّابِعِيْنَ الْأَطْهَارِ</a:t>
            </a:r>
          </a:p>
        </p:txBody>
      </p:sp>
      <p:sp>
        <p:nvSpPr>
          <p:cNvPr id="4" name="TextBox 3"/>
          <p:cNvSpPr txBox="1"/>
          <p:nvPr/>
        </p:nvSpPr>
        <p:spPr>
          <a:xfrm>
            <a:off x="214370" y="3505200"/>
            <a:ext cx="870103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limpahkan</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kekasih</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soleh</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murni</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saudara kami di sana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543046" y="590803"/>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830997"/>
          </a:xfrm>
          <a:prstGeom prst="rect">
            <a:avLst/>
          </a:prstGeom>
          <a:solidFill>
            <a:schemeClr val="bg1">
              <a:alpha val="76000"/>
            </a:schemeClr>
          </a:solidFill>
        </p:spPr>
        <p:txBody>
          <a:bodyPr wrap="square">
            <a:spAutoFit/>
          </a:bodyPr>
          <a:lstStyle/>
          <a:p>
            <a:pPr algn="ctr"/>
            <a:r>
              <a:rPr lang="sv-SE" sz="2400" b="1" dirty="0">
                <a:ln w="10160">
                  <a:solidFill>
                    <a:schemeClr val="accent5"/>
                  </a:solidFill>
                  <a:prstDash val="solid"/>
                </a:ln>
                <a:effectLst>
                  <a:outerShdw blurRad="38100" dist="22860" dir="5400000" algn="tl" rotWithShape="0">
                    <a:srgbClr val="000000">
                      <a:alpha val="30000"/>
                    </a:srgbClr>
                  </a:outerShdw>
                </a:effectLst>
              </a:rPr>
              <a:t>7 Rejab 1445 : 19 Januari 2024</a:t>
            </a:r>
          </a:p>
          <a:p>
            <a:pPr algn="ctr"/>
            <a:endParaRPr lang="fi-FI"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5" name="Rectangle 4">
            <a:extLst>
              <a:ext uri="{FF2B5EF4-FFF2-40B4-BE49-F238E27FC236}">
                <a16:creationId xmlns:a16="http://schemas.microsoft.com/office/drawing/2014/main" id="{8CD769F6-A83E-13AC-E464-A617695A3981}"/>
              </a:ext>
            </a:extLst>
          </p:cNvPr>
          <p:cNvSpPr/>
          <p:nvPr/>
        </p:nvSpPr>
        <p:spPr>
          <a:xfrm>
            <a:off x="828671" y="3200400"/>
            <a:ext cx="7486651" cy="2585323"/>
          </a:xfrm>
          <a:prstGeom prst="rect">
            <a:avLst/>
          </a:prstGeom>
        </p:spPr>
        <p:txBody>
          <a:bodyPr wrap="square">
            <a:spAutoFit/>
          </a:bodyPr>
          <a:lstStyle/>
          <a:p>
            <a:pPr algn="ctr"/>
            <a:r>
              <a:rPr lang="fi-FI" sz="5400"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SOLAT MEMBENTUK PERIBADI MULIA </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A3097165-8E05-6925-6216-11FFD7BA27DA}"/>
              </a:ext>
            </a:extLst>
          </p:cNvPr>
          <p:cNvSpPr/>
          <p:nvPr/>
        </p:nvSpPr>
        <p:spPr>
          <a:xfrm>
            <a:off x="480951" y="2590800"/>
            <a:ext cx="8305800" cy="3962400"/>
          </a:xfrm>
          <a:prstGeom prst="roundRect">
            <a:avLst/>
          </a:prstGeom>
          <a:solidFill>
            <a:schemeClr val="accent3">
              <a:lumMod val="50000"/>
              <a:alpha val="66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Bulan yang mengajak kita mengimbau dan menghayati suatu peristiwa agung, yang berlaku kepada junjungan besar kita, Nabi Muhammad SAW, pada bulan tersebut, iaitu peristiwa pensyariatan solat.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id="{0808471C-4130-3D2E-1B60-244917EA6DA8}"/>
              </a:ext>
            </a:extLst>
          </p:cNvPr>
          <p:cNvSpPr/>
          <p:nvPr/>
        </p:nvSpPr>
        <p:spPr>
          <a:xfrm>
            <a:off x="838200" y="685800"/>
            <a:ext cx="7543800" cy="1447800"/>
          </a:xfrm>
          <a:prstGeom prst="roundRect">
            <a:avLst/>
          </a:prstGeom>
          <a:solidFill>
            <a:schemeClr val="accent3">
              <a:lumMod val="75000"/>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sekarang berada pada bulan Rejab</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A3097165-8E05-6925-6216-11FFD7BA27DA}"/>
              </a:ext>
            </a:extLst>
          </p:cNvPr>
          <p:cNvSpPr/>
          <p:nvPr/>
        </p:nvSpPr>
        <p:spPr>
          <a:xfrm>
            <a:off x="381000" y="1752600"/>
            <a:ext cx="8305800" cy="4914900"/>
          </a:xfrm>
          <a:prstGeom prst="roundRect">
            <a:avLst/>
          </a:prstGeom>
          <a:solidFill>
            <a:schemeClr val="accent2">
              <a:alpha val="42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Pensyariatannya diterima oleh Rasulullah SAW. pada malam Isra’ dan Mi’raj secara langsung daripada Allah SWT tanpa melalui perantaraan Jibril, berbanding ibadat-ibadat yang lain, yang hanya diperintahkan dengan wahyu yang disampaikan kepada Nabi Muhammad SAW melalui Jibril AS.</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id="{0808471C-4130-3D2E-1B60-244917EA6DA8}"/>
              </a:ext>
            </a:extLst>
          </p:cNvPr>
          <p:cNvSpPr/>
          <p:nvPr/>
        </p:nvSpPr>
        <p:spPr>
          <a:xfrm>
            <a:off x="762000" y="381000"/>
            <a:ext cx="7543800" cy="1143000"/>
          </a:xfrm>
          <a:prstGeom prst="roundRect">
            <a:avLst/>
          </a:prstGeom>
          <a:solidFill>
            <a:schemeClr val="accent2">
              <a:alpha val="48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Solat merupakan satu ibadat yang paling utama dalam Islam. </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3328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A3097165-8E05-6925-6216-11FFD7BA27DA}"/>
              </a:ext>
            </a:extLst>
          </p:cNvPr>
          <p:cNvSpPr/>
          <p:nvPr/>
        </p:nvSpPr>
        <p:spPr>
          <a:xfrm>
            <a:off x="228600" y="1371600"/>
            <a:ext cx="8629650" cy="5334000"/>
          </a:xfrm>
          <a:prstGeom prst="roundRect">
            <a:avLst/>
          </a:prstGeom>
          <a:solidFill>
            <a:schemeClr val="accent3">
              <a:alpha val="68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 Islam mewajibkan ke atas kedua ibu bapa mengajar, melatih dan menyuruh anak-anak mereka mendirikan solat semenjak berumur tujuh tahun lagi, sekalipun pada ketika itu anak-anak mereka belum lagi mukallaf (aqil baligh), namun tetap menjadi kewajipan ke atas kedua ibu bapa menyuruh mereka melakukannya, jika tidak ibu bapa berkenaan akan menanggung dosa sepanjang tempoh tesebut.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id="{A3097165-8E05-6925-6216-11FFD7BA27DA}"/>
              </a:ext>
            </a:extLst>
          </p:cNvPr>
          <p:cNvSpPr/>
          <p:nvPr/>
        </p:nvSpPr>
        <p:spPr>
          <a:xfrm>
            <a:off x="304800" y="266700"/>
            <a:ext cx="8629650" cy="990600"/>
          </a:xfrm>
          <a:prstGeom prst="roundRect">
            <a:avLst/>
          </a:prstGeom>
          <a:solidFill>
            <a:schemeClr val="accent3">
              <a:alpha val="68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Memandangkan betapa pentingnya solat dalam kehidupan manusia,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00463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12422775</TotalTime>
  <Words>1879</Words>
  <Application>Microsoft Office PowerPoint</Application>
  <PresentationFormat>On-screen Show (4:3)</PresentationFormat>
  <Paragraphs>181</Paragraphs>
  <Slides>47</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47</vt:i4>
      </vt:variant>
    </vt:vector>
  </HeadingPairs>
  <TitlesOfParts>
    <vt:vector size="61" baseType="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1384</cp:revision>
  <dcterms:created xsi:type="dcterms:W3CDTF">2017-12-24T04:47:57Z</dcterms:created>
  <dcterms:modified xsi:type="dcterms:W3CDTF">2024-01-17T04:53:26Z</dcterms:modified>
</cp:coreProperties>
</file>