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56" r:id="rId6"/>
    <p:sldMasterId id="2147483768" r:id="rId7"/>
  </p:sldMasterIdLst>
  <p:notesMasterIdLst>
    <p:notesMasterId r:id="rId57"/>
  </p:notesMasterIdLst>
  <p:sldIdLst>
    <p:sldId id="898" r:id="rId8"/>
    <p:sldId id="259" r:id="rId9"/>
    <p:sldId id="260" r:id="rId10"/>
    <p:sldId id="261" r:id="rId11"/>
    <p:sldId id="262" r:id="rId12"/>
    <p:sldId id="755" r:id="rId13"/>
    <p:sldId id="1336" r:id="rId14"/>
    <p:sldId id="1360" r:id="rId15"/>
    <p:sldId id="1335" r:id="rId16"/>
    <p:sldId id="1341" r:id="rId17"/>
    <p:sldId id="1354" r:id="rId18"/>
    <p:sldId id="1326" r:id="rId19"/>
    <p:sldId id="1361" r:id="rId20"/>
    <p:sldId id="1347" r:id="rId21"/>
    <p:sldId id="1340" r:id="rId22"/>
    <p:sldId id="1348" r:id="rId23"/>
    <p:sldId id="1356" r:id="rId24"/>
    <p:sldId id="1316" r:id="rId25"/>
    <p:sldId id="1337" r:id="rId26"/>
    <p:sldId id="1362" r:id="rId27"/>
    <p:sldId id="1364" r:id="rId28"/>
    <p:sldId id="1357" r:id="rId29"/>
    <p:sldId id="1333" r:id="rId30"/>
    <p:sldId id="1249" r:id="rId31"/>
    <p:sldId id="407" r:id="rId32"/>
    <p:sldId id="417" r:id="rId33"/>
    <p:sldId id="281" r:id="rId34"/>
    <p:sldId id="950" r:id="rId35"/>
    <p:sldId id="276" r:id="rId36"/>
    <p:sldId id="277" r:id="rId37"/>
    <p:sldId id="278" r:id="rId38"/>
    <p:sldId id="1160" r:id="rId39"/>
    <p:sldId id="1353" r:id="rId40"/>
    <p:sldId id="1365" r:id="rId41"/>
    <p:sldId id="1366" r:id="rId42"/>
    <p:sldId id="283" r:id="rId43"/>
    <p:sldId id="284" r:id="rId44"/>
    <p:sldId id="309" r:id="rId45"/>
    <p:sldId id="310" r:id="rId46"/>
    <p:sldId id="961" r:id="rId47"/>
    <p:sldId id="962" r:id="rId48"/>
    <p:sldId id="1181" r:id="rId49"/>
    <p:sldId id="976" r:id="rId50"/>
    <p:sldId id="977" r:id="rId51"/>
    <p:sldId id="978" r:id="rId52"/>
    <p:sldId id="312" r:id="rId53"/>
    <p:sldId id="313" r:id="rId54"/>
    <p:sldId id="1289"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8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45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56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2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71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18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71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151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30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2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95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28/05/2024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9227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5/28/2024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22/2024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3554105"/>
            <a:ext cx="8596869"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TUNTUTAN </a:t>
            </a:r>
          </a:p>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MENEPATI JANJI</a:t>
            </a:r>
          </a:p>
        </p:txBody>
      </p:sp>
      <p:sp>
        <p:nvSpPr>
          <p:cNvPr id="3" name="Rectangle 2">
            <a:extLst>
              <a:ext uri="{FF2B5EF4-FFF2-40B4-BE49-F238E27FC236}">
                <a16:creationId xmlns:a16="http://schemas.microsoft.com/office/drawing/2014/main" xmlns="" id="{1BCD6A67-D6C1-BB03-033A-855C22F9F64D}"/>
              </a:ext>
            </a:extLst>
          </p:cNvPr>
          <p:cNvSpPr/>
          <p:nvPr/>
        </p:nvSpPr>
        <p:spPr>
          <a:xfrm>
            <a:off x="-82257" y="626092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22 </a:t>
            </a:r>
            <a:r>
              <a:rPr lang="pt-BR" sz="2400" b="1" dirty="0">
                <a:solidFill>
                  <a:srgbClr val="FFFF00"/>
                </a:solidFill>
                <a:effectLst>
                  <a:glow rad="139700">
                    <a:schemeClr val="tx1">
                      <a:alpha val="40000"/>
                    </a:schemeClr>
                  </a:glow>
                  <a:outerShdw dist="38100" dir="2700000" algn="tl">
                    <a:srgbClr val="000000">
                      <a:alpha val="94000"/>
                    </a:srgbClr>
                  </a:outerShdw>
                </a:effectLst>
              </a:rPr>
              <a:t> Zulkaedah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31 Mei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457200" y="381000"/>
            <a:ext cx="8305800" cy="28194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Perjanjian adalah suatu amanah yang wajib dilaksanakan dan ia tidak boleh dipandang ringan atau tidak dipedulikan. </a:t>
            </a:r>
            <a:endPar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6F38716F-54EE-7502-7BEA-007DCB708D63}"/>
              </a:ext>
            </a:extLst>
          </p:cNvPr>
          <p:cNvSpPr/>
          <p:nvPr/>
        </p:nvSpPr>
        <p:spPr>
          <a:xfrm>
            <a:off x="457200" y="3429000"/>
            <a:ext cx="8305800" cy="29337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Ini kerana perbuatan tidak menepati janji atau meringan-ringankanya adalah dibenci dan dimurkai oleh Allah SWT, malah pelakunya tergolong bersama orang munafiqin.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2745" y="4035553"/>
            <a:ext cx="8382000" cy="2492990"/>
          </a:xfrm>
          <a:prstGeom prst="rect">
            <a:avLst/>
          </a:prstGeom>
        </p:spPr>
        <p:txBody>
          <a:bodyPr wrap="square">
            <a:spAutoFit/>
          </a:bodyPr>
          <a:lstStyle/>
          <a:p>
            <a:pPr lvl="0" algn="ju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Maksudnya: </a:t>
            </a:r>
            <a:r>
              <a:rPr lang="ms-MY" sz="3200" b="1" dirty="0">
                <a:solidFill>
                  <a:srgbClr val="C00000"/>
                </a:solidFill>
              </a:rPr>
              <a:t>Tanda-tanda orang munafik itu ada tiga, iaitu apabila dia bercakap, dia berbohong dan apabila berjanji, dia mungkir dan apabila diamanahkan, dia khianat</a:t>
            </a:r>
            <a:endParaRPr kumimoji="0" lang="ar-SA" sz="32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2800" b="1" i="0" u="none" strike="noStrike" kern="1200" cap="none" spc="0" normalizeH="0" baseline="0" noProof="0" dirty="0">
                <a:ln>
                  <a:noFill/>
                </a:ln>
                <a:effectLst/>
                <a:uLnTx/>
                <a:uFillTx/>
                <a:latin typeface="Calibri"/>
                <a:ea typeface="+mn-ea"/>
                <a:cs typeface="+mn-cs"/>
              </a:rPr>
              <a:t>(Hadis Riwayat Al-Bukhari dan Muslim)</a:t>
            </a:r>
            <a:endParaRPr kumimoji="0" lang="ms-MY"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nip Diagonal Corner Rectangle 7">
            <a:extLst>
              <a:ext uri="{FF2B5EF4-FFF2-40B4-BE49-F238E27FC236}">
                <a16:creationId xmlns:a16="http://schemas.microsoft.com/office/drawing/2014/main" xmlns="" id="{0AEA0A4F-7F45-44E2-96AA-FC84710C1BAC}"/>
              </a:ext>
            </a:extLst>
          </p:cNvPr>
          <p:cNvSpPr/>
          <p:nvPr/>
        </p:nvSpPr>
        <p:spPr>
          <a:xfrm>
            <a:off x="531018" y="191631"/>
            <a:ext cx="8081964" cy="7227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a:t>
            </a:r>
          </a:p>
        </p:txBody>
      </p:sp>
      <p:pic>
        <p:nvPicPr>
          <p:cNvPr id="3" name="Picture 2">
            <a:extLst>
              <a:ext uri="{FF2B5EF4-FFF2-40B4-BE49-F238E27FC236}">
                <a16:creationId xmlns:a16="http://schemas.microsoft.com/office/drawing/2014/main" xmlns="" id="{5F4CE36D-54E4-4CC3-89AF-7F1A34A8E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50" y="1347330"/>
            <a:ext cx="8431499" cy="2682472"/>
          </a:xfrm>
          <a:prstGeom prst="rect">
            <a:avLst/>
          </a:prstGeom>
        </p:spPr>
      </p:pic>
    </p:spTree>
    <p:extLst>
      <p:ext uri="{BB962C8B-B14F-4D97-AF65-F5344CB8AC3E}">
        <p14:creationId xmlns:p14="http://schemas.microsoft.com/office/powerpoint/2010/main" val="2202966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F1055E90-D27E-4791-B4C8-9A4ABBBA0A9A}"/>
              </a:ext>
            </a:extLst>
          </p:cNvPr>
          <p:cNvSpPr/>
          <p:nvPr/>
        </p:nvSpPr>
        <p:spPr>
          <a:xfrm>
            <a:off x="571500" y="2552700"/>
            <a:ext cx="8001000" cy="3200400"/>
          </a:xfrm>
          <a:prstGeom prst="roundRect">
            <a:avLst/>
          </a:prstGeom>
          <a:solidFill>
            <a:schemeClr val="accent3">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Sifat-sifat</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golongan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munafiqin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itu</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perangai</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a:t>
            </a:r>
            <a:r>
              <a:rPr lang="en-MY" sz="36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sangat</a:t>
            </a:r>
            <a:r>
              <a:rPr lang="en-MY"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keji</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balasannya</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pula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amat</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berat</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akhirat</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kelak</a:t>
            </a:r>
            <a:r>
              <a:rPr lang="en-MY"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5" name="Rectangle: Rounded Corners 5">
            <a:extLst>
              <a:ext uri="{FF2B5EF4-FFF2-40B4-BE49-F238E27FC236}">
                <a16:creationId xmlns:a16="http://schemas.microsoft.com/office/drawing/2014/main" xmlns="" id="{F1055E90-D27E-4791-B4C8-9A4ABBBA0A9A}"/>
              </a:ext>
            </a:extLst>
          </p:cNvPr>
          <p:cNvSpPr/>
          <p:nvPr/>
        </p:nvSpPr>
        <p:spPr>
          <a:xfrm>
            <a:off x="1295400" y="609600"/>
            <a:ext cx="6477000" cy="1371600"/>
          </a:xfrm>
          <a:prstGeom prst="roundRect">
            <a:avLst/>
          </a:prstGeom>
          <a:solidFill>
            <a:schemeClr val="accent3">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Perlu</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diinsafi</a:t>
            </a:r>
            <a:r>
              <a:rPr lang="en-MY" sz="36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6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bahawa</a:t>
            </a:r>
            <a:endParaRPr kumimoji="0" lang="fi-FI" sz="36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8" y="229970"/>
            <a:ext cx="8081964"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surah An-Nisa’ ayat 145:</a:t>
            </a:r>
          </a:p>
        </p:txBody>
      </p:sp>
      <p:sp>
        <p:nvSpPr>
          <p:cNvPr id="4" name="Rectangle 3"/>
          <p:cNvSpPr/>
          <p:nvPr/>
        </p:nvSpPr>
        <p:spPr>
          <a:xfrm>
            <a:off x="380998" y="3699294"/>
            <a:ext cx="8382000" cy="3046988"/>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Sesungguhnya orang-orang yang munafik itu ditempatkan pada tingkatan yang terkebawah sekali daripada lapisan-lapisan dalam neraka. Dan engkau tidak sekali-kali akan mendapat sesiapa pun yang boleh menolong mereka.</a:t>
            </a:r>
            <a:endParaRPr lang="ms-MY" sz="4000" b="1" dirty="0">
              <a:solidFill>
                <a:prstClr val="black"/>
              </a:solidFill>
            </a:endParaRPr>
          </a:p>
        </p:txBody>
      </p:sp>
      <p:pic>
        <p:nvPicPr>
          <p:cNvPr id="5" name="Picture 4">
            <a:extLst>
              <a:ext uri="{FF2B5EF4-FFF2-40B4-BE49-F238E27FC236}">
                <a16:creationId xmlns:a16="http://schemas.microsoft.com/office/drawing/2014/main" xmlns="" id="{D6CCD4D2-5BFB-4E32-9669-AFC7D0655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38" y="1056668"/>
            <a:ext cx="8218120" cy="2853175"/>
          </a:xfrm>
          <a:prstGeom prst="rect">
            <a:avLst/>
          </a:prstGeom>
        </p:spPr>
      </p:pic>
    </p:spTree>
    <p:extLst>
      <p:ext uri="{BB962C8B-B14F-4D97-AF65-F5344CB8AC3E}">
        <p14:creationId xmlns:p14="http://schemas.microsoft.com/office/powerpoint/2010/main" val="3772522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457200"/>
            <a:ext cx="8382000" cy="280035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Oleh kerana perjanjian itu adalah suatu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amanah yang besar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memungkirinya pula merupakan suatu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dosa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ciri orang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munafiqin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81000" y="3638550"/>
            <a:ext cx="8382000" cy="280035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Syari’at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mengariskan beberapa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adab</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kaedah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sewajarnya dijadikan panduan apabila ingin memeterai sesuatu perjanjian.</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81808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752600" y="381000"/>
            <a:ext cx="7162800" cy="1238253"/>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Janji yang dimeterai adalah menurut kehendak Syariat,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04800" y="400050"/>
            <a:ext cx="1104900" cy="1038226"/>
          </a:xfrm>
          <a:prstGeom prst="roundRect">
            <a:avLst>
              <a:gd name="adj" fmla="val 0"/>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1</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1752600" y="1905000"/>
            <a:ext cx="7162800" cy="1447800"/>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Meyakini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janji yang dibuat itu dapat ditunaikan dengan sempurna,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1752600" y="3581400"/>
            <a:ext cx="7162800" cy="1447800"/>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Janji yang dibuat bukanlah untuk mengkhianati seseorang.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1752600" y="5257800"/>
            <a:ext cx="7143750" cy="1524000"/>
          </a:xfrm>
          <a:prstGeom prst="roundRect">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Melafazkan kalimah insyaallah apabila membuat sebarang janji.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304800" y="2109787"/>
            <a:ext cx="1104900" cy="1038226"/>
          </a:xfrm>
          <a:prstGeom prst="roundRect">
            <a:avLst>
              <a:gd name="adj" fmla="val 0"/>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2</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381000" y="3786187"/>
            <a:ext cx="1104900" cy="1038226"/>
          </a:xfrm>
          <a:prstGeom prst="roundRect">
            <a:avLst>
              <a:gd name="adj" fmla="val 0"/>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3</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Rectangle: Rounded Corners 5">
            <a:extLst>
              <a:ext uri="{FF2B5EF4-FFF2-40B4-BE49-F238E27FC236}">
                <a16:creationId xmlns:a16="http://schemas.microsoft.com/office/drawing/2014/main" xmlns="" id="{A3097165-8E05-6925-6216-11FFD7BA27DA}"/>
              </a:ext>
            </a:extLst>
          </p:cNvPr>
          <p:cNvSpPr/>
          <p:nvPr/>
        </p:nvSpPr>
        <p:spPr>
          <a:xfrm>
            <a:off x="381000" y="5500687"/>
            <a:ext cx="1104900" cy="1038226"/>
          </a:xfrm>
          <a:prstGeom prst="roundRect">
            <a:avLst>
              <a:gd name="adj" fmla="val 0"/>
            </a:avLst>
          </a:prstGeom>
          <a:solidFill>
            <a:schemeClr val="accent4">
              <a:lumMod val="75000"/>
              <a:alpha val="85000"/>
            </a:schemeClr>
          </a:solidFill>
          <a:ln w="57150">
            <a:solidFill>
              <a:schemeClr val="accent6">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4</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9569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190500" y="304800"/>
            <a:ext cx="8763000" cy="2259106"/>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chemeClr val="bg1"/>
                  </a:solidFill>
                </a:ln>
                <a:solidFill>
                  <a:schemeClr val="tx1"/>
                </a:solidFill>
                <a:effectLst>
                  <a:glow rad="101600">
                    <a:prstClr val="black">
                      <a:alpha val="60000"/>
                    </a:prstClr>
                  </a:glow>
                </a:effectLst>
                <a:latin typeface="Arial Black" pitchFamily="34" charset="0"/>
              </a:rPr>
              <a:t>Allah SWT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 menjelaskan bahawa semua perkara yang bakal berlaku adalah menurut kehendak dan keputusan-Nya. </a:t>
            </a:r>
            <a:endParaRPr kumimoji="0" lang="sv-SE" sz="30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sp>
        <p:nvSpPr>
          <p:cNvPr id="5" name="Rectangle: Rounded Corners 5">
            <a:extLst>
              <a:ext uri="{FF2B5EF4-FFF2-40B4-BE49-F238E27FC236}">
                <a16:creationId xmlns:a16="http://schemas.microsoft.com/office/drawing/2014/main" xmlns="" id="{6F38716F-54EE-7502-7BEA-007DCB708D63}"/>
              </a:ext>
            </a:extLst>
          </p:cNvPr>
          <p:cNvSpPr/>
          <p:nvPr/>
        </p:nvSpPr>
        <p:spPr>
          <a:xfrm>
            <a:off x="190500" y="2895600"/>
            <a:ext cx="8763000" cy="3657600"/>
          </a:xfrm>
          <a:prstGeom prst="roundRect">
            <a:avLst/>
          </a:prstGeom>
          <a:solidFill>
            <a:schemeClr val="accent5">
              <a:lumMod val="75000"/>
              <a:alpha val="64000"/>
            </a:schemeClr>
          </a:solidFill>
          <a:ln w="38100">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 itu setiap manusia hendaklah berharap kepada </a:t>
            </a:r>
            <a:r>
              <a:rPr lang="sv-SE" sz="3000" dirty="0">
                <a:ln>
                  <a:solidFill>
                    <a:schemeClr val="bg1"/>
                  </a:solidFill>
                </a:ln>
                <a:solidFill>
                  <a:schemeClr val="tx1"/>
                </a:solidFill>
                <a:effectLst>
                  <a:glow rad="101600">
                    <a:prstClr val="black">
                      <a:alpha val="60000"/>
                    </a:prstClr>
                  </a:glow>
                </a:effectLst>
                <a:latin typeface="Arial Black" pitchFamily="34" charset="0"/>
              </a:rPr>
              <a:t>Allah SWT </a:t>
            </a:r>
            <a:r>
              <a:rPr lang="sv-SE"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 dalam memudah dan menyempurnakan urusan mereka dan diarahkan supaya dijadikan pergantungan harapan mereka kepada </a:t>
            </a:r>
            <a:r>
              <a:rPr lang="sv-SE" sz="3000" dirty="0">
                <a:ln>
                  <a:solidFill>
                    <a:schemeClr val="bg1"/>
                  </a:solidFill>
                </a:ln>
                <a:solidFill>
                  <a:schemeClr val="tx1"/>
                </a:solidFill>
                <a:effectLst>
                  <a:glow rad="101600">
                    <a:prstClr val="black">
                      <a:alpha val="60000"/>
                    </a:prstClr>
                  </a:glow>
                </a:effectLst>
                <a:latin typeface="Arial Black" pitchFamily="34" charset="0"/>
              </a:rPr>
              <a:t>Allah SWT yang Maha Mengetahui</a:t>
            </a:r>
            <a:r>
              <a:rPr lang="sv-SE" sz="300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kumimoji="0" lang="sv-SE" sz="3000" b="0" i="0" u="none" strike="noStrike" kern="1200" cap="none" spc="0" normalizeH="0" baseline="0" noProof="0"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9224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9643" y="151529"/>
            <a:ext cx="8081964"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defRPr/>
            </a:pP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FirmanNya dalam surah Al-Kahfi ayat 23 dan 24 :</a:t>
            </a:r>
            <a:endParaRPr kumimoji="0" lang="sv-SE" sz="2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endParaRPr>
          </a:p>
        </p:txBody>
      </p:sp>
      <p:sp>
        <p:nvSpPr>
          <p:cNvPr id="4" name="Rectangle 3"/>
          <p:cNvSpPr/>
          <p:nvPr/>
        </p:nvSpPr>
        <p:spPr>
          <a:xfrm>
            <a:off x="381000" y="3887450"/>
            <a:ext cx="8382000" cy="2893100"/>
          </a:xfrm>
          <a:prstGeom prst="rect">
            <a:avLst/>
          </a:prstGeom>
        </p:spPr>
        <p:txBody>
          <a:bodyPr wrap="square">
            <a:spAutoFit/>
          </a:bodyPr>
          <a:lstStyle/>
          <a:p>
            <a:pPr lvl="0" algn="just">
              <a:defRPr/>
            </a:pPr>
            <a:r>
              <a:rPr kumimoji="0" lang="ms-MY" sz="2600" b="1" i="0" u="none" strike="noStrike" kern="1200" cap="none" spc="0" normalizeH="0" baseline="0" noProof="0" dirty="0">
                <a:ln>
                  <a:noFill/>
                </a:ln>
                <a:solidFill>
                  <a:prstClr val="black"/>
                </a:solidFill>
                <a:effectLst/>
                <a:uLnTx/>
                <a:uFillTx/>
                <a:latin typeface="Calibri"/>
              </a:rPr>
              <a:t>Maksudnya: </a:t>
            </a:r>
            <a:r>
              <a:rPr lang="ms-MY" sz="2600" b="1" dirty="0">
                <a:solidFill>
                  <a:srgbClr val="C00000"/>
                </a:solidFill>
              </a:rPr>
              <a:t>Dan janganlah engkau berkata mengenai sesuatu yang hendak dikerjakan bahawa aku akan lakukan yang demikian itu kemudian nanti melainkan hendaklah disertakan dengan berkata insyaallah. Dan ingatlah serta sebutlah akan Tuhan mu jika engkau lupa dan katakanlah: Mudah-mudahan Tuhanku memimpinku ke jalan petunjuk yang lebih dekat dan lebih terang dari ini.</a:t>
            </a:r>
            <a:endParaRPr kumimoji="0" lang="ms-MY"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ED0B884F-70CE-47D6-A341-73B9B18AB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27" y="914400"/>
            <a:ext cx="8260796" cy="3340898"/>
          </a:xfrm>
          <a:prstGeom prst="rect">
            <a:avLst/>
          </a:prstGeom>
        </p:spPr>
      </p:pic>
    </p:spTree>
    <p:extLst>
      <p:ext uri="{BB962C8B-B14F-4D97-AF65-F5344CB8AC3E}">
        <p14:creationId xmlns:p14="http://schemas.microsoft.com/office/powerpoint/2010/main" val="486759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533400" y="266700"/>
            <a:ext cx="8191500" cy="29337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realiti yang berlaku pada hari ini, perkataan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“insyaAllah”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mulia itu telah disalah gunakan bagi tidak memenuhi janji oleh sebahagian kita. </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95300" y="3581400"/>
            <a:ext cx="8191500" cy="272415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Sebenarnya lafaz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“insyaAllah”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bertujuan menyatakan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azam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kesungguhan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dalam menunaikan janji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sebaik yang mungkin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bukanlah untuk dijadikan alasan. </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99194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791EA567-20A6-E96E-6958-7E889254EA25}"/>
              </a:ext>
            </a:extLst>
          </p:cNvPr>
          <p:cNvSpPr/>
          <p:nvPr/>
        </p:nvSpPr>
        <p:spPr>
          <a:xfrm>
            <a:off x="304800" y="682434"/>
            <a:ext cx="8305800" cy="2554384"/>
          </a:xfrm>
          <a:prstGeom prst="roundRect">
            <a:avLst/>
          </a:prstGeom>
          <a:solidFill>
            <a:schemeClr val="accent3">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Ibu bapa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contoh terbaik kepada anak-anak. Akhlak mereka banyak mempengaruhi watak anak-anak.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3" name="Rectangle: Rounded Corners 5">
            <a:extLst>
              <a:ext uri="{FF2B5EF4-FFF2-40B4-BE49-F238E27FC236}">
                <a16:creationId xmlns:a16="http://schemas.microsoft.com/office/drawing/2014/main" xmlns="" id="{791EA567-20A6-E96E-6958-7E889254EA25}"/>
              </a:ext>
            </a:extLst>
          </p:cNvPr>
          <p:cNvSpPr/>
          <p:nvPr/>
        </p:nvSpPr>
        <p:spPr>
          <a:xfrm>
            <a:off x="342900" y="3657600"/>
            <a:ext cx="8305800" cy="2743200"/>
          </a:xfrm>
          <a:prstGeom prst="roundRect">
            <a:avLst/>
          </a:prstGeom>
          <a:solidFill>
            <a:schemeClr val="accent3">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Sebagaimana yang biasa berlaku di dalam masyarakat kita, ada antara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ibubapa</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berjanji kepada anak-anak tetapi tidak menunaikannya dengan baik.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384868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4000" r="-4000"/>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791EA567-20A6-E96E-6958-7E889254EA25}"/>
              </a:ext>
            </a:extLst>
          </p:cNvPr>
          <p:cNvSpPr/>
          <p:nvPr/>
        </p:nvSpPr>
        <p:spPr>
          <a:xfrm>
            <a:off x="342900" y="1295400"/>
            <a:ext cx="8305800" cy="3965766"/>
          </a:xfrm>
          <a:prstGeom prst="roundRect">
            <a:avLst/>
          </a:prstGeom>
          <a:solidFill>
            <a:schemeClr val="accent3">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Perbuatan sedemikian itu menjadikan anak-anak menganggap bahawa </a:t>
            </a:r>
            <a:r>
              <a:rPr lang="sv-SE" sz="34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janji itu biasanya tinggal janji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sahaja dan tidak mempunyai apa-apa pengertiannya. </a:t>
            </a:r>
            <a:endParaRPr kumimoji="0" lang="fi-FI" sz="34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extLst>
      <p:ext uri="{BB962C8B-B14F-4D97-AF65-F5344CB8AC3E}">
        <p14:creationId xmlns:p14="http://schemas.microsoft.com/office/powerpoint/2010/main" val="256052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4000" r="-4000"/>
          </a:stretch>
        </a:blipFill>
        <a:effectLst/>
      </p:bgPr>
    </p:bg>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xmlns="" id="{791EA567-20A6-E96E-6958-7E889254EA25}"/>
              </a:ext>
            </a:extLst>
          </p:cNvPr>
          <p:cNvSpPr/>
          <p:nvPr/>
        </p:nvSpPr>
        <p:spPr>
          <a:xfrm>
            <a:off x="304800" y="304800"/>
            <a:ext cx="8305800" cy="2438400"/>
          </a:xfrm>
          <a:prstGeom prst="roundRect">
            <a:avLst/>
          </a:prstGeom>
          <a:solidFill>
            <a:schemeClr val="accent3">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Perkara seumpama ini tidak sepatutnya berlaku kerana </a:t>
            </a:r>
            <a:r>
              <a:rPr lang="sv-SE" sz="32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ibubapa</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model</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pencorak keperibadian anak-anak. </a:t>
            </a:r>
            <a:endParaRPr kumimoji="0" lang="fi-FI" sz="32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3" name="Rectangle: Rounded Corners 5">
            <a:extLst>
              <a:ext uri="{FF2B5EF4-FFF2-40B4-BE49-F238E27FC236}">
                <a16:creationId xmlns:a16="http://schemas.microsoft.com/office/drawing/2014/main" xmlns="" id="{791EA567-20A6-E96E-6958-7E889254EA25}"/>
              </a:ext>
            </a:extLst>
          </p:cNvPr>
          <p:cNvSpPr/>
          <p:nvPr/>
        </p:nvSpPr>
        <p:spPr>
          <a:xfrm>
            <a:off x="304800" y="2895600"/>
            <a:ext cx="8305800" cy="3429000"/>
          </a:xfrm>
          <a:prstGeom prst="roundRect">
            <a:avLst/>
          </a:prstGeom>
          <a:solidFill>
            <a:schemeClr val="accent3">
              <a:lumMod val="75000"/>
              <a:alpha val="65000"/>
            </a:schemeClr>
          </a:solidFill>
          <a:ln w="57150">
            <a:solidFill>
              <a:schemeClr val="bg1">
                <a:lumMod val="6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Janganlah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sampai anak-anak hilang kepercayaan kepada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ibubapa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mereka sendiri kerana tanggapan masyarakat: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“orang yang mungkir janji itu tidak lagi akan dipercayai oleh orang lain”. </a:t>
            </a:r>
            <a:endParaRPr kumimoji="0" lang="fi-FI" sz="3200"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326523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142875" y="1676400"/>
            <a:ext cx="8782050" cy="4648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ingatlah wahai semua saudaraku muslimin, Islam sangat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mengambil berat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mengenai janji ; oleh itu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berhati-hatilah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sebelum berjanji dan jadikanlah perkataan InsyaAllah itu sebagai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azam</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kuat ke arah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menyempurnakan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menunaikan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janji yang dijanjikan.</a:t>
            </a:r>
          </a:p>
        </p:txBody>
      </p:sp>
    </p:spTree>
    <p:extLst>
      <p:ext uri="{BB962C8B-B14F-4D97-AF65-F5344CB8AC3E}">
        <p14:creationId xmlns:p14="http://schemas.microsoft.com/office/powerpoint/2010/main" val="329389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524000" y="51435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7" name="Rectangle: Rounded Corners 8">
            <a:extLst>
              <a:ext uri="{FF2B5EF4-FFF2-40B4-BE49-F238E27FC236}">
                <a16:creationId xmlns:a16="http://schemas.microsoft.com/office/drawing/2014/main" xmlns="" id="{1B6A8B94-FD4B-9416-4C9C-F9368FF7704A}"/>
              </a:ext>
            </a:extLst>
          </p:cNvPr>
          <p:cNvSpPr txBox="1">
            <a:spLocks/>
          </p:cNvSpPr>
          <p:nvPr/>
        </p:nvSpPr>
        <p:spPr>
          <a:xfrm>
            <a:off x="571499" y="1752600"/>
            <a:ext cx="8001002" cy="34290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buNone/>
              <a:defRPr/>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Jadikanlah diri kita orang-orang yang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bertakwa</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penuh </a:t>
            </a:r>
            <a:r>
              <a:rPr lang="sv-SE"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amanah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bukannya orang yang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memungkiri janji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tergolong dalam kalangan orang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munafiqin.</a:t>
            </a:r>
            <a:endParaRPr kumimoji="0" lang="sv-SE" b="0" i="0" u="none" strike="noStrike" kern="1200" cap="none" spc="0" normalizeH="0" baseline="0" noProof="0" dirty="0">
              <a:ln>
                <a:solidFill>
                  <a:sysClr val="windowText" lastClr="000000"/>
                </a:solidFill>
              </a:ln>
              <a:solidFill>
                <a:srgbClr val="FF00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37165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3" y="4114800"/>
            <a:ext cx="8743951" cy="231448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FF0000"/>
                </a:solidFill>
              </a:rPr>
              <a:t>Wahai orang-orang yang beriman mengapa kamu memperkatakan apa yang kamu tidak lakukan. Amat besar kebenciannya di sisi Allah, kamu memperkatakan sesuatu yang kamu tidak melakukannya. </a:t>
            </a:r>
            <a:endParaRPr lang="ms-MY" sz="2800" b="1" dirty="0"/>
          </a:p>
          <a:p>
            <a:pPr marL="0" indent="0" algn="just">
              <a:buNone/>
            </a:pPr>
            <a:r>
              <a:rPr lang="ms-MY" sz="2700" b="1" dirty="0"/>
              <a:t>                                                     (Surah As-Saff, ayat 2 hingga 3)</a:t>
            </a:r>
          </a:p>
        </p:txBody>
      </p:sp>
      <p:pic>
        <p:nvPicPr>
          <p:cNvPr id="5" name="Picture 4">
            <a:extLst>
              <a:ext uri="{FF2B5EF4-FFF2-40B4-BE49-F238E27FC236}">
                <a16:creationId xmlns:a16="http://schemas.microsoft.com/office/drawing/2014/main" xmlns="" id="{D6E0A5AC-46F2-4C6B-87A5-0A9807B8B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01" y="1273963"/>
            <a:ext cx="8260796" cy="2328874"/>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6943" y="971825"/>
            <a:ext cx="8648700" cy="2123658"/>
          </a:xfrm>
          <a:prstGeom prst="rect">
            <a:avLst/>
          </a:prstGeom>
          <a:solidFill>
            <a:schemeClr val="accent2">
              <a:lumMod val="50000"/>
              <a:alpha val="55000"/>
            </a:schemeClr>
          </a:solidFill>
        </p:spPr>
        <p:txBody>
          <a:bodyPr wrap="square">
            <a:spAutoFit/>
          </a:bodyPr>
          <a:lstStyle/>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a:t>
            </a:r>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الْحَكِيْمُ الْخَبِيْرُ،</a:t>
            </a:r>
          </a:p>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الْبَشِيْرُ النَّذِيْرُ</a:t>
            </a:r>
          </a:p>
        </p:txBody>
      </p:sp>
      <p:sp>
        <p:nvSpPr>
          <p:cNvPr id="5" name="TextBox 4"/>
          <p:cNvSpPr txBox="1"/>
          <p:nvPr/>
        </p:nvSpPr>
        <p:spPr>
          <a:xfrm>
            <a:off x="253512" y="3124200"/>
            <a:ext cx="8622131"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Mengetahui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gembira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pemberi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amaran</a:t>
            </a:r>
            <a:endPar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676400"/>
            <a:ext cx="8863740" cy="48768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 Ketahuilah bahawa Allah telah menjadikan hari Jumaat sebagai penghulu segala hari yang dipenuhi dengan pelbagai kelebihan sepertimana sabda Rasulullah SAW yang bermaksud:</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0130" y="1752600"/>
            <a:ext cx="8863740" cy="4800600"/>
          </a:xfrm>
          <a:prstGeom prst="flowChartAlternateProcess">
            <a:avLst/>
          </a:prstGeom>
          <a:solidFill>
            <a:schemeClr val="accent1"/>
          </a:solidFill>
          <a:ln w="38100">
            <a:solidFill>
              <a:schemeClr val="tx2"/>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fi-FI"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”Sebaik-baik hari ialah hari Jumaat. Padanya dijadikan Nabi Adam. Padanya dimasukkan baginda ke syurga dan padanya juga dikeluarkan daripada syurga, dan tidak berlaku Kiamat melainkan pada hari Jumaat.”</a:t>
            </a:r>
          </a:p>
          <a:p>
            <a:pPr lvl="0" algn="ctr">
              <a:defRPr/>
            </a:pPr>
            <a:r>
              <a:rPr lang="fi-FI" sz="32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                                                                               </a:t>
            </a: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(Hadis Riwayat Muslim)</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Tree>
    <p:extLst>
      <p:ext uri="{BB962C8B-B14F-4D97-AF65-F5344CB8AC3E}">
        <p14:creationId xmlns:p14="http://schemas.microsoft.com/office/powerpoint/2010/main" val="152665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676400"/>
            <a:ext cx="8863740" cy="4648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539047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37502" y="2590800"/>
            <a:ext cx="8863740" cy="26670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Janganlah</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melakukan perkara yang boleh mengganggu jemaah lain sepanjang berada di masjid, kerana perbuatan tersebut dilarang dalam Islam.</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7620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1551056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020982"/>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وَصَحْبِهِ الْأَخْيَارِ</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 rahmat, kesejahteraan dan keberkatan ke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 junjungan kami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keluarga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para </a:t>
            </a:r>
            <a:r>
              <a:rPr lang="sv-SE"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 </a:t>
            </a: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baik.</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1543048" y="8607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nl-NL" sz="2400" b="1" dirty="0">
                <a:ln w="10160">
                  <a:solidFill>
                    <a:schemeClr val="accent5"/>
                  </a:solidFill>
                  <a:prstDash val="solid"/>
                </a:ln>
                <a:effectLst>
                  <a:outerShdw blurRad="38100" dist="22860" dir="5400000" algn="tl" rotWithShape="0">
                    <a:srgbClr val="000000">
                      <a:alpha val="30000"/>
                    </a:srgbClr>
                  </a:outerShdw>
                </a:effectLst>
              </a:rPr>
              <a:t>22 Zulkaedah 1445 / 31 Mei 2024</a:t>
            </a:r>
          </a:p>
        </p:txBody>
      </p:sp>
      <p:sp>
        <p:nvSpPr>
          <p:cNvPr id="6" name="Rectangle 5">
            <a:extLst>
              <a:ext uri="{FF2B5EF4-FFF2-40B4-BE49-F238E27FC236}">
                <a16:creationId xmlns:a16="http://schemas.microsoft.com/office/drawing/2014/main" xmlns="" id="{F4296443-9B7B-3AE4-6094-1034894DD168}"/>
              </a:ext>
            </a:extLst>
          </p:cNvPr>
          <p:cNvSpPr/>
          <p:nvPr/>
        </p:nvSpPr>
        <p:spPr>
          <a:xfrm>
            <a:off x="272896" y="3657600"/>
            <a:ext cx="8596869"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TUNTUTAN </a:t>
            </a:r>
          </a:p>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MENEPATI JANJI</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895350"/>
            <a:ext cx="8382000" cy="5067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akhlak</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terpuji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menandakan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ciri keimanan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diri seseorang Muslim adalah sifat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amanah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menepati janji</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Kerana itu, tidak menepati janji dan pecah amanah pula merupakan tanda merosotnya keimanan seseorang dan jauh dirinya dari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895350"/>
            <a:ext cx="8382000" cy="5067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mengingatkan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supaya mana-mana janji yang dibuat hendaklah ianya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ditepati</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disempurnakan</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sebagaimana perjanjian tersebut dimeterai kerana ia adalah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tanda golongan yang bertaqwa </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 surah Al-Isra ayat 34 :</a:t>
            </a:r>
          </a:p>
        </p:txBody>
      </p:sp>
      <p:sp>
        <p:nvSpPr>
          <p:cNvPr id="4" name="Rectangle 3"/>
          <p:cNvSpPr/>
          <p:nvPr/>
        </p:nvSpPr>
        <p:spPr>
          <a:xfrm>
            <a:off x="381000" y="4643253"/>
            <a:ext cx="8382000" cy="1569660"/>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Dan sempurnakanlah perjanjian dengan Allah dan dengan manusia, sesungguhnya perjanjian itu akan ditanya.</a:t>
            </a:r>
            <a:endParaRPr lang="ms-MY" sz="4000" b="1" dirty="0">
              <a:solidFill>
                <a:prstClr val="black"/>
              </a:solidFill>
            </a:endParaRPr>
          </a:p>
        </p:txBody>
      </p:sp>
      <p:pic>
        <p:nvPicPr>
          <p:cNvPr id="5" name="Picture 4">
            <a:extLst>
              <a:ext uri="{FF2B5EF4-FFF2-40B4-BE49-F238E27FC236}">
                <a16:creationId xmlns:a16="http://schemas.microsoft.com/office/drawing/2014/main" xmlns="" id="{21B37528-7397-4146-AA24-02B2457F3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98" y="2362200"/>
            <a:ext cx="8602202" cy="1450974"/>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12426147</TotalTime>
  <Words>1616</Words>
  <Application>Microsoft Office PowerPoint</Application>
  <PresentationFormat>On-screen Show (4:3)</PresentationFormat>
  <Paragraphs>175</Paragraphs>
  <Slides>49</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49</vt:i4>
      </vt:variant>
    </vt:vector>
  </HeadingPairs>
  <TitlesOfParts>
    <vt:vector size="70"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1547</cp:revision>
  <dcterms:created xsi:type="dcterms:W3CDTF">2017-12-24T04:47:57Z</dcterms:created>
  <dcterms:modified xsi:type="dcterms:W3CDTF">2024-05-28T02:52:57Z</dcterms:modified>
</cp:coreProperties>
</file>