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9"/>
  </p:notesMasterIdLst>
  <p:sldIdLst>
    <p:sldId id="898" r:id="rId4"/>
    <p:sldId id="259" r:id="rId5"/>
    <p:sldId id="260" r:id="rId6"/>
    <p:sldId id="261" r:id="rId7"/>
    <p:sldId id="262" r:id="rId8"/>
    <p:sldId id="755" r:id="rId9"/>
    <p:sldId id="909" r:id="rId10"/>
    <p:sldId id="1226" r:id="rId11"/>
    <p:sldId id="1252" r:id="rId12"/>
    <p:sldId id="1227" r:id="rId13"/>
    <p:sldId id="1253" r:id="rId14"/>
    <p:sldId id="1234" r:id="rId15"/>
    <p:sldId id="1254" r:id="rId16"/>
    <p:sldId id="1255" r:id="rId17"/>
    <p:sldId id="1256" r:id="rId18"/>
    <p:sldId id="1257" r:id="rId19"/>
    <p:sldId id="1229" r:id="rId20"/>
    <p:sldId id="1239" r:id="rId21"/>
    <p:sldId id="1240" r:id="rId22"/>
    <p:sldId id="1191" r:id="rId23"/>
    <p:sldId id="1258" r:id="rId24"/>
    <p:sldId id="1249" r:id="rId25"/>
    <p:sldId id="1077" r:id="rId26"/>
    <p:sldId id="407" r:id="rId27"/>
    <p:sldId id="417" r:id="rId28"/>
    <p:sldId id="281" r:id="rId29"/>
    <p:sldId id="950" r:id="rId30"/>
    <p:sldId id="276" r:id="rId31"/>
    <p:sldId id="277" r:id="rId32"/>
    <p:sldId id="278" r:id="rId33"/>
    <p:sldId id="1160" r:id="rId34"/>
    <p:sldId id="1179" r:id="rId35"/>
    <p:sldId id="283" r:id="rId36"/>
    <p:sldId id="284" r:id="rId37"/>
    <p:sldId id="309" r:id="rId38"/>
    <p:sldId id="310" r:id="rId39"/>
    <p:sldId id="961" r:id="rId40"/>
    <p:sldId id="962" r:id="rId41"/>
    <p:sldId id="1181" r:id="rId42"/>
    <p:sldId id="976" r:id="rId43"/>
    <p:sldId id="977" r:id="rId44"/>
    <p:sldId id="978" r:id="rId45"/>
    <p:sldId id="312" r:id="rId46"/>
    <p:sldId id="313" r:id="rId47"/>
    <p:sldId id="31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F84032"/>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9707" autoAdjust="0"/>
  </p:normalViewPr>
  <p:slideViewPr>
    <p:cSldViewPr>
      <p:cViewPr varScale="1">
        <p:scale>
          <a:sx n="74" d="100"/>
          <a:sy n="74" d="100"/>
        </p:scale>
        <p:origin x="1194"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EB3099E3-B301-42D5-A369-2DF4D8E928B5}"/>
    <pc:docChg chg="undo custSel modSld">
      <pc:chgData name="faizul alfalah" userId="b097e28588539e7c" providerId="LiveId" clId="{EB3099E3-B301-42D5-A369-2DF4D8E928B5}" dt="2024-02-07T00:54:53.451" v="34"/>
      <pc:docMkLst>
        <pc:docMk/>
      </pc:docMkLst>
      <pc:sldChg chg="modSp mod">
        <pc:chgData name="faizul alfalah" userId="b097e28588539e7c" providerId="LiveId" clId="{EB3099E3-B301-42D5-A369-2DF4D8E928B5}" dt="2024-02-07T00:52:16.916" v="1" actId="207"/>
        <pc:sldMkLst>
          <pc:docMk/>
          <pc:sldMk cId="595082253" sldId="755"/>
        </pc:sldMkLst>
        <pc:spChg chg="mod">
          <ac:chgData name="faizul alfalah" userId="b097e28588539e7c" providerId="LiveId" clId="{EB3099E3-B301-42D5-A369-2DF4D8E928B5}" dt="2024-02-07T00:52:16.916" v="1" actId="207"/>
          <ac:spMkLst>
            <pc:docMk/>
            <pc:sldMk cId="595082253" sldId="755"/>
            <ac:spMk id="6" creationId="{1FA855BA-BDDF-4B79-BA11-A618C85479BD}"/>
          </ac:spMkLst>
        </pc:spChg>
      </pc:sldChg>
      <pc:sldChg chg="modSp mod">
        <pc:chgData name="faizul alfalah" userId="b097e28588539e7c" providerId="LiveId" clId="{EB3099E3-B301-42D5-A369-2DF4D8E928B5}" dt="2024-02-07T00:52:02.019" v="0" actId="207"/>
        <pc:sldMkLst>
          <pc:docMk/>
          <pc:sldMk cId="2557106934" sldId="898"/>
        </pc:sldMkLst>
        <pc:spChg chg="mod">
          <ac:chgData name="faizul alfalah" userId="b097e28588539e7c" providerId="LiveId" clId="{EB3099E3-B301-42D5-A369-2DF4D8E928B5}" dt="2024-02-07T00:52:02.019" v="0" actId="207"/>
          <ac:spMkLst>
            <pc:docMk/>
            <pc:sldMk cId="2557106934" sldId="898"/>
            <ac:spMk id="2" creationId="{00000000-0000-0000-0000-000000000000}"/>
          </ac:spMkLst>
        </pc:spChg>
      </pc:sldChg>
      <pc:sldChg chg="setBg">
        <pc:chgData name="faizul alfalah" userId="b097e28588539e7c" providerId="LiveId" clId="{EB3099E3-B301-42D5-A369-2DF4D8E928B5}" dt="2024-02-07T00:54:45.192" v="29"/>
        <pc:sldMkLst>
          <pc:docMk/>
          <pc:sldMk cId="4094898184" sldId="1191"/>
        </pc:sldMkLst>
      </pc:sldChg>
      <pc:sldChg chg="addSp delSp mod setBg">
        <pc:chgData name="faizul alfalah" userId="b097e28588539e7c" providerId="LiveId" clId="{EB3099E3-B301-42D5-A369-2DF4D8E928B5}" dt="2024-02-07T00:53:54.219" v="14"/>
        <pc:sldMkLst>
          <pc:docMk/>
          <pc:sldMk cId="1950133243" sldId="1229"/>
        </pc:sldMkLst>
        <pc:spChg chg="add del">
          <ac:chgData name="faizul alfalah" userId="b097e28588539e7c" providerId="LiveId" clId="{EB3099E3-B301-42D5-A369-2DF4D8E928B5}" dt="2024-02-07T00:53:40.026" v="5" actId="478"/>
          <ac:spMkLst>
            <pc:docMk/>
            <pc:sldMk cId="1950133243" sldId="1229"/>
            <ac:spMk id="5" creationId="{A3097165-8E05-6925-6216-11FFD7BA27DA}"/>
          </ac:spMkLst>
        </pc:spChg>
        <pc:spChg chg="add del">
          <ac:chgData name="faizul alfalah" userId="b097e28588539e7c" providerId="LiveId" clId="{EB3099E3-B301-42D5-A369-2DF4D8E928B5}" dt="2024-02-07T00:53:40.026" v="5" actId="478"/>
          <ac:spMkLst>
            <pc:docMk/>
            <pc:sldMk cId="1950133243" sldId="1229"/>
            <ac:spMk id="6" creationId="{00000000-0000-0000-0000-000000000000}"/>
          </ac:spMkLst>
        </pc:spChg>
        <pc:spChg chg="add del">
          <ac:chgData name="faizul alfalah" userId="b097e28588539e7c" providerId="LiveId" clId="{EB3099E3-B301-42D5-A369-2DF4D8E928B5}" dt="2024-02-07T00:53:40.026" v="5" actId="478"/>
          <ac:spMkLst>
            <pc:docMk/>
            <pc:sldMk cId="1950133243" sldId="1229"/>
            <ac:spMk id="7" creationId="{A3097165-8E05-6925-6216-11FFD7BA27DA}"/>
          </ac:spMkLst>
        </pc:spChg>
      </pc:sldChg>
      <pc:sldChg chg="setBg">
        <pc:chgData name="faizul alfalah" userId="b097e28588539e7c" providerId="LiveId" clId="{EB3099E3-B301-42D5-A369-2DF4D8E928B5}" dt="2024-02-07T00:54:07.358" v="21"/>
        <pc:sldMkLst>
          <pc:docMk/>
          <pc:sldMk cId="616524455" sldId="1239"/>
        </pc:sldMkLst>
      </pc:sldChg>
      <pc:sldChg chg="setBg">
        <pc:chgData name="faizul alfalah" userId="b097e28588539e7c" providerId="LiveId" clId="{EB3099E3-B301-42D5-A369-2DF4D8E928B5}" dt="2024-02-07T00:54:18.046" v="27"/>
        <pc:sldMkLst>
          <pc:docMk/>
          <pc:sldMk cId="1352022801" sldId="1240"/>
        </pc:sldMkLst>
      </pc:sldChg>
      <pc:sldChg chg="setBg">
        <pc:chgData name="faizul alfalah" userId="b097e28588539e7c" providerId="LiveId" clId="{EB3099E3-B301-42D5-A369-2DF4D8E928B5}" dt="2024-02-07T00:54:53.451" v="34"/>
        <pc:sldMkLst>
          <pc:docMk/>
          <pc:sldMk cId="3367162547" sldId="1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7/02/2024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7/02/2024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7/02/2024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7/02/2024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7/02/2024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7/02/2024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7/02/2024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7/02/2024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7/02/2024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7/02/2024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7/02/2024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7/02/2024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06/2024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499816" y="3505200"/>
            <a:ext cx="7885224" cy="1938992"/>
          </a:xfrm>
          <a:prstGeom prst="rect">
            <a:avLst/>
          </a:prstGeom>
        </p:spPr>
        <p:txBody>
          <a:bodyPr wrap="square">
            <a:spAutoFit/>
          </a:bodyPr>
          <a:lstStyle/>
          <a:p>
            <a:pPr algn="ctr"/>
            <a:r>
              <a:rPr lang="fi-FI" sz="6000" b="1" dirty="0">
                <a:ln w="13462">
                  <a:solidFill>
                    <a:schemeClr val="bg1"/>
                  </a:solidFill>
                  <a:prstDash val="solid"/>
                </a:ln>
                <a:blipFill dpi="0" rotWithShape="1">
                  <a:blip r:embed="rId4"/>
                  <a:srcRect/>
                  <a:stretch>
                    <a:fillRect/>
                  </a:stretch>
                </a:blipFill>
                <a:effectLst>
                  <a:outerShdw dist="38100" dir="2700000" algn="bl" rotWithShape="0">
                    <a:schemeClr val="accent5"/>
                  </a:outerShdw>
                </a:effectLst>
                <a:latin typeface="Arial Black" pitchFamily="34" charset="0"/>
              </a:rPr>
              <a:t> PALESTIN : </a:t>
            </a:r>
          </a:p>
          <a:p>
            <a:pPr algn="ctr"/>
            <a:r>
              <a:rPr lang="fi-FI" sz="6000" b="1" dirty="0">
                <a:ln w="13462">
                  <a:solidFill>
                    <a:schemeClr val="bg1"/>
                  </a:solidFill>
                  <a:prstDash val="solid"/>
                </a:ln>
                <a:blipFill dpi="0" rotWithShape="1">
                  <a:blip r:embed="rId4"/>
                  <a:srcRect/>
                  <a:stretch>
                    <a:fillRect/>
                  </a:stretch>
                </a:blipFill>
                <a:effectLst>
                  <a:outerShdw dist="38100" dir="2700000" algn="bl" rotWithShape="0">
                    <a:schemeClr val="accent5"/>
                  </a:outerShdw>
                </a:effectLst>
                <a:latin typeface="Arial Black" pitchFamily="34" charset="0"/>
              </a:rPr>
              <a:t>KAMI TIDAK LUPA</a:t>
            </a:r>
          </a:p>
        </p:txBody>
      </p:sp>
      <p:sp>
        <p:nvSpPr>
          <p:cNvPr id="3" name="Rectangle 2">
            <a:extLst>
              <a:ext uri="{FF2B5EF4-FFF2-40B4-BE49-F238E27FC236}">
                <a16:creationId xmlns:a16="http://schemas.microsoft.com/office/drawing/2014/main" xmlns="" id="{1BCD6A67-D6C1-BB03-033A-855C22F9F64D}"/>
              </a:ext>
            </a:extLst>
          </p:cNvPr>
          <p:cNvSpPr/>
          <p:nvPr/>
        </p:nvSpPr>
        <p:spPr>
          <a:xfrm>
            <a:off x="-95988" y="63246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28 Rejab 1445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9 </a:t>
            </a:r>
            <a:r>
              <a:rPr lang="en-US" sz="2400" b="1" dirty="0" err="1">
                <a:solidFill>
                  <a:srgbClr val="FFFF00"/>
                </a:solidFill>
                <a:effectLst>
                  <a:glow rad="139700">
                    <a:schemeClr val="tx1">
                      <a:alpha val="40000"/>
                    </a:schemeClr>
                  </a:glow>
                  <a:outerShdw dist="38100" dir="2700000" algn="tl">
                    <a:srgbClr val="000000">
                      <a:alpha val="94000"/>
                    </a:srgbClr>
                  </a:outerShdw>
                </a:effectLst>
              </a:rPr>
              <a:t>Februari</a:t>
            </a:r>
            <a:r>
              <a:rPr lang="en-US" sz="2400" b="1" dirty="0">
                <a:solidFill>
                  <a:srgbClr val="FFFF00"/>
                </a:solidFill>
                <a:effectLst>
                  <a:glow rad="139700">
                    <a:schemeClr val="tx1">
                      <a:alpha val="40000"/>
                    </a:schemeClr>
                  </a:glow>
                  <a:outerShdw dist="38100" dir="2700000" algn="tl">
                    <a:srgbClr val="000000">
                      <a:alpha val="94000"/>
                    </a:srgbClr>
                  </a:outerShdw>
                </a:effectLst>
              </a:rPr>
              <a:t> 2024</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314201" y="1676400"/>
            <a:ext cx="8629650" cy="4343400"/>
          </a:xfrm>
          <a:prstGeom prst="roundRect">
            <a:avLst/>
          </a:prstGeom>
          <a:solidFill>
            <a:schemeClr val="tx1">
              <a:lumMod val="75000"/>
              <a:lumOff val="25000"/>
              <a:alpha val="68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Puluhan ribu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anak kecil, wanita dan orang awam di Palestin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terbiar</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tanpa pembelaan. Mereka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ditindas</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ahli keluarga mereka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dibunuh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dengan kejam dan anak-anak menjadi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yatim piatu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tanpa pembelaan mahupun kasih sayang.</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2209800" y="322612"/>
            <a:ext cx="4523385" cy="896588"/>
          </a:xfrm>
          <a:prstGeom prst="roundRect">
            <a:avLst/>
          </a:prstGeom>
          <a:solidFill>
            <a:schemeClr val="tx1">
              <a:lumMod val="75000"/>
              <a:lumOff val="25000"/>
              <a:alpha val="99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Sehingga kini,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0046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28600" y="381000"/>
            <a:ext cx="8629650" cy="4267200"/>
          </a:xfrm>
          <a:prstGeom prst="roundRect">
            <a:avLst/>
          </a:prstGeom>
          <a:solidFill>
            <a:schemeClr val="tx1">
              <a:lumMod val="75000"/>
              <a:lumOff val="25000"/>
              <a:alpha val="68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Sudah banyak darah yang mengalir dan harta benda yang musnah, namun saudara kita di sana tetap tabah mempertahan bumi Israk Mikraj dan bumi para nabi ini. Tidakkah kita merasai di jiwa bahawa, setiap hari penindasan yang mereka lalui, adalah umpama arang yang menconteng wajah-wajah kita, seluruh umat Islam</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285750" y="5029200"/>
            <a:ext cx="8629650" cy="1524000"/>
          </a:xfrm>
          <a:prstGeom prst="roundRect">
            <a:avLst/>
          </a:prstGeom>
          <a:solidFill>
            <a:schemeClr val="tx1">
              <a:lumMod val="75000"/>
              <a:lumOff val="25000"/>
              <a:alpha val="68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Allah SWT telah memilih Baitul Maqdis sebagai destinasi Israk dan tempat permulaan Mikraj.</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55673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80000"/>
          </a:stretch>
        </a:blipFill>
        <a:effectLst/>
      </p:bgPr>
    </p:bg>
    <p:spTree>
      <p:nvGrpSpPr>
        <p:cNvPr id="1" name=""/>
        <p:cNvGrpSpPr/>
        <p:nvPr/>
      </p:nvGrpSpPr>
      <p:grpSpPr>
        <a:xfrm>
          <a:off x="0" y="0"/>
          <a:ext cx="0" cy="0"/>
          <a:chOff x="0" y="0"/>
          <a:chExt cx="0" cy="0"/>
        </a:xfrm>
      </p:grpSpPr>
      <p:sp>
        <p:nvSpPr>
          <p:cNvPr id="5" name="Rectangle 4"/>
          <p:cNvSpPr/>
          <p:nvPr/>
        </p:nvSpPr>
        <p:spPr>
          <a:xfrm>
            <a:off x="191956" y="4114800"/>
            <a:ext cx="8705850" cy="2677656"/>
          </a:xfrm>
          <a:prstGeom prst="rect">
            <a:avLst/>
          </a:prstGeom>
        </p:spPr>
        <p:txBody>
          <a:bodyPr wrap="square">
            <a:spAutoFit/>
          </a:bodyPr>
          <a:lstStyle/>
          <a:p>
            <a:pPr algn="just"/>
            <a:r>
              <a:rPr lang="ms-MY" sz="2800" b="1" dirty="0"/>
              <a:t>Maksudnya: </a:t>
            </a:r>
            <a:r>
              <a:rPr lang="ms-MY" sz="2800" b="1" dirty="0">
                <a:solidFill>
                  <a:srgbClr val="C00000"/>
                </a:solidFill>
              </a:rPr>
              <a:t>“Maha Suci Allah yang telah menjalankan hamba-Nya pada malam hari dari Masjidil haram ke Masjidil Aqsa yang Kami berkati sekelilingnya, untuk diperlihatkan kepadanya tanda kekuasaan Kami. Sesungguhnya Allah Maha Mendengar, lagi Maha Melihat.”</a:t>
            </a:r>
            <a:endParaRPr lang="ms-MY" sz="3600" b="1" dirty="0"/>
          </a:p>
        </p:txBody>
      </p:sp>
      <p:sp>
        <p:nvSpPr>
          <p:cNvPr id="8" name="Snip Diagonal Corner Rectangle 7">
            <a:extLst>
              <a:ext uri="{FF2B5EF4-FFF2-40B4-BE49-F238E27FC236}">
                <a16:creationId xmlns:a16="http://schemas.microsoft.com/office/drawing/2014/main" xmlns="" id="{B99F7B4E-83DC-BDF3-5F5E-501ED07D7196}"/>
              </a:ext>
            </a:extLst>
          </p:cNvPr>
          <p:cNvSpPr/>
          <p:nvPr/>
        </p:nvSpPr>
        <p:spPr>
          <a:xfrm>
            <a:off x="253140" y="224490"/>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berfirman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Al-Isra’, ayat 1:</a:t>
            </a:r>
          </a:p>
        </p:txBody>
      </p:sp>
      <p:pic>
        <p:nvPicPr>
          <p:cNvPr id="4" name="Picture 3">
            <a:extLst>
              <a:ext uri="{FF2B5EF4-FFF2-40B4-BE49-F238E27FC236}">
                <a16:creationId xmlns:a16="http://schemas.microsoft.com/office/drawing/2014/main" xmlns="" id="{76854036-9699-44CE-A4F6-87FABD599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1" y="1038249"/>
            <a:ext cx="8925318" cy="3340898"/>
          </a:xfrm>
          <a:prstGeom prst="rect">
            <a:avLst/>
          </a:prstGeom>
        </p:spPr>
      </p:pic>
    </p:spTree>
    <p:extLst>
      <p:ext uri="{BB962C8B-B14F-4D97-AF65-F5344CB8AC3E}">
        <p14:creationId xmlns:p14="http://schemas.microsoft.com/office/powerpoint/2010/main" val="18797868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7000" r="-7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59278" y="1143000"/>
            <a:ext cx="8629650" cy="3200400"/>
          </a:xfrm>
          <a:prstGeom prst="roundRect">
            <a:avLst/>
          </a:prstGeom>
          <a:solidFill>
            <a:schemeClr val="tx1">
              <a:lumMod val="75000"/>
              <a:lumOff val="2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Sekeliling masjid tersebut adalah bumi yang berkat, bahkan seluruh kawasan tersebut adalah diberkati dan merupakan negeri tempat perutusan ramai para nabi.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90921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7000" r="-7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330035" y="685800"/>
            <a:ext cx="8629650" cy="4648200"/>
          </a:xfrm>
          <a:prstGeom prst="roundRect">
            <a:avLst/>
          </a:prstGeom>
          <a:solidFill>
            <a:schemeClr val="tx1">
              <a:lumMod val="75000"/>
              <a:lumOff val="2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Semua ini memperingatkan kita agar tidak mengabaikan kesucian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Masjidil Aqsa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kehormatan bumi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Palestin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Adalah tidak wajar untuk kita menyerah kalah dengan realiti yang berlaku sekarang; menerima pencerobohan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Zionis</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 atas bumi suci umat Islam dengan jiwa yang kalah.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2783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7000" r="-7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28600" y="685800"/>
            <a:ext cx="8629650" cy="3060865"/>
          </a:xfrm>
          <a:prstGeom prst="roundRect">
            <a:avLst/>
          </a:prstGeom>
          <a:solidFill>
            <a:schemeClr val="tx1">
              <a:lumMod val="75000"/>
              <a:lumOff val="2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Bahkan, menjadi kewajipan kita untuk berjuang mengembalikan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bumi Israk Mikraj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ini ke bawah kekuasaan Islam dan umat Islam. Kerana ia adalah bumi dan tanahair Islam.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285750" y="4191000"/>
            <a:ext cx="8629650" cy="1831769"/>
          </a:xfrm>
          <a:prstGeom prst="roundRect">
            <a:avLst/>
          </a:prstGeom>
          <a:solidFill>
            <a:schemeClr val="tx1">
              <a:lumMod val="75000"/>
              <a:lumOff val="2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Tiada siapa pun yang berhak berlaku khianat, menggadai atau menyerahkannya kepada umat lain.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47383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7000" r="-7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1947862" y="152400"/>
            <a:ext cx="5419725" cy="1066800"/>
          </a:xfrm>
          <a:prstGeom prst="roundRect">
            <a:avLst/>
          </a:prstGeom>
          <a:solidFill>
            <a:schemeClr val="accent2">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Persoalan sekarang,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42899" y="1676400"/>
            <a:ext cx="8629650" cy="1219200"/>
          </a:xfrm>
          <a:prstGeom prst="roundRect">
            <a:avLst/>
          </a:prstGeom>
          <a:solidFill>
            <a:srgbClr val="FF0000">
              <a:alpha val="60000"/>
            </a:srgb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Apakah peranan yang boleh kita lakukan? </a:t>
            </a: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342899" y="3378530"/>
            <a:ext cx="8629650" cy="3048000"/>
          </a:xfrm>
          <a:prstGeom prst="roundRect">
            <a:avLst/>
          </a:prstGeom>
          <a:solidFill>
            <a:schemeClr val="accent2">
              <a:lumMod val="60000"/>
              <a:lumOff val="40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Benar</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kemampuan kita agak terbatas. Namun, kita tetap wajib bertindak melakukan sesuatu, demi membebaskan bumi ini dan membela saudara muslimin kita di sana.</a:t>
            </a:r>
          </a:p>
        </p:txBody>
      </p:sp>
    </p:spTree>
    <p:extLst>
      <p:ext uri="{BB962C8B-B14F-4D97-AF65-F5344CB8AC3E}">
        <p14:creationId xmlns:p14="http://schemas.microsoft.com/office/powerpoint/2010/main" val="812925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A3097165-8E05-6925-6216-11FFD7BA27DA}"/>
              </a:ext>
            </a:extLst>
          </p:cNvPr>
          <p:cNvSpPr/>
          <p:nvPr/>
        </p:nvSpPr>
        <p:spPr>
          <a:xfrm>
            <a:off x="266700" y="457200"/>
            <a:ext cx="8629650" cy="1676400"/>
          </a:xfrm>
          <a:prstGeom prst="roundRect">
            <a:avLst/>
          </a:prstGeom>
          <a:solidFill>
            <a:srgbClr val="002060">
              <a:alpha val="42000"/>
            </a:srgb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sini </a:t>
            </a:r>
            <a:r>
              <a:rPr lang="sv-SE"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Khatib</a:t>
            </a: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ingin memberi beberapa saranan yang boleh dilakukan, antaranya:</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5"/>
          <p:cNvSpPr/>
          <p:nvPr/>
        </p:nvSpPr>
        <p:spPr>
          <a:xfrm>
            <a:off x="142875" y="3886200"/>
            <a:ext cx="8877300" cy="1508105"/>
          </a:xfrm>
          <a:prstGeom prst="rect">
            <a:avLst/>
          </a:prstGeom>
        </p:spPr>
        <p:txBody>
          <a:bodyPr wrap="square">
            <a:spAutoFit/>
          </a:bodyPr>
          <a:lstStyle/>
          <a:p>
            <a:pPr algn="just"/>
            <a:r>
              <a:rPr lang="ms-MY" sz="2800" b="1" dirty="0"/>
              <a:t>Kita sebagai umat Islam, perlu menyedari akan kepentingan dan kedudukan Masjidil Aqsa dalam agama Islam. </a:t>
            </a:r>
            <a:r>
              <a:rPr lang="ms-MY" sz="3600" b="1" dirty="0"/>
              <a:t>	</a:t>
            </a:r>
            <a:r>
              <a:rPr lang="ms-MY" sz="3600" b="1" dirty="0">
                <a:solidFill>
                  <a:srgbClr val="C00000"/>
                </a:solidFill>
              </a:rPr>
              <a:t>	</a:t>
            </a:r>
            <a:r>
              <a:rPr lang="ms-MY" sz="3600" b="1" dirty="0"/>
              <a:t>     </a:t>
            </a:r>
            <a:r>
              <a:rPr lang="ms-MY" sz="3600" b="1" dirty="0">
                <a:solidFill>
                  <a:srgbClr val="C00000"/>
                </a:solidFill>
              </a:rPr>
              <a:t>	</a:t>
            </a:r>
            <a:endParaRPr lang="ms-MY" sz="3600" b="1" dirty="0"/>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817143" y="2819400"/>
            <a:ext cx="1528763"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a:t>
            </a:r>
          </a:p>
        </p:txBody>
      </p:sp>
    </p:spTree>
    <p:extLst>
      <p:ext uri="{BB962C8B-B14F-4D97-AF65-F5344CB8AC3E}">
        <p14:creationId xmlns:p14="http://schemas.microsoft.com/office/powerpoint/2010/main" val="195013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47650" y="1143000"/>
            <a:ext cx="8877300" cy="2123658"/>
          </a:xfrm>
          <a:prstGeom prst="rect">
            <a:avLst/>
          </a:prstGeom>
        </p:spPr>
        <p:txBody>
          <a:bodyPr wrap="square">
            <a:spAutoFit/>
          </a:bodyPr>
          <a:lstStyle/>
          <a:p>
            <a:pPr algn="just"/>
            <a:r>
              <a:rPr lang="ms-MY" sz="3200" b="1" dirty="0"/>
              <a:t>Memberikan segala bentuk bantuan dan solidariti kepada rakyat Palestin untuk terus kekal teguh tidak berganjak mempertahankan bumi mereka dan tanah suci al-Aqsa.</a:t>
            </a:r>
            <a:r>
              <a:rPr lang="ms-MY" sz="3600" b="1" dirty="0"/>
              <a:t>     </a:t>
            </a:r>
            <a:r>
              <a:rPr lang="ms-MY" sz="3600" b="1" dirty="0">
                <a:solidFill>
                  <a:srgbClr val="C00000"/>
                </a:solidFill>
              </a:rPr>
              <a:t>	</a:t>
            </a:r>
            <a:endParaRPr lang="ms-MY" sz="3600" b="1" dirty="0"/>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733800" y="304800"/>
            <a:ext cx="1371600"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2</a:t>
            </a: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733800" y="3581400"/>
            <a:ext cx="1371600"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3</a:t>
            </a:r>
          </a:p>
        </p:txBody>
      </p:sp>
      <p:sp>
        <p:nvSpPr>
          <p:cNvPr id="5" name="Rectangle 4"/>
          <p:cNvSpPr/>
          <p:nvPr/>
        </p:nvSpPr>
        <p:spPr>
          <a:xfrm>
            <a:off x="228600" y="4419600"/>
            <a:ext cx="8877300" cy="2123658"/>
          </a:xfrm>
          <a:prstGeom prst="rect">
            <a:avLst/>
          </a:prstGeom>
        </p:spPr>
        <p:txBody>
          <a:bodyPr wrap="square">
            <a:spAutoFit/>
          </a:bodyPr>
          <a:lstStyle/>
          <a:p>
            <a:pPr algn="just"/>
            <a:r>
              <a:rPr lang="ms-MY" sz="3200" b="1" dirty="0"/>
              <a:t>Bergerak secara kolektif dalam membantah tindakan Zionis dan sekutu mereka, dan menyeru semua pihak mengembalikan hak dan kebebasan kepada rakyat Palestin.</a:t>
            </a:r>
            <a:r>
              <a:rPr lang="ms-MY" sz="3600" b="1" dirty="0"/>
              <a:t>    </a:t>
            </a:r>
            <a:r>
              <a:rPr lang="ms-MY" sz="3600" b="1" dirty="0">
                <a:solidFill>
                  <a:srgbClr val="C00000"/>
                </a:solidFill>
              </a:rPr>
              <a:t>	</a:t>
            </a:r>
            <a:endParaRPr lang="ms-MY" sz="3600" b="1" dirty="0"/>
          </a:p>
        </p:txBody>
      </p:sp>
    </p:spTree>
    <p:extLst>
      <p:ext uri="{BB962C8B-B14F-4D97-AF65-F5344CB8AC3E}">
        <p14:creationId xmlns:p14="http://schemas.microsoft.com/office/powerpoint/2010/main" val="616524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42875" y="1524000"/>
            <a:ext cx="8877300" cy="1508105"/>
          </a:xfrm>
          <a:prstGeom prst="rect">
            <a:avLst/>
          </a:prstGeom>
        </p:spPr>
        <p:txBody>
          <a:bodyPr wrap="square">
            <a:spAutoFit/>
          </a:bodyPr>
          <a:lstStyle/>
          <a:p>
            <a:pPr algn="just"/>
            <a:r>
              <a:rPr lang="ms-MY" sz="2800" b="1" dirty="0"/>
              <a:t>Menyumbang harta, tenaga serta kepakaran di dalam pelbagai bidang, mengikut keupayaan dan lapangan masing-masing bagi pembebasan Palestin.</a:t>
            </a:r>
            <a:r>
              <a:rPr lang="ms-MY" sz="3600" b="1" dirty="0"/>
              <a:t>     </a:t>
            </a:r>
            <a:r>
              <a:rPr lang="ms-MY" sz="3600" b="1" dirty="0">
                <a:solidFill>
                  <a:srgbClr val="C00000"/>
                </a:solidFill>
              </a:rPr>
              <a:t>	</a:t>
            </a:r>
            <a:endParaRPr lang="ms-MY" sz="3600" b="1" dirty="0"/>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733800" y="381000"/>
            <a:ext cx="1371600"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4</a:t>
            </a: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810000" y="3429000"/>
            <a:ext cx="1371600"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5</a:t>
            </a:r>
          </a:p>
        </p:txBody>
      </p:sp>
      <p:sp>
        <p:nvSpPr>
          <p:cNvPr id="5" name="Rectangle 4"/>
          <p:cNvSpPr/>
          <p:nvPr/>
        </p:nvSpPr>
        <p:spPr>
          <a:xfrm>
            <a:off x="142875" y="4511695"/>
            <a:ext cx="8877300" cy="1508105"/>
          </a:xfrm>
          <a:prstGeom prst="rect">
            <a:avLst/>
          </a:prstGeom>
        </p:spPr>
        <p:txBody>
          <a:bodyPr wrap="square">
            <a:spAutoFit/>
          </a:bodyPr>
          <a:lstStyle/>
          <a:p>
            <a:pPr algn="just"/>
            <a:r>
              <a:rPr lang="ms-MY" sz="2800" b="1" dirty="0"/>
              <a:t>Sentiasa mendoakan agar negara kita dan tanahair umat Islam seluruhnya terpelihara daripada rencana jahat musuh. </a:t>
            </a:r>
            <a:r>
              <a:rPr lang="ms-MY" sz="3600" b="1" dirty="0"/>
              <a:t>   </a:t>
            </a:r>
            <a:r>
              <a:rPr lang="ms-MY" sz="3600" b="1" dirty="0">
                <a:solidFill>
                  <a:srgbClr val="C00000"/>
                </a:solidFill>
              </a:rPr>
              <a:t>	</a:t>
            </a:r>
            <a:endParaRPr lang="ms-MY" sz="3600" b="1" dirty="0"/>
          </a:p>
        </p:txBody>
      </p:sp>
    </p:spTree>
    <p:extLst>
      <p:ext uri="{BB962C8B-B14F-4D97-AF65-F5344CB8AC3E}">
        <p14:creationId xmlns:p14="http://schemas.microsoft.com/office/powerpoint/2010/main" val="135202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447800"/>
            <a:ext cx="8229600" cy="49530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fontScale="92500"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Kesusahan yang dialami Baginda SAW dan para Sahabat adalah tidak jauh beza dengan keadaan yang kita hadapi sekarang. Oleh itu, perteguhkanlah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keyakinan</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pergantungan</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kita kepada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Mulakanlah dengan memperbaiki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hubungan</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kita dengan Allah menerusi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solat</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kita kerjakan. </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9489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447800"/>
            <a:ext cx="8229600" cy="49530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Tunaikan segala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tanggungjawab</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kita sebagai seorang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muslim</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Nescaya, Allah akan mengurniakan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kejayaan</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kepimpinan</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kepada kita sebagaimana yang dikurniakan kepada Rasulullah SAW dan para Sahabat RA. In Sya Allah, bumi Palestin pasti dibebaskan.</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67162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230817"/>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01800" y="27709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Picture 9">
            <a:extLst>
              <a:ext uri="{FF2B5EF4-FFF2-40B4-BE49-F238E27FC236}">
                <a16:creationId xmlns:a16="http://schemas.microsoft.com/office/drawing/2014/main" xmlns="" id="{53593692-F1D2-460C-B7B6-4B1F93FA1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60" y="1371600"/>
            <a:ext cx="8644877" cy="4865030"/>
          </a:xfrm>
          <a:prstGeom prst="rect">
            <a:avLst/>
          </a:prstGeom>
        </p:spPr>
      </p:pic>
    </p:spTree>
    <p:extLst>
      <p:ext uri="{BB962C8B-B14F-4D97-AF65-F5344CB8AC3E}">
        <p14:creationId xmlns:p14="http://schemas.microsoft.com/office/powerpoint/2010/main" val="4142388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7" name="Content Placeholder 3"/>
          <p:cNvSpPr>
            <a:spLocks noGrp="1"/>
          </p:cNvSpPr>
          <p:nvPr>
            <p:ph idx="1"/>
          </p:nvPr>
        </p:nvSpPr>
        <p:spPr>
          <a:xfrm>
            <a:off x="457200" y="381000"/>
            <a:ext cx="8229600" cy="6149376"/>
          </a:xfrm>
          <a:prstGeom prst="rect">
            <a:avLst/>
          </a:prstGeom>
        </p:spPr>
        <p:txBody>
          <a:bodyPr wrap="square">
            <a:spAutoFit/>
          </a:bodyPr>
          <a:lstStyle/>
          <a:p>
            <a:pPr marL="0" indent="0" algn="just">
              <a:buNone/>
            </a:pPr>
            <a:r>
              <a:rPr lang="ms-MY" sz="2800" b="1" dirty="0"/>
              <a:t>Maksudnya : </a:t>
            </a:r>
            <a:r>
              <a:rPr lang="ms-MY" sz="2800" b="1" dirty="0">
                <a:solidFill>
                  <a:srgbClr val="C00000"/>
                </a:solidFill>
              </a:rPr>
              <a:t>Allah menjanjikan orang yang beriman dan beramal salih dari kalangan kamu, bahawa Ia akan menjadikan mereka khalifah yang memegang kuasa di bumi, sebagaimana Ia menjadikan orang yang sebelum mereka; dan Ia akan menguatkan agama mereka (Islam) yang telah diredhai-Nya untuk mereka; dan Ia juga akan menggantikan bagi mereka keamanan setelah mereka mengalami ketakutan dari ancaman musuh. Mereka terus beribadat kepada-Ku dengan tidak mempersekutukan sesuatu yang lain dengan-Ku. Dan (ingatlah) sesiapa yang kufur ingkar sesudah itu, maka mereka itulah orang yang derhaka. </a:t>
            </a:r>
          </a:p>
          <a:p>
            <a:pPr marL="0" indent="0" algn="r">
              <a:buNone/>
            </a:pPr>
            <a:r>
              <a:rPr lang="ms-MY" sz="2400" b="1" dirty="0"/>
              <a:t>					 </a:t>
            </a:r>
          </a:p>
          <a:p>
            <a:pPr marL="0" indent="0" algn="r">
              <a:buNone/>
            </a:pPr>
            <a:r>
              <a:rPr lang="ms-MY" sz="2400" b="1" dirty="0"/>
              <a:t>(Surah Al-Nur, ayat: 55)</a:t>
            </a:r>
            <a:endParaRPr lang="ms-MY" b="1" dirty="0"/>
          </a:p>
        </p:txBody>
      </p:sp>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BAE6367-EAB1-4BE0-A36D-861F6BA59FB5}"/>
              </a:ext>
            </a:extLst>
          </p:cNvPr>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بالْقُرْآنِ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وَاِيَّاكُمْ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وَتَقَبَّلَ مِنِّي وَمِنْكُمْ تِلاوَتَهُ اِنَّهُ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فَاسْتَغْفِرُوْهُ إنَّهُ هُوَ الْغَفُوْرُ الرَّحِيْمُ.</a:t>
            </a: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304800" y="1066800"/>
            <a:ext cx="8686800" cy="2308324"/>
          </a:xfrm>
          <a:prstGeom prst="rect">
            <a:avLst/>
          </a:prstGeom>
          <a:solidFill>
            <a:schemeClr val="accent2">
              <a:lumMod val="50000"/>
              <a:alpha val="55000"/>
            </a:schemeClr>
          </a:solidFill>
        </p:spPr>
        <p:txBody>
          <a:bodyPr wrap="square">
            <a:spAutoFit/>
          </a:bodyPr>
          <a:lstStyle/>
          <a:p>
            <a:pPr lvl="1" algn="ctr" rtl="1"/>
            <a:r>
              <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p>
          <a:p>
            <a:pPr lvl="1" algn="ctr" rtl="1"/>
            <a:r>
              <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a:t>
            </a:r>
            <a:r>
              <a:rPr lang="ar-YE"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YE"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أَرْسَلَهُ </a:t>
            </a:r>
            <a:r>
              <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تَعَالَى رَحْمَةً </a:t>
            </a:r>
            <a:r>
              <a:rPr lang="ar-YE"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لِلْعَالَمِينَ،</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YE"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وَحُجَّةً </a:t>
            </a:r>
            <a:r>
              <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الخَلْقِ </a:t>
            </a:r>
            <a:r>
              <a:rPr lang="ar-YE"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 </a:t>
            </a:r>
            <a:endPar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266700" y="3505200"/>
            <a:ext cx="8724900" cy="2677656"/>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sv-SE"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aku bersaksi bahawa tiada Tuhan melainkan Allah sahaja tiada sekutu bagi-Nya</a:t>
            </a:r>
            <a:r>
              <a:rPr lang="sv-SE"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endParaRPr lang="sv-SE"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sv-SE"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aku bersaksi bahawa Muhammad adalah hamba dan </a:t>
            </a:r>
            <a:r>
              <a:rPr lang="sv-SE"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diutuskan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sebagai</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kepada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seluruh</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hujah</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kepada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makhluk</a:t>
            </a:r>
            <a:endParaRPr lang="sv-SE"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27860" y="1828800"/>
            <a:ext cx="8863740" cy="3886200"/>
          </a:xfrm>
          <a:prstGeom prst="flowChartAlternateProcess">
            <a:avLst/>
          </a:prstGeom>
          <a:gradFill>
            <a:gsLst>
              <a:gs pos="25000">
                <a:schemeClr val="accent6">
                  <a:lumMod val="60000"/>
                  <a:lumOff val="40000"/>
                  <a:alpha val="70000"/>
                </a:schemeClr>
              </a:gs>
              <a:gs pos="94000">
                <a:srgbClr val="002060">
                  <a:tint val="44500"/>
                  <a:satMod val="160000"/>
                </a:srgbClr>
              </a:gs>
              <a:gs pos="100000">
                <a:srgbClr val="002060">
                  <a:tint val="23500"/>
                  <a:satMod val="160000"/>
                </a:srgbClr>
              </a:gs>
            </a:gsLst>
            <a:lin ang="162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Kehidupan di dunia ini perlu kepada interaksi antara satu sama lain. Tidak ada orang yang mampu mengurus kehidupan tanpa penglibatan orang lain. Itulah sunnatullah dalam kehidupan</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99309" y="1524000"/>
            <a:ext cx="8635141" cy="4953000"/>
          </a:xfrm>
          <a:prstGeom prst="flowChartAlternateProcess">
            <a:avLst/>
          </a:prstGeom>
          <a:gradFill flip="none" rotWithShape="1">
            <a:gsLst>
              <a:gs pos="19000">
                <a:schemeClr val="accent6">
                  <a:lumMod val="60000"/>
                  <a:lumOff val="40000"/>
                  <a:alpha val="71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pereratkanlah hubungan sesama manusia dengan saling menghormati, sayang menyayangi dan bantu-membantu antara satu sama lain. Mudah-mudahan kesatuan umat Islam akan lebih kukuh dan kesejahteraan akan dapat dikecapi bersama.</a:t>
            </a: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43212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827544"/>
            <a:ext cx="8701030" cy="2677656"/>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نَبِيِّنَا مُحَمَّدٍ وَعَلَى آلِهِ وَاَصْحَابِهِ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 صَلَاةً وَسَلَامًا دَائِمَيْنِ مُتَلَازِمَيْنِ إِلَى يَوْمِ الدِّينِ</a:t>
            </a:r>
            <a:endPar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14370" y="3505200"/>
            <a:ext cx="870103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selawat dan salam ke atas junjungan kami Nabi Muhammad dan ke atas keluarganya dan semua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selawat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saling</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beriringan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lagi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berkekalan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saudara kami di sana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543047" y="552629"/>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sv-SE" sz="2400" b="1">
                <a:ln w="10160">
                  <a:solidFill>
                    <a:schemeClr val="accent5"/>
                  </a:solidFill>
                  <a:prstDash val="solid"/>
                </a:ln>
                <a:effectLst>
                  <a:outerShdw blurRad="38100" dist="22860" dir="5400000" algn="tl" rotWithShape="0">
                    <a:srgbClr val="000000">
                      <a:alpha val="30000"/>
                    </a:srgbClr>
                  </a:outerShdw>
                </a:effectLst>
              </a:rPr>
              <a:t>9 Februari </a:t>
            </a:r>
            <a:r>
              <a:rPr lang="sv-SE" sz="2400" b="1" dirty="0">
                <a:ln w="10160">
                  <a:solidFill>
                    <a:schemeClr val="accent5"/>
                  </a:solidFill>
                  <a:prstDash val="solid"/>
                </a:ln>
                <a:effectLst>
                  <a:outerShdw blurRad="38100" dist="22860" dir="5400000" algn="tl" rotWithShape="0">
                    <a:srgbClr val="000000">
                      <a:alpha val="30000"/>
                    </a:srgbClr>
                  </a:outerShdw>
                </a:effectLst>
              </a:rPr>
              <a:t>2024 / 28 Rejab 1445</a:t>
            </a:r>
            <a:endParaRPr lang="fi-FI"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6" name="Rectangle 5">
            <a:extLst>
              <a:ext uri="{FF2B5EF4-FFF2-40B4-BE49-F238E27FC236}">
                <a16:creationId xmlns:a16="http://schemas.microsoft.com/office/drawing/2014/main" xmlns="" id="{1FA855BA-BDDF-4B79-BA11-A618C85479BD}"/>
              </a:ext>
            </a:extLst>
          </p:cNvPr>
          <p:cNvSpPr/>
          <p:nvPr/>
        </p:nvSpPr>
        <p:spPr>
          <a:xfrm>
            <a:off x="629386" y="3352800"/>
            <a:ext cx="7885224" cy="1938992"/>
          </a:xfrm>
          <a:prstGeom prst="rect">
            <a:avLst/>
          </a:prstGeom>
        </p:spPr>
        <p:txBody>
          <a:bodyPr wrap="square">
            <a:spAutoFit/>
          </a:bodyPr>
          <a:lstStyle/>
          <a:p>
            <a:pPr algn="ctr"/>
            <a:r>
              <a:rPr lang="fi-FI" sz="6000" b="1" dirty="0">
                <a:ln w="13462">
                  <a:solidFill>
                    <a:schemeClr val="bg1"/>
                  </a:solidFill>
                  <a:prstDash val="solid"/>
                </a:ln>
                <a:blipFill dpi="0" rotWithShape="1">
                  <a:blip r:embed="rId3"/>
                  <a:srcRect/>
                  <a:stretch>
                    <a:fillRect/>
                  </a:stretch>
                </a:blipFill>
                <a:effectLst>
                  <a:outerShdw dist="38100" dir="2700000" algn="bl" rotWithShape="0">
                    <a:schemeClr val="accent5"/>
                  </a:outerShdw>
                </a:effectLst>
                <a:latin typeface="Arial Black" pitchFamily="34" charset="0"/>
              </a:rPr>
              <a:t> PALESTIN : </a:t>
            </a:r>
          </a:p>
          <a:p>
            <a:pPr algn="ctr"/>
            <a:r>
              <a:rPr lang="fi-FI" sz="6000" b="1" dirty="0">
                <a:ln w="13462">
                  <a:solidFill>
                    <a:schemeClr val="bg1"/>
                  </a:solidFill>
                  <a:prstDash val="solid"/>
                </a:ln>
                <a:blipFill dpi="0" rotWithShape="1">
                  <a:blip r:embed="rId3"/>
                  <a:srcRect/>
                  <a:stretch>
                    <a:fillRect/>
                  </a:stretch>
                </a:blipFill>
                <a:effectLst>
                  <a:outerShdw dist="38100" dir="2700000" algn="bl" rotWithShape="0">
                    <a:schemeClr val="accent5"/>
                  </a:outerShdw>
                </a:effectLst>
                <a:latin typeface="Arial Black" pitchFamily="34" charset="0"/>
              </a:rPr>
              <a:t>KAMI TIDAK LUPA</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25000" r="-25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80951" y="762000"/>
            <a:ext cx="8305800" cy="5105400"/>
          </a:xfrm>
          <a:prstGeom prst="roundRect">
            <a:avLst/>
          </a:prstGeom>
          <a:solidFill>
            <a:schemeClr val="tx1">
              <a:lumMod val="75000"/>
              <a:lumOff val="25000"/>
              <a:alpha val="65000"/>
            </a:schemeClr>
          </a:solidFill>
          <a:ln w="5715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Dalam kita memperingati peristiwa agung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Israk dan Mikraj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dilalui oleh junjungan kita,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Nabi Muhammad SAW</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perasaan khatib bercampur baur, antara rasa bangga yang membunga di jiwa dengan rasa pedih yang menghiris hati.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38000" r="-38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200" y="228600"/>
            <a:ext cx="8305800" cy="3429000"/>
          </a:xfrm>
          <a:prstGeom prst="roundRect">
            <a:avLst/>
          </a:prstGeom>
          <a:solidFill>
            <a:schemeClr val="tx1">
              <a:lumMod val="75000"/>
              <a:lumOff val="25000"/>
              <a:alpha val="42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Bangga, kerana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Nabi Muhammad SAW</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disambut oleh para penghuni langit. Baginda dibawa ke Sidratul Muntaha melalui perjalanan dengan ditunjukkan tanda-tanda kekuasaan dan keagungan Allah SWT.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457200" y="3962400"/>
            <a:ext cx="8305800" cy="2590800"/>
          </a:xfrm>
          <a:prstGeom prst="roundRect">
            <a:avLst/>
          </a:prstGeom>
          <a:solidFill>
            <a:schemeClr val="tx1">
              <a:lumMod val="75000"/>
              <a:lumOff val="25000"/>
              <a:alpha val="42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menerima anugerah agung, iaitu kefarduan solat, yang menjadi penghubung langsung antara hamba dengan Maha Pencipta.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3328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609600" y="228600"/>
            <a:ext cx="8305800" cy="2514600"/>
          </a:xfrm>
          <a:prstGeom prst="roundRect">
            <a:avLst/>
          </a:prstGeom>
          <a:solidFill>
            <a:schemeClr val="tx1">
              <a:lumMod val="75000"/>
              <a:lumOff val="25000"/>
              <a:alpha val="56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Rasa pedih pula kerana pencerobohan demi pencerobohan dilakukan ke atas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Masjidil Aqsa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kekejaman terhadap saudara kita di sana.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609600" y="3276600"/>
            <a:ext cx="8305800" cy="3352800"/>
          </a:xfrm>
          <a:prstGeom prst="roundRect">
            <a:avLst/>
          </a:prstGeom>
          <a:solidFill>
            <a:schemeClr val="tx1">
              <a:lumMod val="75000"/>
              <a:lumOff val="25000"/>
              <a:alpha val="5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Lebih teruk lagi, kuasa-kuasa besar dan tali barutnya secara terang-terangan bersekongkol bersama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Zionis</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meratah dan meranapkan tanah suci umat Islam ini.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66969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12422966</TotalTime>
  <Words>1659</Words>
  <Application>Microsoft Office PowerPoint</Application>
  <PresentationFormat>On-screen Show (4:3)</PresentationFormat>
  <Paragraphs>179</Paragraphs>
  <Slides>45</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45</vt:i4>
      </vt:variant>
    </vt:vector>
  </HeadingPairs>
  <TitlesOfParts>
    <vt:vector size="62"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1412</cp:revision>
  <dcterms:created xsi:type="dcterms:W3CDTF">2017-12-24T04:47:57Z</dcterms:created>
  <dcterms:modified xsi:type="dcterms:W3CDTF">2024-02-07T02:35:21Z</dcterms:modified>
</cp:coreProperties>
</file>