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4"/>
  </p:notesMasterIdLst>
  <p:sldIdLst>
    <p:sldId id="898" r:id="rId4"/>
    <p:sldId id="259" r:id="rId5"/>
    <p:sldId id="260" r:id="rId6"/>
    <p:sldId id="261" r:id="rId7"/>
    <p:sldId id="262" r:id="rId8"/>
    <p:sldId id="755" r:id="rId9"/>
    <p:sldId id="909" r:id="rId10"/>
    <p:sldId id="1226" r:id="rId11"/>
    <p:sldId id="1252" r:id="rId12"/>
    <p:sldId id="1234" r:id="rId13"/>
    <p:sldId id="1259" r:id="rId14"/>
    <p:sldId id="1227" r:id="rId15"/>
    <p:sldId id="1253" r:id="rId16"/>
    <p:sldId id="1260" r:id="rId17"/>
    <p:sldId id="1254" r:id="rId18"/>
    <p:sldId id="1255" r:id="rId19"/>
    <p:sldId id="1256" r:id="rId20"/>
    <p:sldId id="1264" r:id="rId21"/>
    <p:sldId id="1265" r:id="rId22"/>
    <p:sldId id="1261" r:id="rId23"/>
    <p:sldId id="1262" r:id="rId24"/>
    <p:sldId id="1263" r:id="rId25"/>
    <p:sldId id="1266" r:id="rId26"/>
    <p:sldId id="1267" r:id="rId27"/>
    <p:sldId id="1191" r:id="rId28"/>
    <p:sldId id="1258" r:id="rId29"/>
    <p:sldId id="1249" r:id="rId30"/>
    <p:sldId id="407" r:id="rId31"/>
    <p:sldId id="417" r:id="rId32"/>
    <p:sldId id="281" r:id="rId33"/>
    <p:sldId id="950" r:id="rId34"/>
    <p:sldId id="276" r:id="rId35"/>
    <p:sldId id="277" r:id="rId36"/>
    <p:sldId id="278" r:id="rId37"/>
    <p:sldId id="1160" r:id="rId38"/>
    <p:sldId id="1179" r:id="rId39"/>
    <p:sldId id="1268" r:id="rId40"/>
    <p:sldId id="283" r:id="rId41"/>
    <p:sldId id="284" r:id="rId42"/>
    <p:sldId id="309" r:id="rId43"/>
    <p:sldId id="310" r:id="rId44"/>
    <p:sldId id="961" r:id="rId45"/>
    <p:sldId id="962" r:id="rId46"/>
    <p:sldId id="1181" r:id="rId47"/>
    <p:sldId id="976" r:id="rId48"/>
    <p:sldId id="977" r:id="rId49"/>
    <p:sldId id="978" r:id="rId50"/>
    <p:sldId id="312" r:id="rId51"/>
    <p:sldId id="313" r:id="rId52"/>
    <p:sldId id="31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F84032"/>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9707" autoAdjust="0"/>
  </p:normalViewPr>
  <p:slideViewPr>
    <p:cSldViewPr>
      <p:cViewPr varScale="1">
        <p:scale>
          <a:sx n="74" d="100"/>
          <a:sy n="74" d="100"/>
        </p:scale>
        <p:origin x="1194"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DA8698BB-E961-4E8B-BFCD-9AB7576B4C07}"/>
    <pc:docChg chg="undo custSel modSld">
      <pc:chgData name="faizul alfalah" userId="b097e28588539e7c" providerId="LiveId" clId="{DA8698BB-E961-4E8B-BFCD-9AB7576B4C07}" dt="2024-02-14T02:09:35.088" v="20"/>
      <pc:docMkLst>
        <pc:docMk/>
      </pc:docMkLst>
      <pc:sldChg chg="setBg">
        <pc:chgData name="faizul alfalah" userId="b097e28588539e7c" providerId="LiveId" clId="{DA8698BB-E961-4E8B-BFCD-9AB7576B4C07}" dt="2024-02-14T02:09:24.449" v="16"/>
        <pc:sldMkLst>
          <pc:docMk/>
          <pc:sldMk cId="4094898184" sldId="1191"/>
        </pc:sldMkLst>
      </pc:sldChg>
      <pc:sldChg chg="setBg">
        <pc:chgData name="faizul alfalah" userId="b097e28588539e7c" providerId="LiveId" clId="{DA8698BB-E961-4E8B-BFCD-9AB7576B4C07}" dt="2024-02-14T02:08:55.574" v="14"/>
        <pc:sldMkLst>
          <pc:docMk/>
          <pc:sldMk cId="1800463319" sldId="1227"/>
        </pc:sldMkLst>
      </pc:sldChg>
      <pc:sldChg chg="addSp delSp mod setBg">
        <pc:chgData name="faizul alfalah" userId="b097e28588539e7c" providerId="LiveId" clId="{DA8698BB-E961-4E8B-BFCD-9AB7576B4C07}" dt="2024-02-14T02:08:28.269" v="8"/>
        <pc:sldMkLst>
          <pc:docMk/>
          <pc:sldMk cId="866969665" sldId="1252"/>
        </pc:sldMkLst>
        <pc:spChg chg="add del">
          <ac:chgData name="faizul alfalah" userId="b097e28588539e7c" providerId="LiveId" clId="{DA8698BB-E961-4E8B-BFCD-9AB7576B4C07}" dt="2024-02-14T02:08:15.311" v="1" actId="478"/>
          <ac:spMkLst>
            <pc:docMk/>
            <pc:sldMk cId="866969665" sldId="1252"/>
            <ac:spMk id="3" creationId="{A3097165-8E05-6925-6216-11FFD7BA27DA}"/>
          </ac:spMkLst>
        </pc:spChg>
        <pc:spChg chg="add del">
          <ac:chgData name="faizul alfalah" userId="b097e28588539e7c" providerId="LiveId" clId="{DA8698BB-E961-4E8B-BFCD-9AB7576B4C07}" dt="2024-02-14T02:08:15.311" v="1" actId="478"/>
          <ac:spMkLst>
            <pc:docMk/>
            <pc:sldMk cId="866969665" sldId="1252"/>
            <ac:spMk id="4" creationId="{A3097165-8E05-6925-6216-11FFD7BA27DA}"/>
          </ac:spMkLst>
        </pc:spChg>
      </pc:sldChg>
      <pc:sldChg chg="setBg">
        <pc:chgData name="faizul alfalah" userId="b097e28588539e7c" providerId="LiveId" clId="{DA8698BB-E961-4E8B-BFCD-9AB7576B4C07}" dt="2024-02-14T02:09:35.088" v="20"/>
        <pc:sldMkLst>
          <pc:docMk/>
          <pc:sldMk cId="3367162547" sldId="1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2/14/2024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14/02/2024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2/14/2024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14/02/2024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07/2024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533400" y="3429000"/>
            <a:ext cx="7885224" cy="1569660"/>
          </a:xfrm>
          <a:prstGeom prst="rect">
            <a:avLst/>
          </a:prstGeom>
        </p:spPr>
        <p:txBody>
          <a:bodyPr wrap="square">
            <a:spAutoFit/>
          </a:bodyPr>
          <a:lstStyle/>
          <a:p>
            <a:pPr algn="ctr"/>
            <a:r>
              <a:rPr lang="fi-FI" sz="4800" b="1"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  IBRAH DI SEBALIK PERTUKARAN KIBLAT</a:t>
            </a:r>
          </a:p>
        </p:txBody>
      </p:sp>
      <p:sp>
        <p:nvSpPr>
          <p:cNvPr id="3" name="Rectangle 2">
            <a:extLst>
              <a:ext uri="{FF2B5EF4-FFF2-40B4-BE49-F238E27FC236}">
                <a16:creationId xmlns:a16="http://schemas.microsoft.com/office/drawing/2014/main" xmlns="" id="{1BCD6A67-D6C1-BB03-033A-855C22F9F64D}"/>
              </a:ext>
            </a:extLst>
          </p:cNvPr>
          <p:cNvSpPr/>
          <p:nvPr/>
        </p:nvSpPr>
        <p:spPr>
          <a:xfrm>
            <a:off x="-82257" y="61722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6 Syaban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16 </a:t>
            </a:r>
            <a:r>
              <a:rPr lang="en-US" sz="2400" b="1" dirty="0" err="1">
                <a:solidFill>
                  <a:srgbClr val="FFFF00"/>
                </a:solidFill>
                <a:effectLst>
                  <a:glow rad="139700">
                    <a:schemeClr val="tx1">
                      <a:alpha val="40000"/>
                    </a:schemeClr>
                  </a:glow>
                  <a:outerShdw dist="38100" dir="2700000" algn="tl">
                    <a:srgbClr val="000000">
                      <a:alpha val="94000"/>
                    </a:srgbClr>
                  </a:outerShdw>
                </a:effectLst>
              </a:rPr>
              <a:t>Februari</a:t>
            </a:r>
            <a:r>
              <a:rPr lang="en-US" sz="2400" b="1" dirty="0">
                <a:solidFill>
                  <a:srgbClr val="FFFF00"/>
                </a:solidFill>
                <a:effectLst>
                  <a:glow rad="139700">
                    <a:schemeClr val="tx1">
                      <a:alpha val="40000"/>
                    </a:schemeClr>
                  </a:glow>
                  <a:outerShdw dist="38100" dir="2700000" algn="tl">
                    <a:srgbClr val="000000">
                      <a:alpha val="94000"/>
                    </a:srgbClr>
                  </a:outerShdw>
                </a:effectLst>
              </a:rPr>
              <a:t> 2024</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323850" y="304800"/>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Al-Baqarah, ayat 144:</a:t>
            </a:r>
          </a:p>
        </p:txBody>
      </p:sp>
      <p:pic>
        <p:nvPicPr>
          <p:cNvPr id="4" name="Picture 3">
            <a:extLst>
              <a:ext uri="{FF2B5EF4-FFF2-40B4-BE49-F238E27FC236}">
                <a16:creationId xmlns:a16="http://schemas.microsoft.com/office/drawing/2014/main" xmlns="" id="{C8B4DFF0-02D3-43FF-AE30-F8BE1652C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78" y="1600200"/>
            <a:ext cx="8352244" cy="3956647"/>
          </a:xfrm>
          <a:prstGeom prst="rect">
            <a:avLst/>
          </a:prstGeom>
        </p:spPr>
      </p:pic>
    </p:spTree>
    <p:extLst>
      <p:ext uri="{BB962C8B-B14F-4D97-AF65-F5344CB8AC3E}">
        <p14:creationId xmlns:p14="http://schemas.microsoft.com/office/powerpoint/2010/main" val="1879786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80000"/>
          </a:stretch>
        </a:blipFill>
        <a:effectLst/>
      </p:bgPr>
    </p:bg>
    <p:spTree>
      <p:nvGrpSpPr>
        <p:cNvPr id="1" name=""/>
        <p:cNvGrpSpPr/>
        <p:nvPr/>
      </p:nvGrpSpPr>
      <p:grpSpPr>
        <a:xfrm>
          <a:off x="0" y="0"/>
          <a:ext cx="0" cy="0"/>
          <a:chOff x="0" y="0"/>
          <a:chExt cx="0" cy="0"/>
        </a:xfrm>
      </p:grpSpPr>
      <p:sp>
        <p:nvSpPr>
          <p:cNvPr id="5" name="Rectangle 4"/>
          <p:cNvSpPr/>
          <p:nvPr/>
        </p:nvSpPr>
        <p:spPr>
          <a:xfrm>
            <a:off x="163381" y="1600200"/>
            <a:ext cx="8705850" cy="4832092"/>
          </a:xfrm>
          <a:prstGeom prst="rect">
            <a:avLst/>
          </a:prstGeom>
        </p:spPr>
        <p:txBody>
          <a:bodyPr wrap="square">
            <a:spAutoFit/>
          </a:bodyPr>
          <a:lstStyle/>
          <a:p>
            <a:pPr algn="just"/>
            <a:r>
              <a:rPr lang="ms-MY" sz="2800" b="1" dirty="0"/>
              <a:t>Maksudnya: </a:t>
            </a:r>
            <a:r>
              <a:rPr lang="ms-MY" sz="2800" b="1" dirty="0">
                <a:solidFill>
                  <a:srgbClr val="C00000"/>
                </a:solidFill>
              </a:rPr>
              <a:t>Kerap kali Kami melihat engkau (wahai Muhammad), berulang-ulang memandang ke langit, maka Kami benarkan engkau berpaling mengadap kiblat yang engkau sukai. Oleh itu palingkanlah mukamu ke arah masjid Al-Haraam (tempat letaknya Kaabah); dan di mana sahaja kamu berada maka hadapkanlah muka kamu ke arahnya. Dan sesungguhnya orang-orang (Yahudi dan Nasrani) yang telah diberikan Kitab, mereka mengetahui bahawa perkara (berkiblat ke Kaabah) itu adalah perintah yang benar dari Tuhan mereka; dan Allah tidak sekali-kali lalai akan apa yang mereka lakukan.</a:t>
            </a:r>
            <a:endParaRPr lang="ms-MY" sz="3600" b="1" dirty="0"/>
          </a:p>
        </p:txBody>
      </p:sp>
      <p:sp>
        <p:nvSpPr>
          <p:cNvPr id="8" name="Snip Diagonal Corner Rectangle 7">
            <a:extLst>
              <a:ext uri="{FF2B5EF4-FFF2-40B4-BE49-F238E27FC236}">
                <a16:creationId xmlns:a16="http://schemas.microsoft.com/office/drawing/2014/main" xmlns="" id="{B99F7B4E-83DC-BDF3-5F5E-501ED07D7196}"/>
              </a:ext>
            </a:extLst>
          </p:cNvPr>
          <p:cNvSpPr/>
          <p:nvPr/>
        </p:nvSpPr>
        <p:spPr>
          <a:xfrm>
            <a:off x="323850" y="304800"/>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Al-Baqarah, ayat 144:</a:t>
            </a:r>
          </a:p>
        </p:txBody>
      </p:sp>
    </p:spTree>
    <p:extLst>
      <p:ext uri="{BB962C8B-B14F-4D97-AF65-F5344CB8AC3E}">
        <p14:creationId xmlns:p14="http://schemas.microsoft.com/office/powerpoint/2010/main" val="18266910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314201" y="2743200"/>
            <a:ext cx="8629650" cy="3886200"/>
          </a:xfrm>
          <a:prstGeom prst="roundRect">
            <a:avLst/>
          </a:prstGeom>
          <a:solidFill>
            <a:schemeClr val="tx1">
              <a:lumMod val="75000"/>
              <a:lumOff val="25000"/>
              <a:alpha val="68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Ketetapan ini menjadi ujian kepada keimanan kaum muslimin dan keyakinan mereka terhadap wahyu Ilahi. Bagi golongan yang lemah iman, mereka mempertikaikan perubahan hukum yang berlaku dan mempersoalkan rasionalnya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14201" y="336468"/>
            <a:ext cx="8562851" cy="2115788"/>
          </a:xfrm>
          <a:prstGeom prst="roundRect">
            <a:avLst/>
          </a:prstGeom>
          <a:solidFill>
            <a:schemeClr val="tx1">
              <a:lumMod val="75000"/>
              <a:lumOff val="25000"/>
              <a:alpha val="99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Perubahan kiblat merupakan peristiwa nasakh atau perubahan hukum yang pertama berlaku dalam Islam.</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80046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318655" y="1219200"/>
            <a:ext cx="8629650" cy="3962400"/>
          </a:xfrm>
          <a:prstGeom prst="roundRect">
            <a:avLst/>
          </a:prstGeom>
          <a:solidFill>
            <a:schemeClr val="accent6">
              <a:lumMod val="60000"/>
              <a:lumOff val="40000"/>
              <a:alpha val="68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Allah SWT ingin menguji sejauh manakah kepatuhan mereka terhadap arahan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 SAW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menggelar golongan yang mempertikaikan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arahan Allah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golongan yang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kurang akal</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5567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323850" y="304800"/>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dalam</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surah Al-Baqarah, ayat 142:</a:t>
            </a:r>
          </a:p>
        </p:txBody>
      </p:sp>
      <p:sp>
        <p:nvSpPr>
          <p:cNvPr id="5" name="Rectangle 4"/>
          <p:cNvSpPr/>
          <p:nvPr/>
        </p:nvSpPr>
        <p:spPr>
          <a:xfrm>
            <a:off x="262666" y="3733800"/>
            <a:ext cx="8705850" cy="3046988"/>
          </a:xfrm>
          <a:prstGeom prst="rect">
            <a:avLst/>
          </a:prstGeom>
        </p:spPr>
        <p:txBody>
          <a:bodyPr wrap="square">
            <a:spAutoFit/>
          </a:bodyPr>
          <a:lstStyle/>
          <a:p>
            <a:pPr algn="just"/>
            <a:r>
              <a:rPr lang="ms-MY" sz="2400" b="1" dirty="0"/>
              <a:t>Maksudnya: </a:t>
            </a:r>
            <a:r>
              <a:rPr lang="ms-MY" sz="2400" b="1" dirty="0">
                <a:solidFill>
                  <a:srgbClr val="C00000"/>
                </a:solidFill>
              </a:rPr>
              <a:t>Orang-orang bodoh (yang kurang akal pertimbangannya) akan berkata: "Apa sebabnya yang menjadikan orang-orang Islam berpaling dari kiblat yang mereka mengadapnya selama ini?" Katakanlah (wahai Muhammad): "Timur dan barat adalah kepunyaan Allah - (maka ke pihak mana sahaja kita diarahkan Allah mengadapnya, wajiblah kita mematuhiNya); Allah yang memberikan petunjuk hidayahNya kepada sesiapa yang dikehendakiNya ke jalan yang lurus".</a:t>
            </a:r>
            <a:endParaRPr lang="ms-MY" sz="3200" b="1" dirty="0"/>
          </a:p>
        </p:txBody>
      </p:sp>
      <p:pic>
        <p:nvPicPr>
          <p:cNvPr id="4" name="Picture 3">
            <a:extLst>
              <a:ext uri="{FF2B5EF4-FFF2-40B4-BE49-F238E27FC236}">
                <a16:creationId xmlns:a16="http://schemas.microsoft.com/office/drawing/2014/main" xmlns="" id="{8AB32BC5-B494-46E2-8F6C-CDE6F8885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9" y="1447800"/>
            <a:ext cx="9059441" cy="2127688"/>
          </a:xfrm>
          <a:prstGeom prst="rect">
            <a:avLst/>
          </a:prstGeom>
        </p:spPr>
      </p:pic>
    </p:spTree>
    <p:extLst>
      <p:ext uri="{BB962C8B-B14F-4D97-AF65-F5344CB8AC3E}">
        <p14:creationId xmlns:p14="http://schemas.microsoft.com/office/powerpoint/2010/main" val="3606418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12000" r="-12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1600200" y="228600"/>
            <a:ext cx="5867400" cy="914400"/>
          </a:xfrm>
          <a:prstGeom prst="roundRect">
            <a:avLst/>
          </a:prstGeom>
          <a:solidFill>
            <a:schemeClr val="tx2">
              <a:alpha val="60000"/>
            </a:schemeClr>
          </a:solidFill>
          <a:ln w="38100">
            <a:solidFill>
              <a:schemeClr val="accent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seorang hamba,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228600" y="1600200"/>
            <a:ext cx="8629650" cy="49530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Setiap individu hendaklah menyatakan kehambaan yang penuh kepada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Setiap arahan dan larangan perlu diikuti dengan semampu boleh, tanpa sebarang rasa tidak puas hati atau pertikaian. Inilah hakikat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ubudiyyah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ingin diuji oleh Allah dalam peristiwa peralihan kiblat tersebut.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90921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330035" y="457200"/>
            <a:ext cx="8629650" cy="16002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menjadikan kiblat umat Islam kesemuanya menghadap ke Kaabah di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Mekah</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285750" y="2514600"/>
            <a:ext cx="8629650" cy="39624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Kesatuan kiblat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ini bukannya perkara yang sia-sia dan tiada makna, bahkan hal ini melambangkan konsep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kesatuan umat Islam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datang daripada pelbagai bangsa, warna kulit, bahasa dan tempat.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02783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7000" r="-7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28600" y="457200"/>
            <a:ext cx="8629650" cy="3429000"/>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Kesemuanya menyembah Tuhan Yang Satu, bersolat dengan solat yang sama, dan berkiblat dengan kiblat yang satu.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inginkan bahawa umat akhir zaman ini bersatu agar dapat membawa kejayaan dalam memakmurkan dunia mengikut syariah Allah SWT.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228600" y="4343400"/>
            <a:ext cx="8629650" cy="1831769"/>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Sebarang bentuk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pertelingkahan</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wajiblah dijauhi apatah lagi berkaitan dengan agama dan ketaatan terhadap suruhan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a:t>
            </a:r>
            <a:endPar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47383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B99F7B4E-83DC-BDF3-5F5E-501ED07D7196}"/>
              </a:ext>
            </a:extLst>
          </p:cNvPr>
          <p:cNvSpPr/>
          <p:nvPr/>
        </p:nvSpPr>
        <p:spPr>
          <a:xfrm>
            <a:off x="0" y="152400"/>
            <a:ext cx="9143999" cy="914400"/>
          </a:xfrm>
          <a:prstGeom prst="snip2DiagRect">
            <a:avLst>
              <a:gd name="adj1" fmla="val 50000"/>
              <a:gd name="adj2" fmla="val 50000"/>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SAW bersabda:</a:t>
            </a:r>
          </a:p>
        </p:txBody>
      </p:sp>
      <p:sp>
        <p:nvSpPr>
          <p:cNvPr id="5" name="Rectangle 4"/>
          <p:cNvSpPr/>
          <p:nvPr/>
        </p:nvSpPr>
        <p:spPr>
          <a:xfrm>
            <a:off x="457199" y="4284257"/>
            <a:ext cx="8229599" cy="2246769"/>
          </a:xfrm>
          <a:prstGeom prst="rect">
            <a:avLst/>
          </a:prstGeom>
        </p:spPr>
        <p:txBody>
          <a:bodyPr wrap="square">
            <a:spAutoFit/>
          </a:bodyPr>
          <a:lstStyle/>
          <a:p>
            <a:pPr algn="just"/>
            <a:r>
              <a:rPr lang="ms-MY" sz="2800" b="1" dirty="0"/>
              <a:t>Maksudnya: </a:t>
            </a:r>
            <a:r>
              <a:rPr lang="ms-MY" sz="2800" b="1" dirty="0">
                <a:solidFill>
                  <a:srgbClr val="C00000"/>
                </a:solidFill>
              </a:rPr>
              <a:t>Sesungguhnya musnahnya umat-umat sebelum kamu adalah kerana mereka bertelingkah pada al-kitab yakni wahyu Allah. </a:t>
            </a:r>
          </a:p>
          <a:p>
            <a:pPr algn="just"/>
            <a:endParaRPr lang="ms-MY" sz="2800" b="1" dirty="0">
              <a:solidFill>
                <a:srgbClr val="C00000"/>
              </a:solidFill>
            </a:endParaRPr>
          </a:p>
          <a:p>
            <a:pPr algn="just"/>
            <a:r>
              <a:rPr lang="ms-MY" sz="2800" b="1" dirty="0">
                <a:solidFill>
                  <a:srgbClr val="C00000"/>
                </a:solidFill>
              </a:rPr>
              <a:t>				          </a:t>
            </a:r>
            <a:r>
              <a:rPr lang="ms-MY" sz="2800" b="1" dirty="0"/>
              <a:t>(Hadis Riwayat Muslim)</a:t>
            </a:r>
          </a:p>
        </p:txBody>
      </p:sp>
      <p:pic>
        <p:nvPicPr>
          <p:cNvPr id="4" name="Picture 3">
            <a:extLst>
              <a:ext uri="{FF2B5EF4-FFF2-40B4-BE49-F238E27FC236}">
                <a16:creationId xmlns:a16="http://schemas.microsoft.com/office/drawing/2014/main" xmlns="" id="{4387C8B5-BD78-4792-83B6-637BE50A2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9144000" cy="1425742"/>
          </a:xfrm>
          <a:prstGeom prst="rect">
            <a:avLst/>
          </a:prstGeom>
        </p:spPr>
      </p:pic>
    </p:spTree>
    <p:extLst>
      <p:ext uri="{BB962C8B-B14F-4D97-AF65-F5344CB8AC3E}">
        <p14:creationId xmlns:p14="http://schemas.microsoft.com/office/powerpoint/2010/main" val="23214800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3000" r="-13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42454" y="914400"/>
            <a:ext cx="8629650" cy="4495800"/>
          </a:xfrm>
          <a:prstGeom prst="roundRect">
            <a:avLst/>
          </a:prstGeom>
          <a:solidFill>
            <a:schemeClr val="accent2">
              <a:lumMod val="7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Mana-mana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pertelingkahan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membawa kepada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perpecahan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umat Islam hendaklah dijauhi dan dihindarkan. Antara langkah pertama yang perlu dilakukan ialah dengan mengukuhkan kesatuan melalui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penyempurnaan saf solat. </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402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B99F7B4E-83DC-BDF3-5F5E-501ED07D7196}"/>
              </a:ext>
            </a:extLst>
          </p:cNvPr>
          <p:cNvSpPr/>
          <p:nvPr/>
        </p:nvSpPr>
        <p:spPr>
          <a:xfrm>
            <a:off x="0" y="152400"/>
            <a:ext cx="9143999" cy="914400"/>
          </a:xfrm>
          <a:prstGeom prst="snip2DiagRect">
            <a:avLst>
              <a:gd name="adj1" fmla="val 50000"/>
              <a:gd name="adj2" fmla="val 50000"/>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SAW bersabda:</a:t>
            </a:r>
          </a:p>
        </p:txBody>
      </p:sp>
      <p:sp>
        <p:nvSpPr>
          <p:cNvPr id="5" name="Rectangle 4"/>
          <p:cNvSpPr/>
          <p:nvPr/>
        </p:nvSpPr>
        <p:spPr>
          <a:xfrm>
            <a:off x="457199" y="4458831"/>
            <a:ext cx="8229599" cy="2246769"/>
          </a:xfrm>
          <a:prstGeom prst="rect">
            <a:avLst/>
          </a:prstGeom>
        </p:spPr>
        <p:txBody>
          <a:bodyPr wrap="square">
            <a:spAutoFit/>
          </a:bodyPr>
          <a:lstStyle/>
          <a:p>
            <a:pPr algn="just"/>
            <a:r>
              <a:rPr lang="ms-MY" sz="2800" b="1" dirty="0"/>
              <a:t>Maksudnya: </a:t>
            </a:r>
            <a:r>
              <a:rPr lang="ms-MY" sz="2800" b="1" dirty="0">
                <a:solidFill>
                  <a:srgbClr val="C00000"/>
                </a:solidFill>
              </a:rPr>
              <a:t>Hendaklah kamu membetulkan saf solat kamu, atau Allah akan menjadikan kamu berpecah belah. 	</a:t>
            </a:r>
          </a:p>
          <a:p>
            <a:pPr algn="just"/>
            <a:endParaRPr lang="ms-MY" sz="2800" b="1" dirty="0">
              <a:solidFill>
                <a:srgbClr val="C00000"/>
              </a:solidFill>
            </a:endParaRPr>
          </a:p>
          <a:p>
            <a:pPr algn="just"/>
            <a:r>
              <a:rPr lang="ms-MY" sz="2800" b="1" dirty="0">
                <a:solidFill>
                  <a:srgbClr val="C00000"/>
                </a:solidFill>
              </a:rPr>
              <a:t>				          </a:t>
            </a:r>
            <a:r>
              <a:rPr lang="ms-MY" sz="2800" b="1" dirty="0"/>
              <a:t>(Hadis Riwayat Bukhari)</a:t>
            </a:r>
          </a:p>
        </p:txBody>
      </p:sp>
      <p:pic>
        <p:nvPicPr>
          <p:cNvPr id="4" name="Picture 3">
            <a:extLst>
              <a:ext uri="{FF2B5EF4-FFF2-40B4-BE49-F238E27FC236}">
                <a16:creationId xmlns:a16="http://schemas.microsoft.com/office/drawing/2014/main" xmlns="" id="{FA62062F-3CD6-4021-A3F5-2ABA0D543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7" y="2286000"/>
            <a:ext cx="9059441" cy="1444877"/>
          </a:xfrm>
          <a:prstGeom prst="rect">
            <a:avLst/>
          </a:prstGeom>
        </p:spPr>
      </p:pic>
    </p:spTree>
    <p:extLst>
      <p:ext uri="{BB962C8B-B14F-4D97-AF65-F5344CB8AC3E}">
        <p14:creationId xmlns:p14="http://schemas.microsoft.com/office/powerpoint/2010/main" val="1770138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13000" r="-13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28600" y="457200"/>
            <a:ext cx="8629650" cy="2362200"/>
          </a:xfrm>
          <a:prstGeom prst="roundRect">
            <a:avLst/>
          </a:prstGeom>
          <a:solidFill>
            <a:schemeClr val="accent2">
              <a:lumMod val="7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hendak setiap daripada kita mengambil berat tentang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kesempurnaan saf</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Pastikan saf hadapan dipenuhi oleh orang dewasa dan saf kanak-kanak di belakang orang dewasa.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226621" y="3352800"/>
            <a:ext cx="8629650" cy="2438400"/>
          </a:xfrm>
          <a:prstGeom prst="roundRect">
            <a:avLst/>
          </a:prstGeom>
          <a:solidFill>
            <a:schemeClr val="accent2">
              <a:lumMod val="7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Ahli jemaah yang membawa anak kecil, hendaklah berada di bahagian tepi atau belakang bersama anak-anak agar tidak mengganggu jemaah lain ketika sedang solat.</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5126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5000" r="-25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495300" y="2590800"/>
            <a:ext cx="8267700" cy="3886200"/>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Agama Islam merupakan agama yang benar-benar datang daripada Allah, Tuhan sekalian alam yang mengutuskan para rasul semenjak daripada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Nabi Adam AS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hingga ke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Nabi Muhammad SAW</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Bahkan syariat dan tempat-tempat suci di sisi umat Islam berkait rapat dengan tempat-tempat para rasul dan nabi terdahulu.</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495300" y="381000"/>
            <a:ext cx="8115300" cy="1831769"/>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ibrah yang dapat dipelajari daripada peristiwa ini juga, ialah perkaitan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Masjidil Aqsa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Masjidil Haram.</a:t>
            </a:r>
            <a:endPar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82434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28600" y="2971800"/>
            <a:ext cx="8629650" cy="3276600"/>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Agar mereka sentiasa mengambil berat tentang tinggalan sejarah dan tempat suci mereka. Kini,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Masjidil Aqsa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secara khusus masih berada dalam penguasaan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Zionis</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zalim dan menindas penduduk asal di Palestin.</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269174" y="728353"/>
            <a:ext cx="8629650" cy="1142999"/>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Hakikat ini perlu diyakini oleh umat Islam hari ini, </a:t>
            </a:r>
          </a:p>
        </p:txBody>
      </p:sp>
      <p:sp>
        <p:nvSpPr>
          <p:cNvPr id="5" name="Chevron 4"/>
          <p:cNvSpPr/>
          <p:nvPr/>
        </p:nvSpPr>
        <p:spPr>
          <a:xfrm rot="5400000">
            <a:off x="4035073" y="2282473"/>
            <a:ext cx="685802" cy="388051"/>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105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247650" y="3352800"/>
            <a:ext cx="8629650" cy="3276600"/>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Kiriman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doa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bantuan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mampu disampaikan perlu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sentiasa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diberikan dan tidak sekadar waktu bermusim sahaja. Moga-moga dengan sedikit usaha kita ini, akan dipandang oleh</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Allah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serta menjadi asbab kemenangan kaum muslimin di sana.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228600" y="304800"/>
            <a:ext cx="8629650" cy="2743200"/>
          </a:xfrm>
          <a:prstGeom prst="roundRect">
            <a:avLst/>
          </a:prstGeom>
          <a:solidFill>
            <a:schemeClr val="tx1">
              <a:lumMod val="75000"/>
              <a:lumOff val="25000"/>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saudara seagama dan orang yang menghormati hak asasi manusia, perbuatan </a:t>
            </a:r>
            <a:r>
              <a:rPr lang="fi-FI"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Rejim Zionis </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terhadap umat Islam dan penduduk Palestin wajar dikritik dan dikecam dengan sehabis-habisnya. </a:t>
            </a:r>
          </a:p>
        </p:txBody>
      </p:sp>
    </p:spTree>
    <p:extLst>
      <p:ext uri="{BB962C8B-B14F-4D97-AF65-F5344CB8AC3E}">
        <p14:creationId xmlns:p14="http://schemas.microsoft.com/office/powerpoint/2010/main" val="12813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828800"/>
            <a:ext cx="8229600" cy="45720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 menutup khutbah pertama, marilah kita kembali dengan sifat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kehambaan</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 bawah lembayung syariat Islam dan mengukuh saf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perpaduan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sebagaimana yang dianjurkan oleh agama kita. </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4898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1600200" y="228600"/>
            <a:ext cx="5867400" cy="9144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19100" y="1828800"/>
            <a:ext cx="8229600" cy="4114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Ambillah iktibar dalam peristiwa perubahan kiblat agar kita berubah menjadi umat yang bersatu di bawah qiblat yang satu dan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berlumba-lumba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menjadi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umat yang terbaik</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67162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400" y="230817"/>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3"/>
          <p:cNvSpPr txBox="1">
            <a:spLocks/>
          </p:cNvSpPr>
          <p:nvPr/>
        </p:nvSpPr>
        <p:spPr>
          <a:xfrm>
            <a:off x="457199" y="3962400"/>
            <a:ext cx="8229600" cy="275152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400" b="1" dirty="0"/>
              <a:t>Maksudnya : </a:t>
            </a:r>
            <a:r>
              <a:rPr lang="ms-MY" sz="2400" b="1" dirty="0">
                <a:solidFill>
                  <a:srgbClr val="C00000"/>
                </a:solidFill>
              </a:rPr>
              <a:t>Dan bagi tiap-tiap umat ada arah (kiblat) yang masing-masing menujunya; oleh itu berlumba-lumbalah kamu mengerjakan kebaikan; kerana di mana sahaja kamu berada maka Allah tetap akan membawa kamu semua (berhimpun pada hari kiamat untuk menerima balasan); sesungguhnya Allah Maha Kuasa atas tiap-tiap sesuatu.                                                                              </a:t>
            </a:r>
          </a:p>
          <a:p>
            <a:pPr marL="0" indent="0" algn="r">
              <a:buNone/>
            </a:pPr>
            <a:r>
              <a:rPr lang="ms-MY" sz="2400" b="1" dirty="0">
                <a:solidFill>
                  <a:srgbClr val="C00000"/>
                </a:solidFill>
              </a:rPr>
              <a:t>				</a:t>
            </a:r>
            <a:r>
              <a:rPr lang="ms-MY" sz="2400" b="1" dirty="0"/>
              <a:t>(Surah Al-Baqarah : ayat 148)</a:t>
            </a:r>
            <a:endParaRPr lang="ms-MY" b="1" dirty="0"/>
          </a:p>
        </p:txBody>
      </p:sp>
      <p:pic>
        <p:nvPicPr>
          <p:cNvPr id="9" name="Content Placeholder 8">
            <a:extLst>
              <a:ext uri="{FF2B5EF4-FFF2-40B4-BE49-F238E27FC236}">
                <a16:creationId xmlns:a16="http://schemas.microsoft.com/office/drawing/2014/main" xmlns="" id="{68F72D18-0670-4638-BCBE-8FB7535388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199" y="1524000"/>
            <a:ext cx="8229600" cy="2237514"/>
          </a:xfr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بالْقُرْآنِ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85750" y="843677"/>
            <a:ext cx="8686800" cy="2585323"/>
          </a:xfrm>
          <a:prstGeom prst="rect">
            <a:avLst/>
          </a:prstGeom>
          <a:solidFill>
            <a:schemeClr val="accent2">
              <a:lumMod val="50000"/>
              <a:alpha val="55000"/>
            </a:schemeClr>
          </a:solidFill>
        </p:spPr>
        <p:txBody>
          <a:bodyPr wrap="square">
            <a:spAutoFit/>
          </a:bodyPr>
          <a:lstStyle/>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a:t>
            </a:r>
          </a:p>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لَا نَبِيَّ بَعْدَهُ</a:t>
            </a:r>
          </a:p>
        </p:txBody>
      </p:sp>
      <p:sp>
        <p:nvSpPr>
          <p:cNvPr id="5" name="TextBox 4"/>
          <p:cNvSpPr txBox="1"/>
          <p:nvPr/>
        </p:nvSpPr>
        <p:spPr>
          <a:xfrm>
            <a:off x="285750" y="3276600"/>
            <a:ext cx="8686800"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aku bersaksi bahawa tiada Tuhan melainkan Allah sahaja tiada sekutu bagi-Nya,</a:t>
            </a:r>
          </a:p>
          <a:p>
            <a:pPr algn="ctr" fontAlgn="auto">
              <a:spcBef>
                <a:spcPts val="0"/>
              </a:spcBef>
              <a:spcAft>
                <a:spcPts val="0"/>
              </a:spcAft>
              <a:defRPr/>
            </a:pPr>
            <a:r>
              <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Saya bersaksi bahawa Nabi Muhammad adalah hamba dan Rasul-Nya, dan </a:t>
            </a:r>
            <a:r>
              <a:rPr lang="sv-SE" sz="32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 lagi perutusan nabi </a:t>
            </a:r>
            <a:r>
              <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sesudahnya.</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27860" y="1828800"/>
            <a:ext cx="8863740" cy="3886200"/>
          </a:xfrm>
          <a:prstGeom prst="flowChartAlternateProcess">
            <a:avLst/>
          </a:prstGeom>
          <a:gradFill>
            <a:gsLst>
              <a:gs pos="25000">
                <a:schemeClr val="accent6">
                  <a:lumMod val="60000"/>
                  <a:lumOff val="40000"/>
                  <a:alpha val="70000"/>
                </a:schemeClr>
              </a:gs>
              <a:gs pos="94000">
                <a:srgbClr val="002060">
                  <a:tint val="44500"/>
                  <a:satMod val="160000"/>
                </a:srgbClr>
              </a:gs>
              <a:gs pos="100000">
                <a:srgbClr val="002060">
                  <a:tint val="23500"/>
                  <a:satMod val="160000"/>
                </a:srgbClr>
              </a:gs>
            </a:gsLst>
            <a:lin ang="162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Wahai hamba-hamba Allah, berbaktilah kepada Allah SWT dan jagalah setiap gerak geri dan tutur kata. Ingatlah setiap tindakan yang dilakukan dan setiap perkataan  yang diucapkan pasti akan dicatat oleh malaikat. </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99309" y="1828800"/>
            <a:ext cx="8635141" cy="41910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Sesungguhnya setiap manusia akan diserahkan buku amalan masing-masing pada hari Akhirat nanti, dan ketika itu setiap yang tercatat dalam buku amalan tidak dapat diubah dan tak dapat dipinda lagi. </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43212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99309" y="1981200"/>
            <a:ext cx="8635141" cy="36576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Mudah-mudahan dengan peringatan ini, kita akan menjadi hamba Allah yang mendapat rahmat serta keampunan-Nya dan dimasukkan ke dalam syurga bersama kekasih kita Nabi Muhammad SAW.</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533400"/>
            <a:ext cx="8583482"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1653218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838200"/>
            <a:ext cx="8701030" cy="2954655"/>
          </a:xfrm>
          <a:prstGeom prst="rect">
            <a:avLst/>
          </a:prstGeom>
          <a:solidFill>
            <a:srgbClr val="002060">
              <a:alpha val="48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نَّبِيِّ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الرَّحْمَةِ،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وَالتَّابِعِينَ لَهُمْ أُولِي الْفَضْلِ وَالْكَرَامَةِ.</a:t>
            </a:r>
            <a:endPar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14370" y="3657600"/>
            <a:ext cx="8701030"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selawat dan salam ke atas junjungan kami Muhammad, </a:t>
            </a:r>
            <a:r>
              <a:rPr lang="sv-SE"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 pembawa 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jejak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langkah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golongan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memiliki</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kelebihan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kemuliaan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saudara kami di sana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sv-SE" sz="2400" b="1" dirty="0">
                <a:ln w="10160">
                  <a:solidFill>
                    <a:schemeClr val="accent5"/>
                  </a:solidFill>
                  <a:prstDash val="solid"/>
                </a:ln>
                <a:effectLst>
                  <a:outerShdw blurRad="38100" dist="22860" dir="5400000" algn="tl" rotWithShape="0">
                    <a:srgbClr val="000000">
                      <a:alpha val="30000"/>
                    </a:srgbClr>
                  </a:outerShdw>
                </a:effectLst>
              </a:rPr>
              <a:t>16 Februari 2024 / 6 Syaban 1445</a:t>
            </a:r>
            <a:endParaRPr lang="fi-FI"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5" name="Rectangle 4">
            <a:extLst>
              <a:ext uri="{FF2B5EF4-FFF2-40B4-BE49-F238E27FC236}">
                <a16:creationId xmlns:a16="http://schemas.microsoft.com/office/drawing/2014/main" xmlns="" id="{8CD769F6-A83E-13AC-E464-A617695A3981}"/>
              </a:ext>
            </a:extLst>
          </p:cNvPr>
          <p:cNvSpPr/>
          <p:nvPr/>
        </p:nvSpPr>
        <p:spPr>
          <a:xfrm>
            <a:off x="717331" y="2642880"/>
            <a:ext cx="7740869" cy="2585323"/>
          </a:xfrm>
          <a:prstGeom prst="rect">
            <a:avLst/>
          </a:prstGeom>
        </p:spPr>
        <p:txBody>
          <a:bodyPr wrap="square">
            <a:spAutoFit/>
          </a:bodyPr>
          <a:lstStyle/>
          <a:p>
            <a:pPr algn="ctr"/>
            <a:r>
              <a:rPr lang="fi-FI" sz="5400" dirty="0">
                <a:ln w="13462">
                  <a:solidFill>
                    <a:schemeClr val="bg1"/>
                  </a:solidFill>
                  <a:prstDash val="solid"/>
                </a:ln>
                <a:solidFill>
                  <a:srgbClr val="EFF8BA"/>
                </a:solidFill>
                <a:effectLst>
                  <a:outerShdw dist="38100" dir="2700000" algn="bl" rotWithShape="0">
                    <a:schemeClr val="accent5"/>
                  </a:outerShdw>
                </a:effectLst>
                <a:latin typeface="Arial Black" pitchFamily="34" charset="0"/>
              </a:rPr>
              <a:t>  IBRAH DI SEBALIK PERTUKARAN KIBLAT</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506681" y="609600"/>
            <a:ext cx="8305800" cy="2667000"/>
          </a:xfrm>
          <a:prstGeom prst="roundRect">
            <a:avLst/>
          </a:prstGeom>
          <a:solidFill>
            <a:schemeClr val="bg2">
              <a:lumMod val="75000"/>
              <a:alpha val="40000"/>
            </a:schemeClr>
          </a:solidFill>
          <a:ln w="5715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Pejam celik, pejam celik, kita telah memasuki bulan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Sya'ban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melakarkan pelbagai peristiwa bersejarah dan mempunyai banyak kelebihannya.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476993" y="4073236"/>
            <a:ext cx="8305800" cy="2286000"/>
          </a:xfrm>
          <a:prstGeom prst="roundRect">
            <a:avLst/>
          </a:prstGeom>
          <a:solidFill>
            <a:schemeClr val="bg2">
              <a:lumMod val="75000"/>
              <a:alpha val="65000"/>
            </a:schemeClr>
          </a:solidFill>
          <a:ln w="5715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bulan ini,  berlaku peristiwa pertukaran arah kiblat dari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Masjidil Aqsa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 Palestin ke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Masjidil Haram</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yakni Kaabah di Mekah.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12000" r="-12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381000"/>
            <a:ext cx="8305800" cy="2438400"/>
          </a:xfrm>
          <a:prstGeom prst="roundRect">
            <a:avLst/>
          </a:prstGeom>
          <a:solidFill>
            <a:schemeClr val="tx2">
              <a:alpha val="54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Sebagaimana yang dinyatakan oleh ahli tafsir bahawa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 SAW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ketika berada di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Mekah</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baginda menghadap ke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Masjidil Aqsa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dengan menjadikan Kaabah di hadapannya.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457200" y="3193473"/>
            <a:ext cx="8305800" cy="3352800"/>
          </a:xfrm>
          <a:prstGeom prst="roundRect">
            <a:avLst/>
          </a:prstGeom>
          <a:solidFill>
            <a:schemeClr val="tx2">
              <a:alpha val="60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Namun apabila berhijrah ke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Madinah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terletak di bahagian utara Mekah, baginda terpaksa membelakangkan Kaabah untuk menghadap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Masjidil Aqsa</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kerana Madinah terletak di antara Mekah di Selatan dan Masjidil Aqsa di Utara.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3328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457200"/>
            <a:ext cx="8305800" cy="3048000"/>
          </a:xfrm>
          <a:prstGeom prst="roundRect">
            <a:avLst/>
          </a:prstGeom>
          <a:solidFill>
            <a:schemeClr val="tx1">
              <a:lumMod val="75000"/>
              <a:lumOff val="25000"/>
              <a:alpha val="56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Hal ini mendatangkan rasa tidak senang kepada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 SAW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kerana baginda terpaksa membelakangkan Kaabah yang menjadi kiblat asal para nabi dan rasul sebelum baginda.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406730" y="4015839"/>
            <a:ext cx="8305800" cy="2232561"/>
          </a:xfrm>
          <a:prstGeom prst="roundRect">
            <a:avLst/>
          </a:prstGeom>
          <a:solidFill>
            <a:schemeClr val="tx1">
              <a:lumMod val="75000"/>
              <a:lumOff val="25000"/>
              <a:alpha val="56000"/>
            </a:schemeClr>
          </a:solidFill>
          <a:ln w="38100">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Hal ini berlanjutan selama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16 bulan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sehinggalah Allah SWT menurunkan firman-Nya dalam surah al-Baqarah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66969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12423252</TotalTime>
  <Words>1919</Words>
  <Application>Microsoft Office PowerPoint</Application>
  <PresentationFormat>On-screen Show (4:3)</PresentationFormat>
  <Paragraphs>188</Paragraphs>
  <Slides>50</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50</vt:i4>
      </vt:variant>
    </vt:vector>
  </HeadingPairs>
  <TitlesOfParts>
    <vt:vector size="67"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1436</cp:revision>
  <dcterms:created xsi:type="dcterms:W3CDTF">2017-12-24T04:47:57Z</dcterms:created>
  <dcterms:modified xsi:type="dcterms:W3CDTF">2024-02-14T02:56:40Z</dcterms:modified>
</cp:coreProperties>
</file>