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68" r:id="rId6"/>
  </p:sldMasterIdLst>
  <p:notesMasterIdLst>
    <p:notesMasterId r:id="rId54"/>
  </p:notesMasterIdLst>
  <p:sldIdLst>
    <p:sldId id="898" r:id="rId7"/>
    <p:sldId id="259" r:id="rId8"/>
    <p:sldId id="260" r:id="rId9"/>
    <p:sldId id="261" r:id="rId10"/>
    <p:sldId id="262" r:id="rId11"/>
    <p:sldId id="755" r:id="rId12"/>
    <p:sldId id="1336" r:id="rId13"/>
    <p:sldId id="1360" r:id="rId14"/>
    <p:sldId id="1354" r:id="rId15"/>
    <p:sldId id="1341" r:id="rId16"/>
    <p:sldId id="1326" r:id="rId17"/>
    <p:sldId id="1367" r:id="rId18"/>
    <p:sldId id="1368" r:id="rId19"/>
    <p:sldId id="1347" r:id="rId20"/>
    <p:sldId id="1369" r:id="rId21"/>
    <p:sldId id="1348" r:id="rId22"/>
    <p:sldId id="1370" r:id="rId23"/>
    <p:sldId id="1371" r:id="rId24"/>
    <p:sldId id="1335" r:id="rId25"/>
    <p:sldId id="1372" r:id="rId26"/>
    <p:sldId id="1357" r:id="rId27"/>
    <p:sldId id="1333" r:id="rId28"/>
    <p:sldId id="1249" r:id="rId29"/>
    <p:sldId id="407" r:id="rId30"/>
    <p:sldId id="417" r:id="rId31"/>
    <p:sldId id="281" r:id="rId32"/>
    <p:sldId id="950" r:id="rId33"/>
    <p:sldId id="276" r:id="rId34"/>
    <p:sldId id="277" r:id="rId35"/>
    <p:sldId id="278" r:id="rId36"/>
    <p:sldId id="1160" r:id="rId37"/>
    <p:sldId id="1353" r:id="rId38"/>
    <p:sldId id="1365" r:id="rId39"/>
    <p:sldId id="283" r:id="rId40"/>
    <p:sldId id="284" r:id="rId41"/>
    <p:sldId id="309" r:id="rId42"/>
    <p:sldId id="310" r:id="rId43"/>
    <p:sldId id="961" r:id="rId44"/>
    <p:sldId id="962" r:id="rId45"/>
    <p:sldId id="1181" r:id="rId46"/>
    <p:sldId id="976" r:id="rId47"/>
    <p:sldId id="977" r:id="rId48"/>
    <p:sldId id="978" r:id="rId49"/>
    <p:sldId id="312" r:id="rId50"/>
    <p:sldId id="313" r:id="rId51"/>
    <p:sldId id="1289" r:id="rId52"/>
    <p:sldId id="31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336"/>
            <p14:sldId id="1360"/>
            <p14:sldId id="1354"/>
            <p14:sldId id="1341"/>
            <p14:sldId id="1326"/>
            <p14:sldId id="1367"/>
            <p14:sldId id="1368"/>
            <p14:sldId id="1347"/>
            <p14:sldId id="1369"/>
            <p14:sldId id="1348"/>
            <p14:sldId id="1370"/>
            <p14:sldId id="1371"/>
            <p14:sldId id="1335"/>
            <p14:sldId id="1372"/>
            <p14:sldId id="1357"/>
            <p14:sldId id="1333"/>
            <p14:sldId id="1249"/>
            <p14:sldId id="407"/>
            <p14:sldId id="417"/>
            <p14:sldId id="281"/>
            <p14:sldId id="950"/>
            <p14:sldId id="276"/>
            <p14:sldId id="277"/>
            <p14:sldId id="278"/>
            <p14:sldId id="1160"/>
            <p14:sldId id="1353"/>
            <p14:sldId id="1365"/>
            <p14:sldId id="283"/>
            <p14:sldId id="284"/>
            <p14:sldId id="309"/>
            <p14:sldId id="310"/>
            <p14:sldId id="961"/>
            <p14:sldId id="962"/>
            <p14:sldId id="1181"/>
            <p14:sldId id="976"/>
            <p14:sldId id="977"/>
            <p14:sldId id="978"/>
            <p14:sldId id="312"/>
            <p14:sldId id="313"/>
            <p14:sldId id="1289"/>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FF9393"/>
    <a:srgbClr val="20431D"/>
    <a:srgbClr val="EFF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8975" autoAdjust="0"/>
  </p:normalViewPr>
  <p:slideViewPr>
    <p:cSldViewPr>
      <p:cViewPr varScale="1">
        <p:scale>
          <a:sx n="111" d="100"/>
          <a:sy n="111" d="100"/>
        </p:scale>
        <p:origin x="1440" y="10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6/5/2024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5/06/2024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5/06/2024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5/06/2024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5/06/2024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5/06/2024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5/06/2024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5/06/2024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5/06/2024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5/06/2024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5/06/2024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5/06/2024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019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774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03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12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862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6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804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045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319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929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138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590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979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651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714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29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237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687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654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519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308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306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959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687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0565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55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364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242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9551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6281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9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850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9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6/5/2024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5/06/2024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4805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609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6821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3.jpg"/><Relationship Id="rId1" Type="http://schemas.openxmlformats.org/officeDocument/2006/relationships/slideLayout" Target="../slideLayouts/slideLayout24.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23/2024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273565" y="3707863"/>
            <a:ext cx="8596869" cy="1938992"/>
          </a:xfrm>
          <a:prstGeom prst="rect">
            <a:avLst/>
          </a:prstGeom>
        </p:spPr>
        <p:txBody>
          <a:bodyPr wrap="square">
            <a:spAutoFit/>
          </a:bodyPr>
          <a:lstStyle/>
          <a:p>
            <a:pPr algn="ctr"/>
            <a:r>
              <a:rPr lang="fi-FI" sz="60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KELEBIHAN </a:t>
            </a:r>
          </a:p>
          <a:p>
            <a:pPr algn="ctr"/>
            <a:r>
              <a:rPr lang="fi-FI" sz="60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ZULHIJJAH</a:t>
            </a:r>
          </a:p>
        </p:txBody>
      </p:sp>
      <p:sp>
        <p:nvSpPr>
          <p:cNvPr id="3" name="Rectangle 2">
            <a:extLst>
              <a:ext uri="{FF2B5EF4-FFF2-40B4-BE49-F238E27FC236}">
                <a16:creationId xmlns:a16="http://schemas.microsoft.com/office/drawing/2014/main" id="{1BCD6A67-D6C1-BB03-033A-855C22F9F64D}"/>
              </a:ext>
            </a:extLst>
          </p:cNvPr>
          <p:cNvSpPr/>
          <p:nvPr/>
        </p:nvSpPr>
        <p:spPr>
          <a:xfrm>
            <a:off x="-82257" y="626092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29 </a:t>
            </a:r>
            <a:r>
              <a:rPr lang="pt-BR" sz="2400" b="1" dirty="0">
                <a:solidFill>
                  <a:srgbClr val="FFFF00"/>
                </a:solidFill>
                <a:effectLst>
                  <a:glow rad="139700">
                    <a:schemeClr val="tx1">
                      <a:alpha val="40000"/>
                    </a:schemeClr>
                  </a:glow>
                  <a:outerShdw dist="38100" dir="2700000" algn="tl">
                    <a:srgbClr val="000000">
                      <a:alpha val="94000"/>
                    </a:srgbClr>
                  </a:outerShdw>
                </a:effectLst>
              </a:rPr>
              <a:t> Zulkaedah 1445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7 Jun 2024</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6F38716F-54EE-7502-7BEA-007DCB708D63}"/>
              </a:ext>
            </a:extLst>
          </p:cNvPr>
          <p:cNvSpPr/>
          <p:nvPr/>
        </p:nvSpPr>
        <p:spPr>
          <a:xfrm>
            <a:off x="457200" y="381000"/>
            <a:ext cx="8305800" cy="2362200"/>
          </a:xfrm>
          <a:prstGeom prst="roundRect">
            <a:avLst/>
          </a:prstGeom>
          <a:solidFill>
            <a:schemeClr val="accent5">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Maksud 10 hari pertama bulan Zulhijjah ialah awal bulan Zulhijjah sehinggalah hari-hari tasyriq yang  kesemuanya berjumlah 13 hari. </a:t>
            </a:r>
            <a:endPar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id="{6F38716F-54EE-7502-7BEA-007DCB708D63}"/>
              </a:ext>
            </a:extLst>
          </p:cNvPr>
          <p:cNvSpPr/>
          <p:nvPr/>
        </p:nvSpPr>
        <p:spPr>
          <a:xfrm>
            <a:off x="457200" y="3048000"/>
            <a:ext cx="8305800" cy="3581400"/>
          </a:xfrm>
          <a:prstGeom prst="roundRect">
            <a:avLst/>
          </a:prstGeom>
          <a:solidFill>
            <a:schemeClr val="accent5">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Kelebihan atau fadilat melakukan amal soleh pada sepanjang hari-hari di bulan Zulhijjah tersebut merangkumi kesemua amalan yang dilaksanakan oleh seseorang Islam sama ada ibadat itu umum atau pun secara khusus. n. </a:t>
            </a:r>
          </a:p>
        </p:txBody>
      </p:sp>
    </p:spTree>
    <p:extLst>
      <p:ext uri="{BB962C8B-B14F-4D97-AF65-F5344CB8AC3E}">
        <p14:creationId xmlns:p14="http://schemas.microsoft.com/office/powerpoint/2010/main" val="2475797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5000" r="-5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F1055E90-D27E-4791-B4C8-9A4ABBBA0A9A}"/>
              </a:ext>
            </a:extLst>
          </p:cNvPr>
          <p:cNvSpPr/>
          <p:nvPr/>
        </p:nvSpPr>
        <p:spPr>
          <a:xfrm>
            <a:off x="571500" y="3962400"/>
            <a:ext cx="8001000" cy="2438400"/>
          </a:xfrm>
          <a:prstGeom prst="roundRect">
            <a:avLst/>
          </a:prstGeom>
          <a:solidFill>
            <a:schemeClr val="bg2">
              <a:lumMod val="25000"/>
              <a:alpha val="65000"/>
            </a:schemeClr>
          </a:solidFill>
          <a:ln w="57150">
            <a:solidFill>
              <a:schemeClr val="bg2">
                <a:lumMod val="7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Bagi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mampu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istita’ah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untuk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mengerjakan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haji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fardu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bersegeralah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melaksanakannya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semasa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sihat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kuat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
        <p:nvSpPr>
          <p:cNvPr id="5" name="Rectangle: Rounded Corners 5">
            <a:extLst>
              <a:ext uri="{FF2B5EF4-FFF2-40B4-BE49-F238E27FC236}">
                <a16:creationId xmlns:a16="http://schemas.microsoft.com/office/drawing/2014/main" id="{F1055E90-D27E-4791-B4C8-9A4ABBBA0A9A}"/>
              </a:ext>
            </a:extLst>
          </p:cNvPr>
          <p:cNvSpPr/>
          <p:nvPr/>
        </p:nvSpPr>
        <p:spPr>
          <a:xfrm>
            <a:off x="571500" y="304800"/>
            <a:ext cx="8001000" cy="2209800"/>
          </a:xfrm>
          <a:prstGeom prst="roundRect">
            <a:avLst/>
          </a:prstGeom>
          <a:solidFill>
            <a:schemeClr val="bg2">
              <a:lumMod val="50000"/>
              <a:alpha val="65000"/>
            </a:schemeClr>
          </a:solidFill>
          <a:ln w="57150">
            <a:solidFill>
              <a:schemeClr val="bg2">
                <a:lumMod val="7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antara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amalan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soleh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dianjurkan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supaya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kita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semua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mengisi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awal</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bulan</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Zulhijjah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itu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adalah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 </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3886200" y="2847974"/>
            <a:ext cx="933450" cy="885826"/>
          </a:xfrm>
          <a:prstGeom prst="roundRect">
            <a:avLst>
              <a:gd name="adj" fmla="val 0"/>
            </a:avLst>
          </a:prstGeom>
          <a:solidFill>
            <a:schemeClr val="bg2">
              <a:lumMod val="25000"/>
              <a:alpha val="85000"/>
            </a:schemeClr>
          </a:solidFill>
          <a:ln w="57150">
            <a:solidFill>
              <a:schemeClr val="accent6">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1</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92748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F1055E90-D27E-4791-B4C8-9A4ABBBA0A9A}"/>
              </a:ext>
            </a:extLst>
          </p:cNvPr>
          <p:cNvSpPr/>
          <p:nvPr/>
        </p:nvSpPr>
        <p:spPr>
          <a:xfrm>
            <a:off x="571500" y="304800"/>
            <a:ext cx="8001000" cy="2209800"/>
          </a:xfrm>
          <a:prstGeom prst="roundRect">
            <a:avLst/>
          </a:prstGeom>
          <a:solidFill>
            <a:schemeClr val="accent3">
              <a:lumMod val="75000"/>
              <a:alpha val="65000"/>
            </a:schemeClr>
          </a:solidFill>
          <a:ln w="57150">
            <a:solidFill>
              <a:schemeClr val="bg2">
                <a:lumMod val="7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kerana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amalan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haji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umrah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mempunyai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fadilat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besar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sebagaimana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sabda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Nabi</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Muhammad SAW</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
        <p:nvSpPr>
          <p:cNvPr id="6" name="Rectangle 5"/>
          <p:cNvSpPr/>
          <p:nvPr/>
        </p:nvSpPr>
        <p:spPr>
          <a:xfrm>
            <a:off x="381000" y="4572000"/>
            <a:ext cx="8382000" cy="2185214"/>
          </a:xfrm>
          <a:prstGeom prst="rect">
            <a:avLst/>
          </a:prstGeom>
        </p:spPr>
        <p:txBody>
          <a:bodyPr wrap="square">
            <a:spAutoFit/>
          </a:bodyPr>
          <a:lstStyle/>
          <a:p>
            <a:pPr algn="just"/>
            <a:r>
              <a:rPr lang="ms-MY" sz="2800" b="1" dirty="0">
                <a:solidFill>
                  <a:prstClr val="black"/>
                </a:solidFill>
              </a:rPr>
              <a:t>Maksudnya: </a:t>
            </a:r>
            <a:r>
              <a:rPr lang="sv-SE" sz="2800" b="1" dirty="0">
                <a:solidFill>
                  <a:srgbClr val="C00000"/>
                </a:solidFill>
              </a:rPr>
              <a:t>Umrah ke umrah berikutnya adalah penghapus dosa yang dilakukan di antara keduanya, dan haji yang mabrur tidaklah ada balasan baginya kecuali Syurga.</a:t>
            </a:r>
          </a:p>
          <a:p>
            <a:pPr algn="r"/>
            <a:r>
              <a:rPr lang="ms-MY" sz="2400" b="1" dirty="0"/>
              <a:t>(Hadis Riwayat Al-Bukhari dan Muslim)</a:t>
            </a:r>
            <a:endParaRPr lang="ms-MY" sz="2400" b="1" dirty="0">
              <a:solidFill>
                <a:prstClr val="black"/>
              </a:solidFill>
            </a:endParaRPr>
          </a:p>
        </p:txBody>
      </p:sp>
      <p:pic>
        <p:nvPicPr>
          <p:cNvPr id="4" name="Picture 3">
            <a:extLst>
              <a:ext uri="{FF2B5EF4-FFF2-40B4-BE49-F238E27FC236}">
                <a16:creationId xmlns:a16="http://schemas.microsoft.com/office/drawing/2014/main" id="{AEB25FEB-9DFE-443F-BCDE-A74AE3207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73" y="2791814"/>
            <a:ext cx="7809653" cy="1780186"/>
          </a:xfrm>
          <a:prstGeom prst="rect">
            <a:avLst/>
          </a:prstGeom>
        </p:spPr>
      </p:pic>
    </p:spTree>
    <p:extLst>
      <p:ext uri="{BB962C8B-B14F-4D97-AF65-F5344CB8AC3E}">
        <p14:creationId xmlns:p14="http://schemas.microsoft.com/office/powerpoint/2010/main" val="317633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F1055E90-D27E-4791-B4C8-9A4ABBBA0A9A}"/>
              </a:ext>
            </a:extLst>
          </p:cNvPr>
          <p:cNvSpPr/>
          <p:nvPr/>
        </p:nvSpPr>
        <p:spPr>
          <a:xfrm>
            <a:off x="628650" y="1219200"/>
            <a:ext cx="8001000" cy="2247900"/>
          </a:xfrm>
          <a:prstGeom prst="roundRect">
            <a:avLst/>
          </a:prstGeom>
          <a:solidFill>
            <a:schemeClr val="accent3">
              <a:lumMod val="75000"/>
              <a:alpha val="57000"/>
            </a:schemeClr>
          </a:solidFill>
          <a:ln w="57150">
            <a:solidFill>
              <a:schemeClr val="bg2">
                <a:lumMod val="7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Berpuasa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sunat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bermula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satu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sehingga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hari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kesembilan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Zulhijjah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dikenali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hari</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Arafah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4248150" y="152400"/>
            <a:ext cx="933450" cy="885826"/>
          </a:xfrm>
          <a:prstGeom prst="roundRect">
            <a:avLst>
              <a:gd name="adj" fmla="val 0"/>
            </a:avLst>
          </a:prstGeom>
          <a:solidFill>
            <a:schemeClr val="bg2">
              <a:lumMod val="25000"/>
              <a:alpha val="85000"/>
            </a:schemeClr>
          </a:solidFill>
          <a:ln w="57150">
            <a:solidFill>
              <a:schemeClr val="accent6">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2</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Snip Diagonal Corner Rectangle 7">
            <a:extLst>
              <a:ext uri="{FF2B5EF4-FFF2-40B4-BE49-F238E27FC236}">
                <a16:creationId xmlns:a16="http://schemas.microsoft.com/office/drawing/2014/main" id="{0AEA0A4F-7F45-44E2-96AA-FC84710C1BAC}"/>
              </a:ext>
            </a:extLst>
          </p:cNvPr>
          <p:cNvSpPr/>
          <p:nvPr/>
        </p:nvSpPr>
        <p:spPr>
          <a:xfrm>
            <a:off x="647700" y="3733800"/>
            <a:ext cx="8081964" cy="722769"/>
          </a:xfrm>
          <a:prstGeom prst="snip2DiagRect">
            <a:avLst>
              <a:gd name="adj1" fmla="val 50000"/>
              <a:gd name="adj2" fmla="val 500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 Rasulullah SAW yang bermaksud:</a:t>
            </a:r>
          </a:p>
        </p:txBody>
      </p:sp>
      <p:sp>
        <p:nvSpPr>
          <p:cNvPr id="7" name="Rectangle 6"/>
          <p:cNvSpPr/>
          <p:nvPr/>
        </p:nvSpPr>
        <p:spPr>
          <a:xfrm>
            <a:off x="438150" y="4766608"/>
            <a:ext cx="8382000" cy="1938992"/>
          </a:xfrm>
          <a:prstGeom prst="rect">
            <a:avLst/>
          </a:prstGeom>
        </p:spPr>
        <p:txBody>
          <a:bodyPr wrap="square">
            <a:spAutoFit/>
          </a:bodyPr>
          <a:lstStyle/>
          <a:p>
            <a:pPr algn="just"/>
            <a:r>
              <a:rPr lang="ms-MY" sz="3200" b="1" dirty="0">
                <a:solidFill>
                  <a:prstClr val="black"/>
                </a:solidFill>
              </a:rPr>
              <a:t> </a:t>
            </a:r>
            <a:r>
              <a:rPr lang="sv-SE" sz="3200" b="1" dirty="0">
                <a:solidFill>
                  <a:srgbClr val="C00000"/>
                </a:solidFill>
              </a:rPr>
              <a:t>“Puasa di hari ‘Arafah, aku berharap dengannya Allah akan menghapuskan dosa setahun yang lalu dan setahun yang akan datang…”</a:t>
            </a:r>
          </a:p>
          <a:p>
            <a:pPr algn="r"/>
            <a:r>
              <a:rPr lang="ms-MY" sz="2400" b="1" dirty="0"/>
              <a:t>(Riwayat  Muslim)</a:t>
            </a:r>
            <a:endParaRPr lang="ms-MY" sz="2400" b="1" dirty="0">
              <a:solidFill>
                <a:prstClr val="black"/>
              </a:solidFill>
            </a:endParaRPr>
          </a:p>
        </p:txBody>
      </p:sp>
    </p:spTree>
    <p:extLst>
      <p:ext uri="{BB962C8B-B14F-4D97-AF65-F5344CB8AC3E}">
        <p14:creationId xmlns:p14="http://schemas.microsoft.com/office/powerpoint/2010/main" val="84516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7000" r="-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381000" y="2438400"/>
            <a:ext cx="8382000" cy="39624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Adalah bagi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mereka</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yang tidak melaksanakan haji</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manakala mereka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yang sedang berhaji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atau sedang</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berwuquf di Arafah</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maka puasa sunat Arafah ini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tidak digalakkan</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kepada mereka.</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1866900" y="914400"/>
            <a:ext cx="5410200" cy="10668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Puasa di hari Arafah</a:t>
            </a:r>
            <a:endParaRPr kumimoji="0" lang="fi-FI" sz="3200" b="0" i="0" u="none" strike="noStrike" kern="1200" cap="none" spc="0" normalizeH="0" baseline="0" noProof="0" dirty="0">
              <a:ln>
                <a:solidFill>
                  <a:sysClr val="windowText" lastClr="000000"/>
                </a:solidFill>
              </a:ln>
              <a:solidFill>
                <a:schemeClr val="tx1"/>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81808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F1055E90-D27E-4791-B4C8-9A4ABBBA0A9A}"/>
              </a:ext>
            </a:extLst>
          </p:cNvPr>
          <p:cNvSpPr/>
          <p:nvPr/>
        </p:nvSpPr>
        <p:spPr>
          <a:xfrm>
            <a:off x="628650" y="1447800"/>
            <a:ext cx="8001000" cy="2247900"/>
          </a:xfrm>
          <a:prstGeom prst="roundRect">
            <a:avLst/>
          </a:prstGeom>
          <a:solidFill>
            <a:schemeClr val="bg2">
              <a:lumMod val="25000"/>
              <a:alpha val="65000"/>
            </a:schemeClr>
          </a:solidFill>
          <a:ln w="57150">
            <a:solidFill>
              <a:schemeClr val="bg2">
                <a:lumMod val="7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Dianjurkan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kepada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kita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supaya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memperbanyakkan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zikir-zikir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datang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daripada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Nabi</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SAW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seperti</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4162425" y="304800"/>
            <a:ext cx="933450" cy="885826"/>
          </a:xfrm>
          <a:prstGeom prst="roundRect">
            <a:avLst>
              <a:gd name="adj" fmla="val 0"/>
            </a:avLst>
          </a:prstGeom>
          <a:solidFill>
            <a:schemeClr val="bg2">
              <a:lumMod val="25000"/>
              <a:alpha val="85000"/>
            </a:schemeClr>
          </a:solidFill>
          <a:ln w="57150">
            <a:solidFill>
              <a:schemeClr val="accent6">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3</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pic>
        <p:nvPicPr>
          <p:cNvPr id="8" name="Picture 7">
            <a:extLst>
              <a:ext uri="{FF2B5EF4-FFF2-40B4-BE49-F238E27FC236}">
                <a16:creationId xmlns:a16="http://schemas.microsoft.com/office/drawing/2014/main" id="{A77A9F48-1B6B-4D02-B9AB-5471DBDD2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03" y="4419600"/>
            <a:ext cx="8090093" cy="1457070"/>
          </a:xfrm>
          <a:prstGeom prst="rect">
            <a:avLst/>
          </a:prstGeom>
        </p:spPr>
      </p:pic>
    </p:spTree>
    <p:extLst>
      <p:ext uri="{BB962C8B-B14F-4D97-AF65-F5344CB8AC3E}">
        <p14:creationId xmlns:p14="http://schemas.microsoft.com/office/powerpoint/2010/main" val="161931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6F38716F-54EE-7502-7BEA-007DCB708D63}"/>
              </a:ext>
            </a:extLst>
          </p:cNvPr>
          <p:cNvSpPr/>
          <p:nvPr/>
        </p:nvSpPr>
        <p:spPr>
          <a:xfrm>
            <a:off x="190500" y="304800"/>
            <a:ext cx="8763000" cy="1981200"/>
          </a:xfrm>
          <a:prstGeom prst="roundRect">
            <a:avLst/>
          </a:prstGeom>
          <a:solidFill>
            <a:schemeClr val="accent3">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Adapun hukum berkaitan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takbir raya</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para ulama membahagikannya kepada dua situasi iaitu. </a:t>
            </a:r>
            <a:endParaRPr kumimoji="0" lang="sv-SE" sz="30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endParaRPr>
          </a:p>
        </p:txBody>
      </p:sp>
      <p:sp>
        <p:nvSpPr>
          <p:cNvPr id="5" name="Rectangle: Rounded Corners 5">
            <a:extLst>
              <a:ext uri="{FF2B5EF4-FFF2-40B4-BE49-F238E27FC236}">
                <a16:creationId xmlns:a16="http://schemas.microsoft.com/office/drawing/2014/main" id="{6F38716F-54EE-7502-7BEA-007DCB708D63}"/>
              </a:ext>
            </a:extLst>
          </p:cNvPr>
          <p:cNvSpPr/>
          <p:nvPr/>
        </p:nvSpPr>
        <p:spPr>
          <a:xfrm>
            <a:off x="2095500" y="2743200"/>
            <a:ext cx="4953000" cy="762000"/>
          </a:xfrm>
          <a:prstGeom prst="roundRect">
            <a:avLst/>
          </a:prstGeom>
          <a:solidFill>
            <a:schemeClr val="accent3">
              <a:lumMod val="50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Takbir Mutlaq (bebas)</a:t>
            </a:r>
            <a:endParaRPr kumimoji="0" lang="sv-SE" sz="30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
        <p:nvSpPr>
          <p:cNvPr id="6" name="Rectangle: Rounded Corners 5">
            <a:extLst>
              <a:ext uri="{FF2B5EF4-FFF2-40B4-BE49-F238E27FC236}">
                <a16:creationId xmlns:a16="http://schemas.microsoft.com/office/drawing/2014/main" id="{6F38716F-54EE-7502-7BEA-007DCB708D63}"/>
              </a:ext>
            </a:extLst>
          </p:cNvPr>
          <p:cNvSpPr/>
          <p:nvPr/>
        </p:nvSpPr>
        <p:spPr>
          <a:xfrm>
            <a:off x="190500" y="3886200"/>
            <a:ext cx="8763000" cy="2514600"/>
          </a:xfrm>
          <a:prstGeom prst="roundRect">
            <a:avLst/>
          </a:prstGeom>
          <a:solidFill>
            <a:schemeClr val="accent3">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 dilakukan bermula pada malam </a:t>
            </a:r>
          </a:p>
          <a:p>
            <a:pPr lvl="0"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10 Zulhijjah </a:t>
            </a:r>
            <a:r>
              <a:rPr lang="sv-SE" sz="30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sehingga</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imam takbir solat sunat hari raya</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Ia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disunatkan</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pada setiap waktu, keadaan dan tempat.</a:t>
            </a:r>
            <a:endParaRPr kumimoji="0" lang="sv-SE" sz="30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endParaRPr>
          </a:p>
        </p:txBody>
      </p:sp>
    </p:spTree>
    <p:extLst>
      <p:ext uri="{BB962C8B-B14F-4D97-AF65-F5344CB8AC3E}">
        <p14:creationId xmlns:p14="http://schemas.microsoft.com/office/powerpoint/2010/main" val="1922442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8000" r="-8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6F38716F-54EE-7502-7BEA-007DCB708D63}"/>
              </a:ext>
            </a:extLst>
          </p:cNvPr>
          <p:cNvSpPr/>
          <p:nvPr/>
        </p:nvSpPr>
        <p:spPr>
          <a:xfrm>
            <a:off x="1905000" y="1066800"/>
            <a:ext cx="5638800" cy="762000"/>
          </a:xfrm>
          <a:prstGeom prst="roundRect">
            <a:avLst/>
          </a:prstGeom>
          <a:solidFill>
            <a:schemeClr val="accent3">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Takbir Muqayyad (terikat)</a:t>
            </a:r>
            <a:endParaRPr kumimoji="0" lang="sv-SE" sz="30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
        <p:nvSpPr>
          <p:cNvPr id="6" name="Rectangle: Rounded Corners 5">
            <a:extLst>
              <a:ext uri="{FF2B5EF4-FFF2-40B4-BE49-F238E27FC236}">
                <a16:creationId xmlns:a16="http://schemas.microsoft.com/office/drawing/2014/main" id="{6F38716F-54EE-7502-7BEA-007DCB708D63}"/>
              </a:ext>
            </a:extLst>
          </p:cNvPr>
          <p:cNvSpPr/>
          <p:nvPr/>
        </p:nvSpPr>
        <p:spPr>
          <a:xfrm>
            <a:off x="190500" y="2362200"/>
            <a:ext cx="8763000" cy="3048000"/>
          </a:xfrm>
          <a:prstGeom prst="roundRect">
            <a:avLst/>
          </a:prstGeom>
          <a:solidFill>
            <a:schemeClr val="accent3">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dilakukan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setelah </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menunaikan setiap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solat</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Ia bermula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selepas solat Subuh pada 9 Zulhijjah </a:t>
            </a:r>
            <a:r>
              <a:rPr lang="sv-SE" sz="30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sehinggalah</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selepas solat Asar pada hari Tasyriq ketiga.</a:t>
            </a:r>
            <a:endParaRPr kumimoji="0" lang="sv-SE" sz="30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12694403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8000" r="-18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F1055E90-D27E-4791-B4C8-9A4ABBBA0A9A}"/>
              </a:ext>
            </a:extLst>
          </p:cNvPr>
          <p:cNvSpPr/>
          <p:nvPr/>
        </p:nvSpPr>
        <p:spPr>
          <a:xfrm>
            <a:off x="628650" y="2133600"/>
            <a:ext cx="8001000" cy="2743200"/>
          </a:xfrm>
          <a:prstGeom prst="roundRect">
            <a:avLst/>
          </a:prstGeom>
          <a:solidFill>
            <a:schemeClr val="accent3">
              <a:lumMod val="75000"/>
              <a:alpha val="65000"/>
            </a:schemeClr>
          </a:solidFill>
          <a:ln w="57150">
            <a:solidFill>
              <a:schemeClr val="bg2">
                <a:lumMod val="7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Pelaksanaan</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ibadat</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korban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sembelihan</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haiwan</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ternakan</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pada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hari-hari</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p>
          <a:p>
            <a:pPr lvl="0" algn="ctr">
              <a:defRPr/>
            </a:pP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10</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hingga</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13</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Zulhijjah</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kumimoji="0" lang="fi-FI" sz="36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ndParaRPr>
          </a:p>
        </p:txBody>
      </p:sp>
      <p:sp>
        <p:nvSpPr>
          <p:cNvPr id="5" name="Rectangle: Rounded Corners 5">
            <a:extLst>
              <a:ext uri="{FF2B5EF4-FFF2-40B4-BE49-F238E27FC236}">
                <a16:creationId xmlns:a16="http://schemas.microsoft.com/office/drawing/2014/main" id="{A3097165-8E05-6925-6216-11FFD7BA27DA}"/>
              </a:ext>
            </a:extLst>
          </p:cNvPr>
          <p:cNvSpPr/>
          <p:nvPr/>
        </p:nvSpPr>
        <p:spPr>
          <a:xfrm>
            <a:off x="3962400" y="1066800"/>
            <a:ext cx="933450" cy="885826"/>
          </a:xfrm>
          <a:prstGeom prst="roundRect">
            <a:avLst>
              <a:gd name="adj" fmla="val 0"/>
            </a:avLst>
          </a:prstGeom>
          <a:solidFill>
            <a:schemeClr val="bg2">
              <a:lumMod val="25000"/>
              <a:alpha val="85000"/>
            </a:schemeClr>
          </a:solidFill>
          <a:ln w="57150">
            <a:solidFill>
              <a:schemeClr val="accent6">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4</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95172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B99F7B4E-83DC-BDF3-5F5E-501ED07D7196}"/>
              </a:ext>
            </a:extLst>
          </p:cNvPr>
          <p:cNvSpPr/>
          <p:nvPr/>
        </p:nvSpPr>
        <p:spPr>
          <a:xfrm>
            <a:off x="531017" y="228600"/>
            <a:ext cx="8081964" cy="914399"/>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 Allah SWT </a:t>
            </a:r>
          </a:p>
        </p:txBody>
      </p:sp>
      <p:sp>
        <p:nvSpPr>
          <p:cNvPr id="4" name="Rectangle 3"/>
          <p:cNvSpPr/>
          <p:nvPr/>
        </p:nvSpPr>
        <p:spPr>
          <a:xfrm>
            <a:off x="380999" y="4074855"/>
            <a:ext cx="8382000" cy="2554545"/>
          </a:xfrm>
          <a:prstGeom prst="rect">
            <a:avLst/>
          </a:prstGeom>
        </p:spPr>
        <p:txBody>
          <a:bodyPr wrap="square">
            <a:spAutoFit/>
          </a:bodyPr>
          <a:lstStyle/>
          <a:p>
            <a:pPr algn="just"/>
            <a:r>
              <a:rPr lang="ms-MY" sz="3200" b="1" dirty="0">
                <a:solidFill>
                  <a:prstClr val="black"/>
                </a:solidFill>
              </a:rPr>
              <a:t>Maksudnya: </a:t>
            </a:r>
            <a:r>
              <a:rPr lang="sv-SE" sz="3200" b="1" dirty="0">
                <a:solidFill>
                  <a:srgbClr val="C00000"/>
                </a:solidFill>
              </a:rPr>
              <a:t>"Oleh itu, kerjakanlah sembahyang kerana Tuhanmu semata-mata dan sembelihlah korban (sebagai bersyukur)".</a:t>
            </a:r>
            <a:endParaRPr lang="ar-YE" sz="3200" b="1" dirty="0">
              <a:solidFill>
                <a:srgbClr val="C00000"/>
              </a:solidFill>
            </a:endParaRPr>
          </a:p>
          <a:p>
            <a:pPr algn="just"/>
            <a:endParaRPr lang="ar-YE" sz="3200" b="1" dirty="0">
              <a:solidFill>
                <a:srgbClr val="C00000"/>
              </a:solidFill>
            </a:endParaRPr>
          </a:p>
          <a:p>
            <a:pPr algn="just"/>
            <a:r>
              <a:rPr lang="en-US" sz="3200" b="1" dirty="0"/>
              <a:t>				(Surah Al-</a:t>
            </a:r>
            <a:r>
              <a:rPr lang="en-US" sz="3200" b="1" dirty="0" err="1"/>
              <a:t>Kauthar</a:t>
            </a:r>
            <a:r>
              <a:rPr lang="en-US" sz="3200" b="1" dirty="0"/>
              <a:t>, </a:t>
            </a:r>
            <a:r>
              <a:rPr lang="en-US" sz="3200" b="1" dirty="0" err="1"/>
              <a:t>ayat</a:t>
            </a:r>
            <a:r>
              <a:rPr lang="en-US" sz="3200" b="1" dirty="0"/>
              <a:t> 2)</a:t>
            </a:r>
            <a:endParaRPr lang="ms-MY" sz="4000" b="1" dirty="0"/>
          </a:p>
        </p:txBody>
      </p:sp>
      <p:pic>
        <p:nvPicPr>
          <p:cNvPr id="5" name="Picture 4">
            <a:extLst>
              <a:ext uri="{FF2B5EF4-FFF2-40B4-BE49-F238E27FC236}">
                <a16:creationId xmlns:a16="http://schemas.microsoft.com/office/drawing/2014/main" id="{19D81C55-3309-48F8-9582-2891FB78A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727" y="2060706"/>
            <a:ext cx="5718544" cy="1444877"/>
          </a:xfrm>
          <a:prstGeom prst="rect">
            <a:avLst/>
          </a:prstGeom>
        </p:spPr>
      </p:pic>
    </p:spTree>
    <p:extLst>
      <p:ext uri="{BB962C8B-B14F-4D97-AF65-F5344CB8AC3E}">
        <p14:creationId xmlns:p14="http://schemas.microsoft.com/office/powerpoint/2010/main" val="35473225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80999" y="4572000"/>
            <a:ext cx="8382000" cy="2062103"/>
          </a:xfrm>
          <a:prstGeom prst="rect">
            <a:avLst/>
          </a:prstGeom>
        </p:spPr>
        <p:txBody>
          <a:bodyPr wrap="square">
            <a:spAutoFit/>
          </a:bodyPr>
          <a:lstStyle/>
          <a:p>
            <a:pPr lvl="0" algn="just">
              <a:defRPr/>
            </a:pPr>
            <a:r>
              <a:rPr kumimoji="0" lang="ms-MY" sz="2800" b="1" i="0" u="none" strike="noStrike" kern="1200" cap="none" spc="0" normalizeH="0" baseline="0" noProof="0" dirty="0">
                <a:ln>
                  <a:noFill/>
                </a:ln>
                <a:effectLst/>
                <a:uLnTx/>
                <a:uFillTx/>
                <a:latin typeface="Calibri"/>
              </a:rPr>
              <a:t> </a:t>
            </a:r>
            <a:r>
              <a:rPr lang="ms-MY" sz="3600" b="1" dirty="0"/>
              <a:t>Ertinya:</a:t>
            </a:r>
            <a:r>
              <a:rPr lang="ms-MY" sz="3600" b="1" dirty="0">
                <a:solidFill>
                  <a:srgbClr val="C00000"/>
                </a:solidFill>
              </a:rPr>
              <a:t> “Seluruh hari tasyriq adalah hari menyembelih (untuk berkorban)”.</a:t>
            </a:r>
          </a:p>
          <a:p>
            <a:pPr lvl="0" algn="just">
              <a:defRPr/>
            </a:pPr>
            <a:r>
              <a:rPr lang="ms-MY" sz="2800" b="1" dirty="0">
                <a:solidFill>
                  <a:srgbClr val="C00000"/>
                </a:solidFill>
              </a:rPr>
              <a:t>                                              </a:t>
            </a:r>
          </a:p>
          <a:p>
            <a:pPr lvl="0" algn="r">
              <a:defRPr/>
            </a:pPr>
            <a:r>
              <a:rPr lang="ms-MY" sz="2800" b="1" dirty="0">
                <a:solidFill>
                  <a:srgbClr val="C00000"/>
                </a:solidFill>
              </a:rPr>
              <a:t> </a:t>
            </a:r>
            <a:r>
              <a:rPr lang="ms-MY" sz="2800" b="1" dirty="0"/>
              <a:t>(Hadis Riwayat Imam Ahmad)</a:t>
            </a:r>
          </a:p>
        </p:txBody>
      </p:sp>
      <p:sp>
        <p:nvSpPr>
          <p:cNvPr id="6" name="Snip Diagonal Corner Rectangle 7">
            <a:extLst>
              <a:ext uri="{FF2B5EF4-FFF2-40B4-BE49-F238E27FC236}">
                <a16:creationId xmlns:a16="http://schemas.microsoft.com/office/drawing/2014/main" id="{0AEA0A4F-7F45-44E2-96AA-FC84710C1BAC}"/>
              </a:ext>
            </a:extLst>
          </p:cNvPr>
          <p:cNvSpPr/>
          <p:nvPr/>
        </p:nvSpPr>
        <p:spPr>
          <a:xfrm>
            <a:off x="531018" y="496431"/>
            <a:ext cx="8081964" cy="722769"/>
          </a:xfrm>
          <a:prstGeom prst="snip2DiagRect">
            <a:avLst>
              <a:gd name="adj1" fmla="val 50000"/>
              <a:gd name="adj2" fmla="val 500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Rasullah SAW turut bersabda :</a:t>
            </a:r>
          </a:p>
        </p:txBody>
      </p:sp>
      <p:pic>
        <p:nvPicPr>
          <p:cNvPr id="5" name="Picture 4">
            <a:extLst>
              <a:ext uri="{FF2B5EF4-FFF2-40B4-BE49-F238E27FC236}">
                <a16:creationId xmlns:a16="http://schemas.microsoft.com/office/drawing/2014/main" id="{3EF42893-3612-494D-BD87-E9A6BC02A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588" y="2290313"/>
            <a:ext cx="5230821" cy="1603387"/>
          </a:xfrm>
          <a:prstGeom prst="rect">
            <a:avLst/>
          </a:prstGeom>
        </p:spPr>
      </p:pic>
    </p:spTree>
    <p:extLst>
      <p:ext uri="{BB962C8B-B14F-4D97-AF65-F5344CB8AC3E}">
        <p14:creationId xmlns:p14="http://schemas.microsoft.com/office/powerpoint/2010/main" val="31003145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
        <p:nvSpPr>
          <p:cNvPr id="9" name="Rectangle: Rounded Corners 8">
            <a:extLst>
              <a:ext uri="{FF2B5EF4-FFF2-40B4-BE49-F238E27FC236}">
                <a16:creationId xmlns:a16="http://schemas.microsoft.com/office/drawing/2014/main" id="{FA9C5201-3937-4A66-A830-C32FEA0519A1}"/>
              </a:ext>
            </a:extLst>
          </p:cNvPr>
          <p:cNvSpPr>
            <a:spLocks noGrp="1"/>
          </p:cNvSpPr>
          <p:nvPr>
            <p:ph idx="1"/>
          </p:nvPr>
        </p:nvSpPr>
        <p:spPr>
          <a:xfrm>
            <a:off x="142875" y="1676400"/>
            <a:ext cx="8782050" cy="31242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 mengakhiri khutbah, marilah kita sama-sama mengambil kesempatan untuk memperbanyakkan amal soleh pada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bulan Zulhijjah</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p>
        </p:txBody>
      </p:sp>
    </p:spTree>
    <p:extLst>
      <p:ext uri="{BB962C8B-B14F-4D97-AF65-F5344CB8AC3E}">
        <p14:creationId xmlns:p14="http://schemas.microsoft.com/office/powerpoint/2010/main" val="329389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id="{3171E703-C7D5-5EB4-89E6-650B0C00FFB9}"/>
              </a:ext>
            </a:extLst>
          </p:cNvPr>
          <p:cNvSpPr txBox="1">
            <a:spLocks/>
          </p:cNvSpPr>
          <p:nvPr/>
        </p:nvSpPr>
        <p:spPr>
          <a:xfrm>
            <a:off x="1524000" y="609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
        <p:nvSpPr>
          <p:cNvPr id="7" name="Rectangle: Rounded Corners 8">
            <a:extLst>
              <a:ext uri="{FF2B5EF4-FFF2-40B4-BE49-F238E27FC236}">
                <a16:creationId xmlns:a16="http://schemas.microsoft.com/office/drawing/2014/main" id="{1B6A8B94-FD4B-9416-4C9C-F9368FF7704A}"/>
              </a:ext>
            </a:extLst>
          </p:cNvPr>
          <p:cNvSpPr txBox="1">
            <a:spLocks/>
          </p:cNvSpPr>
          <p:nvPr/>
        </p:nvSpPr>
        <p:spPr>
          <a:xfrm>
            <a:off x="571499" y="2133600"/>
            <a:ext cx="8001002" cy="3429000"/>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lvl="0" indent="0" algn="ctr">
              <a:buNone/>
              <a:defRPr/>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Mudah-mudahan kita semua tergolong dalam kalangan hamba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banyak melaksanakan amal soleh dan memperolehi ganjaran pahala daripada</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Nya</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serta mendapat kelebihannya.</a:t>
            </a:r>
            <a:endParaRPr kumimoji="0" lang="sv-SE" b="0" i="0" u="none" strike="noStrike" kern="1200" cap="none" spc="0" normalizeH="0" baseline="0" noProof="0" dirty="0">
              <a:ln>
                <a:solidFill>
                  <a:sysClr val="windowText" lastClr="000000"/>
                </a:solidFill>
              </a:ln>
              <a:solidFill>
                <a:srgbClr val="FF00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2371651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33400" y="230817"/>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01800" y="27709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Content Placeholder 3"/>
          <p:cNvSpPr txBox="1">
            <a:spLocks noGrp="1"/>
          </p:cNvSpPr>
          <p:nvPr>
            <p:ph idx="1"/>
          </p:nvPr>
        </p:nvSpPr>
        <p:spPr>
          <a:xfrm>
            <a:off x="200023" y="3898419"/>
            <a:ext cx="8743951" cy="274536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ms-MY" sz="2800" b="1" dirty="0"/>
              <a:t>Maksudnya: </a:t>
            </a:r>
            <a:r>
              <a:rPr lang="ms-MY" sz="2800" b="1" dirty="0">
                <a:solidFill>
                  <a:srgbClr val="C00000"/>
                </a:solidFill>
              </a:rPr>
              <a:t>(Musim) Haji adalah beberapa bulan yang termaklum. Maka sesiapa yang berniat mengerjakan ibadat Haji itu, maka tidak boleh mencampuri isteri, dan tidak boleh membuat maksiat, dan tidak boleh bertengkar, dalam masa mengerjakan ibadat Haji.</a:t>
            </a:r>
            <a:r>
              <a:rPr lang="ms-MY" sz="2700" b="1" dirty="0">
                <a:solidFill>
                  <a:srgbClr val="C00000"/>
                </a:solidFill>
              </a:rPr>
              <a:t> </a:t>
            </a:r>
          </a:p>
          <a:p>
            <a:pPr marL="0" indent="0" algn="r">
              <a:buNone/>
            </a:pPr>
            <a:r>
              <a:rPr lang="ms-MY" sz="2700" b="1" dirty="0"/>
              <a:t>(Surah Al-Baqarah, ayat 197)</a:t>
            </a:r>
          </a:p>
        </p:txBody>
      </p:sp>
      <p:pic>
        <p:nvPicPr>
          <p:cNvPr id="4" name="Picture 3">
            <a:extLst>
              <a:ext uri="{FF2B5EF4-FFF2-40B4-BE49-F238E27FC236}">
                <a16:creationId xmlns:a16="http://schemas.microsoft.com/office/drawing/2014/main" id="{B2012A00-B239-4F0B-96F8-D1F301F74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40" y="1295400"/>
            <a:ext cx="8120576" cy="2536156"/>
          </a:xfrm>
          <a:prstGeom prst="rect">
            <a:avLst/>
          </a:prstGeom>
        </p:spPr>
      </p:pic>
    </p:spTree>
    <p:extLst>
      <p:ext uri="{BB962C8B-B14F-4D97-AF65-F5344CB8AC3E}">
        <p14:creationId xmlns:p14="http://schemas.microsoft.com/office/powerpoint/2010/main" val="4142388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فِي </a:t>
            </a: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وَاِيَّاكُمْ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وَتَقَبَّلَ مِنِّي وَمِنْكُمْ تِلاوَتَهُ اِنَّهُ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فَاسْتَغْفِرُوْهُ إنَّهُ هُوَ الْغَفُوْرُ الرَّحِيْمُ.</a:t>
            </a: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itchFamily="2" charset="-78"/>
              </a:rPr>
              <a:t>.</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26943" y="971825"/>
            <a:ext cx="8648700" cy="2123658"/>
          </a:xfrm>
          <a:prstGeom prst="rect">
            <a:avLst/>
          </a:prstGeom>
          <a:solidFill>
            <a:schemeClr val="accent2">
              <a:lumMod val="50000"/>
              <a:alpha val="55000"/>
            </a:schemeClr>
          </a:solidFill>
        </p:spPr>
        <p:txBody>
          <a:bodyPr wrap="square">
            <a:spAutoFit/>
          </a:bodyPr>
          <a:lstStyle/>
          <a:p>
            <a:pPr lvl="1" algn="ctr" rtl="1"/>
            <a:r>
              <a:rPr lang="ar-YE"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1" algn="ctr" rtl="1"/>
            <a:r>
              <a:rPr lang="ar-YE"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وَهُوَ الْحَكِيْمُ الْخَبِيْرُ،</a:t>
            </a:r>
          </a:p>
          <a:p>
            <a:pPr lvl="1" algn="ctr" rtl="1"/>
            <a:r>
              <a:rPr lang="ar-YE"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الْبَشِيْرُ النَّذِيْرُ</a:t>
            </a:r>
          </a:p>
        </p:txBody>
      </p:sp>
      <p:sp>
        <p:nvSpPr>
          <p:cNvPr id="5" name="TextBox 4"/>
          <p:cNvSpPr txBox="1"/>
          <p:nvPr/>
        </p:nvSpPr>
        <p:spPr>
          <a:xfrm>
            <a:off x="253512" y="3124200"/>
            <a:ext cx="8622131" cy="353943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semata-mata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Dialah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Bijaksana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Mengetahui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kita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pembawa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berita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gembira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pemberi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amaran</a:t>
            </a:r>
            <a:endParaRPr lang="sv-SE"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id="{E9BF90BD-1D9C-4DE3-AF3D-E1DA7FE28E0C}"/>
              </a:ext>
            </a:extLst>
          </p:cNvPr>
          <p:cNvSpPr/>
          <p:nvPr/>
        </p:nvSpPr>
        <p:spPr>
          <a:xfrm>
            <a:off x="127860" y="1981200"/>
            <a:ext cx="8863740" cy="35052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Wahai hamba-hamba Allah, berbaktilah kepada Allah SWT dan jagalah setiap gerak geri dan tutur kata. Setiap tindakan yang dilakukan dan setiap perkataan  yang diucapkan pasti akan dicatat oleh malaikat. </a:t>
            </a:r>
          </a:p>
        </p:txBody>
      </p:sp>
      <p:sp>
        <p:nvSpPr>
          <p:cNvPr id="3" name="Snip Diagonal Corner Rectangle 5">
            <a:extLst>
              <a:ext uri="{FF2B5EF4-FFF2-40B4-BE49-F238E27FC236}">
                <a16:creationId xmlns:a16="http://schemas.microsoft.com/office/drawing/2014/main"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id="{E9BF90BD-1D9C-4DE3-AF3D-E1DA7FE28E0C}"/>
              </a:ext>
            </a:extLst>
          </p:cNvPr>
          <p:cNvSpPr/>
          <p:nvPr/>
        </p:nvSpPr>
        <p:spPr>
          <a:xfrm>
            <a:off x="140130" y="1752600"/>
            <a:ext cx="8863740" cy="4800600"/>
          </a:xfrm>
          <a:prstGeom prst="flowChartAlternateProcess">
            <a:avLst/>
          </a:prstGeom>
          <a:solidFill>
            <a:schemeClr val="accent1"/>
          </a:solidFill>
          <a:ln w="38100">
            <a:solidFill>
              <a:schemeClr val="tx2"/>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lvl="0" algn="ctr">
              <a:defRPr/>
            </a:pPr>
            <a:r>
              <a:rPr lang="fi-FI"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Sesungguhnya setiap manusia akan diserahkan buku amalan masing-masing pada hari Akhirat nanti, dan ketika itu setiap yang tercatat dalam buku amalan tidak dapat diubah dan tak dapat dipinda lagi.                                                                                </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3" name="Snip Diagonal Corner Rectangle 5">
            <a:extLst>
              <a:ext uri="{FF2B5EF4-FFF2-40B4-BE49-F238E27FC236}">
                <a16:creationId xmlns:a16="http://schemas.microsoft.com/office/drawing/2014/main"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Tree>
    <p:extLst>
      <p:ext uri="{BB962C8B-B14F-4D97-AF65-F5344CB8AC3E}">
        <p14:creationId xmlns:p14="http://schemas.microsoft.com/office/powerpoint/2010/main" val="1526650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id="{E9BF90BD-1D9C-4DE3-AF3D-E1DA7FE28E0C}"/>
              </a:ext>
            </a:extLst>
          </p:cNvPr>
          <p:cNvSpPr/>
          <p:nvPr/>
        </p:nvSpPr>
        <p:spPr>
          <a:xfrm>
            <a:off x="127860" y="2209800"/>
            <a:ext cx="8863740" cy="32004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Mudah-mudahan dengan peringatan ini, kita akan menjadi hamba Allah yang mendapat rahmat serta keampunan-Nya dan dimasukkan ke dalam syurga bersama kekasih kita Nabi Muhammad SAW.</a:t>
            </a:r>
          </a:p>
        </p:txBody>
      </p:sp>
      <p:sp>
        <p:nvSpPr>
          <p:cNvPr id="3" name="Snip Diagonal Corner Rectangle 5">
            <a:extLst>
              <a:ext uri="{FF2B5EF4-FFF2-40B4-BE49-F238E27FC236}">
                <a16:creationId xmlns:a16="http://schemas.microsoft.com/office/drawing/2014/main"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3539047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28600" y="1020982"/>
            <a:ext cx="8701030" cy="193899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وَصَحْبِهِ الْأَخْيَارِ</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28600" y="3276600"/>
            <a:ext cx="8701030" cy="2862322"/>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limpahkanlah rahmat, kesejahteraan dan keberkatan ke atas junjungan kami Muhammad, keluarga dan para Sahabatnya yang baik.</a:t>
            </a:r>
            <a:endPar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a:extLst>
              <a:ext uri="{FF2B5EF4-FFF2-40B4-BE49-F238E27FC236}">
                <a16:creationId xmlns:a16="http://schemas.microsoft.com/office/drawing/2014/main" id="{B52DA0B7-DD8E-4DE9-BED7-12792719FFB1}"/>
              </a:ext>
            </a:extLst>
          </p:cNvPr>
          <p:cNvSpPr txBox="1">
            <a:spLocks noChangeArrowheads="1"/>
          </p:cNvSpPr>
          <p:nvPr/>
        </p:nvSpPr>
        <p:spPr bwMode="auto">
          <a:xfrm>
            <a:off x="204056" y="3048000"/>
            <a:ext cx="8735886" cy="1200329"/>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p:txBody>
      </p:sp>
      <p:pic>
        <p:nvPicPr>
          <p:cNvPr id="7" name="Picture 6">
            <a:extLst>
              <a:ext uri="{FF2B5EF4-FFF2-40B4-BE49-F238E27FC236}">
                <a16:creationId xmlns:a16="http://schemas.microsoft.com/office/drawing/2014/main" id="{A07A8565-6501-4BBD-9B48-F9AF49244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a:extLst>
              <a:ext uri="{FF2B5EF4-FFF2-40B4-BE49-F238E27FC236}">
                <a16:creationId xmlns:a16="http://schemas.microsoft.com/office/drawing/2014/main" id="{EE48560E-09AE-42C2-A380-893F647E6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extLst>
      <p:ext uri="{BB962C8B-B14F-4D97-AF65-F5344CB8AC3E}">
        <p14:creationId xmlns:p14="http://schemas.microsoft.com/office/powerpoint/2010/main" val="1603644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9A6F75-0E79-48E0-C5E4-5B9014DE65B8}"/>
              </a:ext>
            </a:extLst>
          </p:cNvPr>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65003B29-01E6-4648-B159-5B478B87C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extLst>
      <p:ext uri="{BB962C8B-B14F-4D97-AF65-F5344CB8AC3E}">
        <p14:creationId xmlns:p14="http://schemas.microsoft.com/office/powerpoint/2010/main" val="128397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94E8161D-416A-AB6C-2CC7-4BDB317DC5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8E4B59F-2470-4A5B-B784-AC0FBCC4A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 y="392929"/>
            <a:ext cx="8480271" cy="6072142"/>
          </a:xfrm>
          <a:prstGeom prst="rect">
            <a:avLst/>
          </a:prstGeom>
        </p:spPr>
      </p:pic>
    </p:spTree>
    <p:extLst>
      <p:ext uri="{BB962C8B-B14F-4D97-AF65-F5344CB8AC3E}">
        <p14:creationId xmlns:p14="http://schemas.microsoft.com/office/powerpoint/2010/main" val="3264299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1542378" y="4572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nl-NL" sz="2400" b="1" dirty="0">
                <a:ln w="10160">
                  <a:solidFill>
                    <a:schemeClr val="accent5"/>
                  </a:solidFill>
                  <a:prstDash val="solid"/>
                </a:ln>
                <a:effectLst>
                  <a:outerShdw blurRad="38100" dist="22860" dir="5400000" algn="tl" rotWithShape="0">
                    <a:srgbClr val="000000">
                      <a:alpha val="30000"/>
                    </a:srgbClr>
                  </a:outerShdw>
                </a:effectLst>
              </a:rPr>
              <a:t>29 Zulkaedah 1445 / 7 JUN 2024</a:t>
            </a:r>
          </a:p>
        </p:txBody>
      </p:sp>
      <p:sp>
        <p:nvSpPr>
          <p:cNvPr id="6" name="Rectangle 5">
            <a:extLst>
              <a:ext uri="{FF2B5EF4-FFF2-40B4-BE49-F238E27FC236}">
                <a16:creationId xmlns:a16="http://schemas.microsoft.com/office/drawing/2014/main" id="{F4296443-9B7B-3AE4-6094-1034894DD168}"/>
              </a:ext>
            </a:extLst>
          </p:cNvPr>
          <p:cNvSpPr/>
          <p:nvPr/>
        </p:nvSpPr>
        <p:spPr>
          <a:xfrm>
            <a:off x="272894" y="3524071"/>
            <a:ext cx="8596869" cy="1938992"/>
          </a:xfrm>
          <a:prstGeom prst="rect">
            <a:avLst/>
          </a:prstGeom>
        </p:spPr>
        <p:txBody>
          <a:bodyPr wrap="square">
            <a:spAutoFit/>
          </a:bodyPr>
          <a:lstStyle/>
          <a:p>
            <a:pPr algn="ctr"/>
            <a:r>
              <a:rPr lang="fi-FI" sz="60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KELEBIHAN</a:t>
            </a:r>
          </a:p>
          <a:p>
            <a:pPr algn="ctr"/>
            <a:r>
              <a:rPr lang="fi-FI" sz="60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 ZULHIJJAH</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438150" y="2362200"/>
            <a:ext cx="8382000" cy="306705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Merupakan bulan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kedua belas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dalam taqwim Hijrah umat Islam. Ia merupakan bulan penunaian ibadat haji di Tanah Suci Kota Makkah. </a:t>
            </a:r>
            <a:endParaRPr lang="fi-FI"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2895600" y="1066800"/>
            <a:ext cx="3124200" cy="8382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Zulhijjah</a:t>
            </a:r>
            <a:endParaRPr lang="fi-FI"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3802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381000" y="609600"/>
            <a:ext cx="8382000" cy="550545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Kelebihan bulan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Zulhijjah</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itu telah dinyatakan dalam beberapa ayat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Al-Quran</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hadith Nabi SAW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yang menjadikannya sebagai waktu dan masa terpenting untuk kita memperbanyakkan amal soleh kepada</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khususnya pada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sepuluh hari pertama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bulan tersebut.</a:t>
            </a:r>
            <a:endParaRPr lang="fi-FI"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5652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81000" y="1447800"/>
            <a:ext cx="8382000" cy="4832092"/>
          </a:xfrm>
          <a:prstGeom prst="rect">
            <a:avLst/>
          </a:prstGeom>
        </p:spPr>
        <p:txBody>
          <a:bodyPr wrap="square">
            <a:spAutoFit/>
          </a:bodyPr>
          <a:lstStyle/>
          <a:p>
            <a:pPr lvl="0" algn="just">
              <a:defRPr/>
            </a:pPr>
            <a:r>
              <a:rPr kumimoji="0" lang="ms-MY" sz="2800" b="1" i="0" u="none" strike="noStrike" kern="1200" cap="none" spc="0" normalizeH="0" baseline="0" noProof="0" dirty="0">
                <a:ln>
                  <a:noFill/>
                </a:ln>
                <a:solidFill>
                  <a:prstClr val="black"/>
                </a:solidFill>
                <a:effectLst/>
                <a:uLnTx/>
                <a:uFillTx/>
                <a:latin typeface="Calibri"/>
              </a:rPr>
              <a:t> </a:t>
            </a:r>
            <a:r>
              <a:rPr lang="ms-MY" sz="2800" b="1" dirty="0">
                <a:solidFill>
                  <a:srgbClr val="C00000"/>
                </a:solidFill>
              </a:rPr>
              <a:t>“Tidak ada hari-hari (yang lebih utama) di mana amal-amal soleh yang dilakukan pada hari-hari tersebut lebih dicintai Allah berbanding hari-hari ini [iaitu 10 hari pertama di bulan Zulhijjah].” Para sahabat bertanya:“Wahai Rasulullah, apakah jihad di jalan Allah juga sedemikian?”Jawab Rasulullah: “Ya, demikian juga jihad di jalan Allah, kecuali orang tersebut berjihad dengan nyawa dan hartanya, lalu dia tidak kembali dengan membawa sesuatu apa pun (iaitu dia mati syahid dalam medan jihad itu)".                </a:t>
            </a:r>
          </a:p>
          <a:p>
            <a:pPr lvl="0" algn="just">
              <a:defRPr/>
            </a:pPr>
            <a:r>
              <a:rPr lang="ms-MY" sz="2800" b="1" dirty="0">
                <a:solidFill>
                  <a:srgbClr val="C00000"/>
                </a:solidFill>
              </a:rPr>
              <a:t>                                                           </a:t>
            </a:r>
            <a:r>
              <a:rPr lang="ms-MY" sz="2400" b="1" dirty="0"/>
              <a:t>(Hadis Riwayat  Abu Daud)</a:t>
            </a:r>
            <a:endParaRPr kumimoji="0" lang="ms-MY"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nip Diagonal Corner Rectangle 7">
            <a:extLst>
              <a:ext uri="{FF2B5EF4-FFF2-40B4-BE49-F238E27FC236}">
                <a16:creationId xmlns:a16="http://schemas.microsoft.com/office/drawing/2014/main" id="{0AEA0A4F-7F45-44E2-96AA-FC84710C1BAC}"/>
              </a:ext>
            </a:extLst>
          </p:cNvPr>
          <p:cNvSpPr/>
          <p:nvPr/>
        </p:nvSpPr>
        <p:spPr>
          <a:xfrm>
            <a:off x="531018" y="191631"/>
            <a:ext cx="8081964" cy="722769"/>
          </a:xfrm>
          <a:prstGeom prst="snip2DiagRect">
            <a:avLst>
              <a:gd name="adj1" fmla="val 50000"/>
              <a:gd name="adj2" fmla="val 500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 Rasulullah SAW yang bermaksud:</a:t>
            </a:r>
          </a:p>
        </p:txBody>
      </p:sp>
    </p:spTree>
    <p:extLst>
      <p:ext uri="{BB962C8B-B14F-4D97-AF65-F5344CB8AC3E}">
        <p14:creationId xmlns:p14="http://schemas.microsoft.com/office/powerpoint/2010/main" val="22029666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12426440</TotalTime>
  <Words>1555</Words>
  <Application>Microsoft Office PowerPoint</Application>
  <PresentationFormat>On-screen Show (4:3)</PresentationFormat>
  <Paragraphs>176</Paragraphs>
  <Slides>47</Slides>
  <Notes>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47</vt:i4>
      </vt:variant>
    </vt:vector>
  </HeadingPairs>
  <TitlesOfParts>
    <vt:vector size="64" baseType="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Traditional Arabic</vt:lpstr>
      <vt:lpstr>Office Theme</vt:lpstr>
      <vt:lpstr>1_Office Theme</vt:lpstr>
      <vt:lpstr>2_Office Theme</vt:lpstr>
      <vt:lpstr>4_Office Theme</vt:lpstr>
      <vt:lpstr>3_Office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faizul alfalah</cp:lastModifiedBy>
  <cp:revision>1573</cp:revision>
  <dcterms:created xsi:type="dcterms:W3CDTF">2017-12-24T04:47:57Z</dcterms:created>
  <dcterms:modified xsi:type="dcterms:W3CDTF">2024-06-05T06:26:28Z</dcterms:modified>
</cp:coreProperties>
</file>