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Lst>
  <p:notesMasterIdLst>
    <p:notesMasterId r:id="rId58"/>
  </p:notesMasterIdLst>
  <p:sldIdLst>
    <p:sldId id="898" r:id="rId6"/>
    <p:sldId id="259" r:id="rId7"/>
    <p:sldId id="260" r:id="rId8"/>
    <p:sldId id="261" r:id="rId9"/>
    <p:sldId id="262" r:id="rId10"/>
    <p:sldId id="755" r:id="rId11"/>
    <p:sldId id="1601" r:id="rId12"/>
    <p:sldId id="1651" r:id="rId13"/>
    <p:sldId id="1673" r:id="rId14"/>
    <p:sldId id="1685" r:id="rId15"/>
    <p:sldId id="1637" r:id="rId16"/>
    <p:sldId id="1661" r:id="rId17"/>
    <p:sldId id="1687" r:id="rId18"/>
    <p:sldId id="1693" r:id="rId19"/>
    <p:sldId id="1694" r:id="rId20"/>
    <p:sldId id="1695" r:id="rId21"/>
    <p:sldId id="1686" r:id="rId22"/>
    <p:sldId id="1689" r:id="rId23"/>
    <p:sldId id="1696" r:id="rId24"/>
    <p:sldId id="1697" r:id="rId25"/>
    <p:sldId id="1652" r:id="rId26"/>
    <p:sldId id="1654" r:id="rId27"/>
    <p:sldId id="1704" r:id="rId28"/>
    <p:sldId id="1698" r:id="rId29"/>
    <p:sldId id="1409" r:id="rId30"/>
    <p:sldId id="407" r:id="rId31"/>
    <p:sldId id="417" r:id="rId32"/>
    <p:sldId id="281" r:id="rId33"/>
    <p:sldId id="950" r:id="rId34"/>
    <p:sldId id="276" r:id="rId35"/>
    <p:sldId id="277" r:id="rId36"/>
    <p:sldId id="278" r:id="rId37"/>
    <p:sldId id="1365" r:id="rId38"/>
    <p:sldId id="1573" r:id="rId39"/>
    <p:sldId id="1700" r:id="rId40"/>
    <p:sldId id="1645" r:id="rId41"/>
    <p:sldId id="1702" r:id="rId42"/>
    <p:sldId id="1703" r:id="rId43"/>
    <p:sldId id="283" r:id="rId44"/>
    <p:sldId id="284" r:id="rId45"/>
    <p:sldId id="1670" r:id="rId46"/>
    <p:sldId id="1671" r:id="rId47"/>
    <p:sldId id="961" r:id="rId48"/>
    <p:sldId id="962" r:id="rId49"/>
    <p:sldId id="1181" r:id="rId50"/>
    <p:sldId id="976" r:id="rId51"/>
    <p:sldId id="977" r:id="rId52"/>
    <p:sldId id="978" r:id="rId53"/>
    <p:sldId id="312" r:id="rId54"/>
    <p:sldId id="313" r:id="rId55"/>
    <p:sldId id="1669"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651"/>
            <p14:sldId id="1673"/>
            <p14:sldId id="1685"/>
            <p14:sldId id="1637"/>
            <p14:sldId id="1661"/>
            <p14:sldId id="1687"/>
            <p14:sldId id="1693"/>
            <p14:sldId id="1694"/>
            <p14:sldId id="1695"/>
            <p14:sldId id="1686"/>
            <p14:sldId id="1689"/>
            <p14:sldId id="1696"/>
            <p14:sldId id="1697"/>
            <p14:sldId id="1652"/>
            <p14:sldId id="1654"/>
            <p14:sldId id="1704"/>
            <p14:sldId id="1698"/>
            <p14:sldId id="1409"/>
            <p14:sldId id="407"/>
            <p14:sldId id="417"/>
            <p14:sldId id="281"/>
            <p14:sldId id="950"/>
            <p14:sldId id="276"/>
            <p14:sldId id="277"/>
            <p14:sldId id="278"/>
            <p14:sldId id="1365"/>
            <p14:sldId id="1573"/>
            <p14:sldId id="1700"/>
            <p14:sldId id="1645"/>
            <p14:sldId id="1702"/>
            <p14:sldId id="1703"/>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20431D"/>
    <a:srgbClr val="F84032"/>
    <a:srgbClr val="FF9393"/>
    <a:srgbClr val="006600"/>
    <a:srgbClr val="EFF8BA"/>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22/01/2025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22/01/2025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00300" y="2053127"/>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rgbClr val="FFC00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rgbClr val="FFC00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4 / 2025</a:t>
            </a:r>
            <a:endParaRPr lang="en-US" sz="1800" b="1" spc="50" dirty="0">
              <a:ln w="11430">
                <a:solidFill>
                  <a:schemeClr val="tx1"/>
                </a:solidFill>
              </a:ln>
              <a:solidFill>
                <a:srgbClr val="FFC00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3918969"/>
            <a:ext cx="7734300" cy="1872293"/>
          </a:xfrm>
          <a:prstGeom prst="rect">
            <a:avLst/>
          </a:prstGeom>
        </p:spPr>
        <p:txBody>
          <a:bodyPr wrap="square">
            <a:noAutofit/>
          </a:bodyPr>
          <a:lstStyle/>
          <a:p>
            <a:pPr algn="ctr"/>
            <a:r>
              <a:rPr lang="fi-FI" sz="48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SOLAT MENJAMIN KETENANGAN HIDUP</a:t>
            </a:r>
          </a:p>
        </p:txBody>
      </p:sp>
      <p:sp>
        <p:nvSpPr>
          <p:cNvPr id="4" name="Rectangle 3"/>
          <p:cNvSpPr/>
          <p:nvPr/>
        </p:nvSpPr>
        <p:spPr>
          <a:xfrm>
            <a:off x="1219200" y="2968792"/>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chemeClr val="bg1"/>
                </a:solidFill>
                <a:effectLst>
                  <a:glow rad="139700">
                    <a:schemeClr val="tx1">
                      <a:alpha val="40000"/>
                    </a:schemeClr>
                  </a:glow>
                  <a:outerShdw dist="38100" dir="2700000" algn="tl">
                    <a:srgbClr val="000000">
                      <a:alpha val="94000"/>
                    </a:srgbClr>
                  </a:outerShdw>
                </a:effectLst>
              </a:rPr>
              <a:t>24 </a:t>
            </a:r>
            <a:r>
              <a:rPr lang="en-US" sz="2400" b="1" dirty="0" err="1">
                <a:solidFill>
                  <a:schemeClr val="bg1"/>
                </a:solidFill>
                <a:effectLst>
                  <a:glow rad="139700">
                    <a:schemeClr val="tx1">
                      <a:alpha val="40000"/>
                    </a:schemeClr>
                  </a:glow>
                  <a:outerShdw dist="38100" dir="2700000" algn="tl">
                    <a:srgbClr val="000000">
                      <a:alpha val="94000"/>
                    </a:srgbClr>
                  </a:outerShdw>
                </a:effectLst>
              </a:rPr>
              <a:t>Rejab</a:t>
            </a:r>
            <a:r>
              <a:rPr lang="en-US" sz="2400" b="1" dirty="0">
                <a:solidFill>
                  <a:schemeClr val="bg1"/>
                </a:solidFill>
                <a:effectLst>
                  <a:glow rad="139700">
                    <a:schemeClr val="tx1">
                      <a:alpha val="40000"/>
                    </a:schemeClr>
                  </a:glow>
                  <a:outerShdw dist="38100" dir="2700000" algn="tl">
                    <a:srgbClr val="000000">
                      <a:alpha val="94000"/>
                    </a:srgbClr>
                  </a:outerShdw>
                </a:effectLst>
              </a:rPr>
              <a:t> 1446  H  :</a:t>
            </a:r>
            <a:r>
              <a:rPr lang="en-US" sz="2400" b="1" i="1" dirty="0">
                <a:solidFill>
                  <a:schemeClr val="bg1"/>
                </a:solidFill>
                <a:effectLst>
                  <a:glow rad="139700">
                    <a:schemeClr val="tx1">
                      <a:alpha val="40000"/>
                    </a:schemeClr>
                  </a:glow>
                  <a:outerShdw dist="38100" dir="2700000" algn="tl">
                    <a:srgbClr val="000000">
                      <a:alpha val="94000"/>
                    </a:srgbClr>
                  </a:outerShdw>
                </a:effectLst>
              </a:rPr>
              <a:t> </a:t>
            </a:r>
            <a:r>
              <a:rPr lang="en-US" sz="2400" b="1" dirty="0">
                <a:solidFill>
                  <a:schemeClr val="bg1"/>
                </a:solidFill>
                <a:effectLst>
                  <a:glow rad="139700">
                    <a:schemeClr val="tx1">
                      <a:alpha val="40000"/>
                    </a:schemeClr>
                  </a:glow>
                  <a:outerShdw dist="38100" dir="2700000" algn="tl">
                    <a:srgbClr val="000000">
                      <a:alpha val="94000"/>
                    </a:srgbClr>
                  </a:outerShdw>
                </a:effectLst>
              </a:rPr>
              <a:t> </a:t>
            </a:r>
            <a:r>
              <a:rPr lang="ms-MY" sz="2400" b="1" dirty="0">
                <a:solidFill>
                  <a:schemeClr val="bg1"/>
                </a:solidFill>
                <a:effectLst>
                  <a:glow rad="139700">
                    <a:schemeClr val="tx1">
                      <a:alpha val="40000"/>
                    </a:schemeClr>
                  </a:glow>
                  <a:outerShdw dist="38100" dir="2700000" algn="tl">
                    <a:srgbClr val="000000">
                      <a:alpha val="94000"/>
                    </a:srgbClr>
                  </a:outerShdw>
                </a:effectLst>
              </a:rPr>
              <a:t>24 Januari 2025</a:t>
            </a:r>
            <a:endParaRPr lang="en-US" sz="2400" b="1" dirty="0">
              <a:solidFill>
                <a:schemeClr val="bg1"/>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F5C7BBC4-43DD-44BE-70E2-ED1AE45E932C}"/>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83CCA59-73C0-2109-4E53-41DE8B3DDB2E}"/>
              </a:ext>
            </a:extLst>
          </p:cNvPr>
          <p:cNvSpPr/>
          <p:nvPr/>
        </p:nvSpPr>
        <p:spPr>
          <a:xfrm>
            <a:off x="609600" y="76910"/>
            <a:ext cx="8308183" cy="10660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Firman ALLAH SWT :</a:t>
            </a:r>
          </a:p>
        </p:txBody>
      </p:sp>
      <p:sp>
        <p:nvSpPr>
          <p:cNvPr id="6" name="Rectangle 5">
            <a:extLst>
              <a:ext uri="{FF2B5EF4-FFF2-40B4-BE49-F238E27FC236}">
                <a16:creationId xmlns:a16="http://schemas.microsoft.com/office/drawing/2014/main" xmlns="" id="{0D378ECE-6535-D683-5FEC-A2120FE920DF}"/>
              </a:ext>
            </a:extLst>
          </p:cNvPr>
          <p:cNvSpPr/>
          <p:nvPr/>
        </p:nvSpPr>
        <p:spPr>
          <a:xfrm>
            <a:off x="476845" y="3857213"/>
            <a:ext cx="8573692" cy="29238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beriman</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tidak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mencampurkan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iman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mereka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kezaliman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syirik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mereka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itulah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keamanan</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merekalah</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mendapat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r>
              <a:rPr kumimoji="0" lang="en-MY"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Surah Al-</a:t>
            </a:r>
            <a:r>
              <a:rPr kumimoji="0" lang="en-MY"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An’am</a:t>
            </a:r>
            <a:r>
              <a:rPr kumimoji="0" lang="en-MY"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82 </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5" name="Picture 4">
            <a:extLst>
              <a:ext uri="{FF2B5EF4-FFF2-40B4-BE49-F238E27FC236}">
                <a16:creationId xmlns:a16="http://schemas.microsoft.com/office/drawing/2014/main" xmlns="" id="{1E5A8E6C-6D23-4ADA-97E1-438664CF2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27" y="1371600"/>
            <a:ext cx="8681456" cy="2536156"/>
          </a:xfrm>
          <a:prstGeom prst="rect">
            <a:avLst/>
          </a:prstGeom>
        </p:spPr>
      </p:pic>
    </p:spTree>
    <p:extLst>
      <p:ext uri="{BB962C8B-B14F-4D97-AF65-F5344CB8AC3E}">
        <p14:creationId xmlns:p14="http://schemas.microsoft.com/office/powerpoint/2010/main" val="495145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50" y="1447800"/>
            <a:ext cx="8648700" cy="42672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Kita akan dapat menyelami pelbagai hikmah Ilahi; antaranya waktu-waktu solat yang berbeza, bilangan rakaat yang berlainan, jenis solat yang berlainan mengikut situasi, seperti solat lima waktu, solat Jumaat, solat musafir, solat mohon hujan, solat ketika peperangan dan sebagainya.</a:t>
            </a: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rPr>
              <a:t>. </a:t>
            </a: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417907" y="152400"/>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PENGAJARAN DARIPADA IBADAH SOLAT</a:t>
            </a:r>
          </a:p>
        </p:txBody>
      </p:sp>
    </p:spTree>
    <p:extLst>
      <p:ext uri="{BB962C8B-B14F-4D97-AF65-F5344CB8AC3E}">
        <p14:creationId xmlns:p14="http://schemas.microsoft.com/office/powerpoint/2010/main" val="362707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457912B-15E6-4243-CF0F-E2299DD3D53F}"/>
            </a:ext>
          </a:extLst>
        </p:cNvPr>
        <p:cNvGrpSpPr/>
        <p:nvPr/>
      </p:nvGrpSpPr>
      <p:grpSpPr>
        <a:xfrm>
          <a:off x="0" y="0"/>
          <a:ext cx="0" cy="0"/>
          <a:chOff x="0" y="0"/>
          <a:chExt cx="0" cy="0"/>
        </a:xfrm>
      </p:grpSpPr>
      <p:sp>
        <p:nvSpPr>
          <p:cNvPr id="3" name="Arrow: Pentagon 2">
            <a:extLst>
              <a:ext uri="{FF2B5EF4-FFF2-40B4-BE49-F238E27FC236}">
                <a16:creationId xmlns:a16="http://schemas.microsoft.com/office/drawing/2014/main" xmlns="" id="{01F26BBE-0CA5-BEA5-EAC4-D5782029ADC7}"/>
              </a:ext>
            </a:extLst>
          </p:cNvPr>
          <p:cNvSpPr/>
          <p:nvPr/>
        </p:nvSpPr>
        <p:spPr>
          <a:xfrm>
            <a:off x="318247" y="1192306"/>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MY" sz="2800" b="1" dirty="0" err="1">
                <a:ln w="12700" cmpd="sng">
                  <a:solidFill>
                    <a:schemeClr val="accent4"/>
                  </a:solidFill>
                  <a:prstDash val="solid"/>
                </a:ln>
                <a:solidFill>
                  <a:schemeClr val="tx1">
                    <a:lumMod val="95000"/>
                    <a:lumOff val="5000"/>
                  </a:schemeClr>
                </a:solidFill>
              </a:rPr>
              <a:t>Menguatkan</a:t>
            </a:r>
            <a:r>
              <a:rPr lang="en-MY" sz="2800" b="1" dirty="0">
                <a:ln w="12700" cmpd="sng">
                  <a:solidFill>
                    <a:schemeClr val="accent4"/>
                  </a:solidFill>
                  <a:prstDash val="solid"/>
                </a:ln>
                <a:solidFill>
                  <a:schemeClr val="tx1">
                    <a:lumMod val="95000"/>
                    <a:lumOff val="5000"/>
                  </a:schemeClr>
                </a:solidFill>
              </a:rPr>
              <a:t> </a:t>
            </a:r>
            <a:r>
              <a:rPr lang="en-MY" sz="2800" b="1" dirty="0" err="1">
                <a:ln w="12700" cmpd="sng">
                  <a:solidFill>
                    <a:schemeClr val="accent4"/>
                  </a:solidFill>
                  <a:prstDash val="solid"/>
                </a:ln>
                <a:solidFill>
                  <a:schemeClr val="tx1">
                    <a:lumMod val="95000"/>
                    <a:lumOff val="5000"/>
                  </a:schemeClr>
                </a:solidFill>
              </a:rPr>
              <a:t>Hubungan</a:t>
            </a:r>
            <a:r>
              <a:rPr lang="en-MY" sz="2800" b="1" dirty="0">
                <a:ln w="12700" cmpd="sng">
                  <a:solidFill>
                    <a:schemeClr val="accent4"/>
                  </a:solidFill>
                  <a:prstDash val="solid"/>
                </a:ln>
                <a:solidFill>
                  <a:schemeClr val="tx1">
                    <a:lumMod val="95000"/>
                    <a:lumOff val="5000"/>
                  </a:schemeClr>
                </a:solidFill>
              </a:rPr>
              <a:t> Hamba </a:t>
            </a:r>
            <a:r>
              <a:rPr lang="en-MY" sz="2800" b="1" dirty="0" err="1">
                <a:ln w="12700" cmpd="sng">
                  <a:solidFill>
                    <a:schemeClr val="accent4"/>
                  </a:solidFill>
                  <a:prstDash val="solid"/>
                </a:ln>
                <a:solidFill>
                  <a:schemeClr val="tx1">
                    <a:lumMod val="95000"/>
                    <a:lumOff val="5000"/>
                  </a:schemeClr>
                </a:solidFill>
              </a:rPr>
              <a:t>Dengan</a:t>
            </a:r>
            <a:r>
              <a:rPr lang="en-MY" sz="2800" b="1" dirty="0">
                <a:ln w="12700" cmpd="sng">
                  <a:solidFill>
                    <a:schemeClr val="accent4"/>
                  </a:solidFill>
                  <a:prstDash val="solid"/>
                </a:ln>
                <a:solidFill>
                  <a:schemeClr val="tx1">
                    <a:lumMod val="95000"/>
                    <a:lumOff val="5000"/>
                  </a:schemeClr>
                </a:solidFill>
              </a:rPr>
              <a:t> Allah </a:t>
            </a:r>
            <a:r>
              <a:rPr lang="en-MY" sz="2800" b="1" dirty="0" err="1">
                <a:ln w="12700" cmpd="sng">
                  <a:solidFill>
                    <a:schemeClr val="accent4"/>
                  </a:solidFill>
                  <a:prstDash val="solid"/>
                </a:ln>
                <a:solidFill>
                  <a:schemeClr val="tx1">
                    <a:lumMod val="95000"/>
                    <a:lumOff val="5000"/>
                  </a:schemeClr>
                </a:solidFill>
              </a:rPr>
              <a:t>Swt</a:t>
            </a:r>
            <a:r>
              <a:rPr lang="en-MY" sz="2800" b="1" dirty="0">
                <a:ln w="12700" cmpd="sng">
                  <a:solidFill>
                    <a:schemeClr val="accent4"/>
                  </a:solidFill>
                  <a:prstDash val="solid"/>
                </a:ln>
                <a:solidFill>
                  <a:schemeClr val="tx1">
                    <a:lumMod val="95000"/>
                    <a:lumOff val="5000"/>
                  </a:schemeClr>
                </a:solidFill>
              </a:rPr>
              <a:t> </a:t>
            </a:r>
            <a:r>
              <a:rPr lang="en-MY" sz="2800" b="1" dirty="0" err="1">
                <a:ln w="12700" cmpd="sng">
                  <a:solidFill>
                    <a:schemeClr val="accent4"/>
                  </a:solidFill>
                  <a:prstDash val="solid"/>
                </a:ln>
                <a:solidFill>
                  <a:schemeClr val="tx1">
                    <a:lumMod val="95000"/>
                    <a:lumOff val="5000"/>
                  </a:schemeClr>
                </a:solidFill>
              </a:rPr>
              <a:t>Dalam</a:t>
            </a:r>
            <a:r>
              <a:rPr lang="en-MY" sz="2800" b="1" dirty="0">
                <a:ln w="12700" cmpd="sng">
                  <a:solidFill>
                    <a:schemeClr val="accent4"/>
                  </a:solidFill>
                  <a:prstDash val="solid"/>
                </a:ln>
                <a:solidFill>
                  <a:schemeClr val="tx1">
                    <a:lumMod val="95000"/>
                    <a:lumOff val="5000"/>
                  </a:schemeClr>
                </a:solidFill>
              </a:rPr>
              <a:t> </a:t>
            </a:r>
            <a:r>
              <a:rPr lang="en-MY" sz="2800" b="1" dirty="0" err="1">
                <a:ln w="12700" cmpd="sng">
                  <a:solidFill>
                    <a:schemeClr val="accent4"/>
                  </a:solidFill>
                  <a:prstDash val="solid"/>
                </a:ln>
                <a:solidFill>
                  <a:schemeClr val="tx1">
                    <a:lumMod val="95000"/>
                    <a:lumOff val="5000"/>
                  </a:schemeClr>
                </a:solidFill>
              </a:rPr>
              <a:t>Semua</a:t>
            </a:r>
            <a:r>
              <a:rPr lang="en-MY" sz="2800" b="1" dirty="0">
                <a:ln w="12700" cmpd="sng">
                  <a:solidFill>
                    <a:schemeClr val="accent4"/>
                  </a:solidFill>
                  <a:prstDash val="solid"/>
                </a:ln>
                <a:solidFill>
                  <a:schemeClr val="tx1">
                    <a:lumMod val="95000"/>
                    <a:lumOff val="5000"/>
                  </a:schemeClr>
                </a:solidFill>
              </a:rPr>
              <a:t> </a:t>
            </a:r>
            <a:r>
              <a:rPr lang="en-MY" sz="2800" b="1" dirty="0" err="1">
                <a:ln w="12700" cmpd="sng">
                  <a:solidFill>
                    <a:schemeClr val="accent4"/>
                  </a:solidFill>
                  <a:prstDash val="solid"/>
                </a:ln>
                <a:solidFill>
                  <a:schemeClr val="tx1">
                    <a:lumMod val="95000"/>
                    <a:lumOff val="5000"/>
                  </a:schemeClr>
                </a:solidFill>
              </a:rPr>
              <a:t>Keadaan</a:t>
            </a:r>
            <a:r>
              <a:rPr lang="en-MY" sz="2800" b="1" dirty="0">
                <a:ln w="12700" cmpd="sng">
                  <a:solidFill>
                    <a:schemeClr val="accent4"/>
                  </a:solidFill>
                  <a:prstDash val="solid"/>
                </a:ln>
                <a:solidFill>
                  <a:schemeClr val="tx1">
                    <a:lumMod val="95000"/>
                    <a:lumOff val="5000"/>
                  </a:schemeClr>
                </a:solidFill>
              </a:rPr>
              <a:t> Pada </a:t>
            </a:r>
            <a:r>
              <a:rPr lang="en-MY" sz="2800" b="1" dirty="0" err="1">
                <a:ln w="12700" cmpd="sng">
                  <a:solidFill>
                    <a:schemeClr val="accent4"/>
                  </a:solidFill>
                  <a:prstDash val="solid"/>
                </a:ln>
                <a:solidFill>
                  <a:schemeClr val="tx1">
                    <a:lumMod val="95000"/>
                    <a:lumOff val="5000"/>
                  </a:schemeClr>
                </a:solidFill>
              </a:rPr>
              <a:t>Setiap</a:t>
            </a:r>
            <a:r>
              <a:rPr lang="en-MY" sz="2800" b="1" dirty="0">
                <a:ln w="12700" cmpd="sng">
                  <a:solidFill>
                    <a:schemeClr val="accent4"/>
                  </a:solidFill>
                  <a:prstDash val="solid"/>
                </a:ln>
                <a:solidFill>
                  <a:schemeClr val="tx1">
                    <a:lumMod val="95000"/>
                    <a:lumOff val="5000"/>
                  </a:schemeClr>
                </a:solidFill>
              </a:rPr>
              <a:t> Waktu</a:t>
            </a:r>
          </a:p>
        </p:txBody>
      </p:sp>
      <p:sp>
        <p:nvSpPr>
          <p:cNvPr id="9" name="Arrow: Pentagon 8">
            <a:extLst>
              <a:ext uri="{FF2B5EF4-FFF2-40B4-BE49-F238E27FC236}">
                <a16:creationId xmlns:a16="http://schemas.microsoft.com/office/drawing/2014/main" xmlns="" id="{D91F90AF-7A54-9F97-B663-AC902A07BB4F}"/>
              </a:ext>
            </a:extLst>
          </p:cNvPr>
          <p:cNvSpPr/>
          <p:nvPr/>
        </p:nvSpPr>
        <p:spPr>
          <a:xfrm>
            <a:off x="318247" y="2563906"/>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Mendekatkan Diri Dengan Nilai-nilai Yang Luhur</a:t>
            </a:r>
            <a:endParaRPr lang="en-MY" sz="2800" b="1" dirty="0">
              <a:ln w="12700" cmpd="sng">
                <a:solidFill>
                  <a:schemeClr val="accent4"/>
                </a:solidFill>
                <a:prstDash val="solid"/>
              </a:ln>
              <a:solidFill>
                <a:schemeClr val="tx1">
                  <a:lumMod val="95000"/>
                  <a:lumOff val="5000"/>
                </a:schemeClr>
              </a:solidFill>
            </a:endParaRPr>
          </a:p>
        </p:txBody>
      </p:sp>
      <p:sp>
        <p:nvSpPr>
          <p:cNvPr id="12" name="Arrow: Pentagon 11">
            <a:extLst>
              <a:ext uri="{FF2B5EF4-FFF2-40B4-BE49-F238E27FC236}">
                <a16:creationId xmlns:a16="http://schemas.microsoft.com/office/drawing/2014/main" xmlns="" id="{0AE71F38-77A5-7D10-E08B-F8A4FAB509A3}"/>
              </a:ext>
            </a:extLst>
          </p:cNvPr>
          <p:cNvSpPr/>
          <p:nvPr/>
        </p:nvSpPr>
        <p:spPr>
          <a:xfrm>
            <a:off x="304800" y="3935506"/>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Dihiasi Dengan Akhlak Yang Mulia Sesama Insan.</a:t>
            </a:r>
            <a:endParaRPr lang="en-MY" sz="2800" b="1" dirty="0">
              <a:ln w="12700" cmpd="sng">
                <a:solidFill>
                  <a:schemeClr val="accent4"/>
                </a:solidFill>
                <a:prstDash val="solid"/>
              </a:ln>
              <a:solidFill>
                <a:schemeClr val="tx1">
                  <a:lumMod val="95000"/>
                  <a:lumOff val="5000"/>
                </a:schemeClr>
              </a:solidFill>
            </a:endParaRPr>
          </a:p>
        </p:txBody>
      </p:sp>
      <p:sp>
        <p:nvSpPr>
          <p:cNvPr id="14" name="Arrow: Pentagon 13">
            <a:extLst>
              <a:ext uri="{FF2B5EF4-FFF2-40B4-BE49-F238E27FC236}">
                <a16:creationId xmlns:a16="http://schemas.microsoft.com/office/drawing/2014/main" xmlns="" id="{6B929991-15C2-8BED-B619-CE096CF84E60}"/>
              </a:ext>
            </a:extLst>
          </p:cNvPr>
          <p:cNvSpPr/>
          <p:nvPr/>
        </p:nvSpPr>
        <p:spPr>
          <a:xfrm>
            <a:off x="304798" y="5307106"/>
            <a:ext cx="85344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Menjauhkan Diri Daripada Segala Keburukan</a:t>
            </a:r>
            <a:endParaRPr lang="en-MY" sz="2800" b="1" dirty="0">
              <a:ln w="12700" cmpd="sng">
                <a:solidFill>
                  <a:schemeClr val="accent4"/>
                </a:solidFill>
                <a:prstDash val="solid"/>
              </a:ln>
              <a:solidFill>
                <a:schemeClr val="tx1">
                  <a:lumMod val="95000"/>
                  <a:lumOff val="5000"/>
                </a:schemeClr>
              </a:solidFill>
            </a:endParaRPr>
          </a:p>
        </p:txBody>
      </p:sp>
      <p:sp>
        <p:nvSpPr>
          <p:cNvPr id="8" name="Snip Diagonal Corner Rectangle 7">
            <a:extLst>
              <a:ext uri="{FF2B5EF4-FFF2-40B4-BE49-F238E27FC236}">
                <a16:creationId xmlns:a16="http://schemas.microsoft.com/office/drawing/2014/main" xmlns="" id="{54152726-A266-4D9E-A05A-829B0BC1FB8A}"/>
              </a:ext>
            </a:extLst>
          </p:cNvPr>
          <p:cNvSpPr/>
          <p:nvPr/>
        </p:nvSpPr>
        <p:spPr>
          <a:xfrm>
            <a:off x="417907" y="152400"/>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HIKMAH</a:t>
            </a:r>
          </a:p>
        </p:txBody>
      </p:sp>
    </p:spTree>
    <p:extLst>
      <p:ext uri="{BB962C8B-B14F-4D97-AF65-F5344CB8AC3E}">
        <p14:creationId xmlns:p14="http://schemas.microsoft.com/office/powerpoint/2010/main" val="303805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3E9FF861-8EE5-6AA7-98FA-4F8BA2E6EBF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09547F2-D359-C4AC-B118-F8D6EA89EB41}"/>
              </a:ext>
            </a:extLst>
          </p:cNvPr>
          <p:cNvSpPr/>
          <p:nvPr/>
        </p:nvSpPr>
        <p:spPr>
          <a:xfrm>
            <a:off x="0" y="0"/>
            <a:ext cx="9144000" cy="68580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DENGAN ERTI KATA LAIN, </a:t>
            </a:r>
            <a:r>
              <a:rPr lang="sv-SE" sz="4000" dirty="0">
                <a:ln>
                  <a:solidFill>
                    <a:schemeClr val="bg1"/>
                  </a:solidFill>
                </a:ln>
                <a:solidFill>
                  <a:srgbClr val="009900"/>
                </a:solidFill>
                <a:effectLst>
                  <a:outerShdw blurRad="38100" dist="38100" dir="2700000" algn="tl">
                    <a:srgbClr val="000000">
                      <a:alpha val="43137"/>
                    </a:srgbClr>
                  </a:outerShdw>
                </a:effectLst>
                <a:latin typeface="Arial Black" panose="020B0A04020102020204" pitchFamily="34" charset="0"/>
              </a:rPr>
              <a:t>SOLAT DAPAT MEMBINA NILAI-NILAI KEMANUSIAAN YANG TINGGI DALAM KEHIDUPAN</a:t>
            </a:r>
            <a:r>
              <a:rPr lang="sv-SE" sz="4000" dirty="0">
                <a:ln>
                  <a:solidFill>
                    <a:schemeClr val="bg1"/>
                  </a:solidFill>
                </a:ln>
                <a:solidFill>
                  <a:srgbClr val="009900"/>
                </a:solidFill>
                <a:effectLst>
                  <a:outerShdw blurRad="38100" dist="38100" dir="2700000" algn="tl">
                    <a:srgbClr val="000000">
                      <a:alpha val="43137"/>
                    </a:srgbClr>
                  </a:outerShdw>
                </a:effectLst>
                <a:latin typeface="SymphonyUltraBlack" panose="020D0903020503020204" pitchFamily="34" charset="0"/>
              </a:rPr>
              <a:t>. </a:t>
            </a:r>
          </a:p>
        </p:txBody>
      </p:sp>
    </p:spTree>
    <p:extLst>
      <p:ext uri="{BB962C8B-B14F-4D97-AF65-F5344CB8AC3E}">
        <p14:creationId xmlns:p14="http://schemas.microsoft.com/office/powerpoint/2010/main" val="240085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4AFF9224-6554-F118-1370-CAE4CA9D155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C877E22-180A-B5ED-6D0D-543A19DF09E6}"/>
              </a:ext>
            </a:extLst>
          </p:cNvPr>
          <p:cNvSpPr/>
          <p:nvPr/>
        </p:nvSpPr>
        <p:spPr>
          <a:xfrm>
            <a:off x="417908" y="96769"/>
            <a:ext cx="8308183" cy="7612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Firman ALLAH SWT :</a:t>
            </a:r>
          </a:p>
        </p:txBody>
      </p:sp>
      <p:sp>
        <p:nvSpPr>
          <p:cNvPr id="6" name="Rectangle 5">
            <a:extLst>
              <a:ext uri="{FF2B5EF4-FFF2-40B4-BE49-F238E27FC236}">
                <a16:creationId xmlns:a16="http://schemas.microsoft.com/office/drawing/2014/main" xmlns="" id="{AA2E7498-E838-540B-D4A0-D864EF71D1C2}"/>
              </a:ext>
            </a:extLst>
          </p:cNvPr>
          <p:cNvSpPr/>
          <p:nvPr/>
        </p:nvSpPr>
        <p:spPr>
          <a:xfrm>
            <a:off x="344091" y="2769653"/>
            <a:ext cx="8573692" cy="412420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C00000"/>
                </a:solidFill>
                <a:effectLst/>
                <a:uLnTx/>
                <a:uFillTx/>
                <a:latin typeface="Calibri"/>
                <a:ea typeface="+mn-ea"/>
                <a:cs typeface="+mn-cs"/>
              </a:rPr>
              <a:t>Bacalah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serta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ikutlah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wahai</a:t>
            </a:r>
            <a:r>
              <a:rPr kumimoji="0" lang="en-MY" sz="2800" b="1" i="0" u="none" strike="noStrike" kern="1200" cap="none" spc="0" normalizeH="0" baseline="0" noProof="0" dirty="0">
                <a:ln>
                  <a:noFill/>
                </a:ln>
                <a:solidFill>
                  <a:srgbClr val="C00000"/>
                </a:solidFill>
                <a:effectLst/>
                <a:uLnTx/>
                <a:uFillTx/>
                <a:latin typeface="Calibri"/>
                <a:ea typeface="+mn-ea"/>
                <a:cs typeface="+mn-cs"/>
              </a:rPr>
              <a:t> Muhammad)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akan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apa</a:t>
            </a:r>
            <a:r>
              <a:rPr kumimoji="0" lang="en-MY" sz="2800" b="1" i="0" u="none" strike="noStrike" kern="1200" cap="none" spc="0" normalizeH="0" baseline="0" noProof="0" dirty="0">
                <a:ln>
                  <a:noFill/>
                </a:ln>
                <a:solidFill>
                  <a:srgbClr val="C00000"/>
                </a:solidFill>
                <a:effectLst/>
                <a:uLnTx/>
                <a:uFillTx/>
                <a:latin typeface="Calibri"/>
                <a:ea typeface="+mn-ea"/>
                <a:cs typeface="+mn-cs"/>
              </a:rPr>
              <a:t> yang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diwahyukan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kepadamu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dari</a:t>
            </a:r>
            <a:r>
              <a:rPr kumimoji="0" lang="en-MY" sz="2800" b="1" i="0" u="none" strike="noStrike" kern="1200" cap="none" spc="0" normalizeH="0" baseline="0" noProof="0" dirty="0">
                <a:ln>
                  <a:noFill/>
                </a:ln>
                <a:solidFill>
                  <a:srgbClr val="C00000"/>
                </a:solidFill>
                <a:effectLst/>
                <a:uLnTx/>
                <a:uFillTx/>
                <a:latin typeface="Calibri"/>
                <a:ea typeface="+mn-ea"/>
                <a:cs typeface="+mn-cs"/>
              </a:rPr>
              <a:t> Al-Qur'an, dan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dirikanlah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sembahyang</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tekun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sembahyang</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mencegah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dari</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perbuatan</a:t>
            </a:r>
            <a:r>
              <a:rPr kumimoji="0" lang="en-MY" sz="2800" b="1" i="0" u="none" strike="noStrike" kern="1200" cap="none" spc="0" normalizeH="0" baseline="0" noProof="0" dirty="0">
                <a:ln>
                  <a:noFill/>
                </a:ln>
                <a:solidFill>
                  <a:srgbClr val="C00000"/>
                </a:solidFill>
                <a:effectLst/>
                <a:uLnTx/>
                <a:uFillTx/>
                <a:latin typeface="Calibri"/>
                <a:ea typeface="+mn-ea"/>
                <a:cs typeface="+mn-cs"/>
              </a:rPr>
              <a:t> yang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keji</a:t>
            </a:r>
            <a:r>
              <a:rPr kumimoji="0" lang="en-MY" sz="2800" b="1" i="0" u="none" strike="noStrike" kern="1200" cap="none" spc="0" normalizeH="0" baseline="0" noProof="0" dirty="0">
                <a:ln>
                  <a:noFill/>
                </a:ln>
                <a:solidFill>
                  <a:srgbClr val="C00000"/>
                </a:solidFill>
                <a:effectLst/>
                <a:uLnTx/>
                <a:uFillTx/>
                <a:latin typeface="Calibri"/>
                <a:ea typeface="+mn-ea"/>
                <a:cs typeface="+mn-cs"/>
              </a:rPr>
              <a:t> dan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mungkar</a:t>
            </a:r>
            <a:r>
              <a:rPr kumimoji="0" lang="en-MY" sz="2800" b="1" i="0" u="none" strike="noStrike" kern="1200" cap="none" spc="0" normalizeH="0" baseline="0" noProof="0" dirty="0">
                <a:ln>
                  <a:noFill/>
                </a:ln>
                <a:solidFill>
                  <a:srgbClr val="C00000"/>
                </a:solidFill>
                <a:effectLst/>
                <a:uLnTx/>
                <a:uFillTx/>
                <a:latin typeface="Calibri"/>
                <a:ea typeface="+mn-ea"/>
                <a:cs typeface="+mn-cs"/>
              </a:rPr>
              <a:t>; dan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mengingati</a:t>
            </a:r>
            <a:r>
              <a:rPr kumimoji="0" lang="en-MY" sz="2800" b="1" i="0" u="none" strike="noStrike" kern="1200" cap="none" spc="0" normalizeH="0" baseline="0" noProof="0" dirty="0">
                <a:ln>
                  <a:noFill/>
                </a:ln>
                <a:solidFill>
                  <a:srgbClr val="C00000"/>
                </a:solidFill>
                <a:effectLst/>
                <a:uLnTx/>
                <a:uFillTx/>
                <a:latin typeface="Calibri"/>
                <a:ea typeface="+mn-ea"/>
                <a:cs typeface="+mn-cs"/>
              </a:rPr>
              <a:t> Allah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lebih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besar</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faedahnya</a:t>
            </a:r>
            <a:r>
              <a:rPr kumimoji="0" lang="en-MY" sz="2800" b="1" i="0" u="none" strike="noStrike" kern="1200" cap="none" spc="0" normalizeH="0" baseline="0" noProof="0" dirty="0">
                <a:ln>
                  <a:noFill/>
                </a:ln>
                <a:solidFill>
                  <a:srgbClr val="C00000"/>
                </a:solidFill>
                <a:effectLst/>
                <a:uLnTx/>
                <a:uFillTx/>
                <a:latin typeface="Calibri"/>
                <a:ea typeface="+mn-ea"/>
                <a:cs typeface="+mn-cs"/>
              </a:rPr>
              <a:t> dan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kesannya</a:t>
            </a:r>
            <a:r>
              <a:rPr kumimoji="0" lang="en-MY" sz="2800" b="1" i="0" u="none" strike="noStrike" kern="1200" cap="none" spc="0" normalizeH="0" baseline="0" noProof="0" dirty="0">
                <a:ln>
                  <a:noFill/>
                </a:ln>
                <a:solidFill>
                  <a:srgbClr val="C00000"/>
                </a:solidFill>
                <a:effectLst/>
                <a:uLnTx/>
                <a:uFillTx/>
                <a:latin typeface="Calibri"/>
                <a:ea typeface="+mn-ea"/>
                <a:cs typeface="+mn-cs"/>
              </a:rPr>
              <a:t>); dan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ingatlah</a:t>
            </a:r>
            <a:r>
              <a:rPr kumimoji="0" lang="en-MY" sz="2800" b="1" i="0" u="none" strike="noStrike" kern="1200" cap="none" spc="0" normalizeH="0" baseline="0" noProof="0" dirty="0">
                <a:ln>
                  <a:noFill/>
                </a:ln>
                <a:solidFill>
                  <a:srgbClr val="C00000"/>
                </a:solidFill>
                <a:effectLst/>
                <a:uLnTx/>
                <a:uFillTx/>
                <a:latin typeface="Calibri"/>
                <a:ea typeface="+mn-ea"/>
                <a:cs typeface="+mn-cs"/>
              </a:rPr>
              <a:t>) Allah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mengetahui</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akan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apa</a:t>
            </a:r>
            <a:r>
              <a:rPr kumimoji="0" lang="en-MY" sz="2800" b="1" i="0" u="none" strike="noStrike" kern="1200" cap="none" spc="0" normalizeH="0" baseline="0" noProof="0" dirty="0">
                <a:ln>
                  <a:noFill/>
                </a:ln>
                <a:solidFill>
                  <a:srgbClr val="C00000"/>
                </a:solidFill>
                <a:effectLst/>
                <a:uLnTx/>
                <a:uFillTx/>
                <a:latin typeface="Calibri"/>
                <a:ea typeface="+mn-ea"/>
                <a:cs typeface="+mn-cs"/>
              </a:rPr>
              <a:t> yang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kerjakan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400" b="1" i="0" u="none" strike="noStrike" kern="1200" cap="none" spc="0" normalizeH="0" baseline="0" noProof="0" dirty="0">
                <a:ln>
                  <a:noFill/>
                </a:ln>
                <a:solidFill>
                  <a:prstClr val="black"/>
                </a:solidFill>
                <a:effectLst/>
                <a:uLnTx/>
                <a:uFillTx/>
                <a:latin typeface="Calibri"/>
                <a:ea typeface="+mn-ea"/>
                <a:cs typeface="+mn-cs"/>
              </a:rPr>
              <a:t>(</a:t>
            </a:r>
            <a:r>
              <a:rPr kumimoji="0" lang="en-MY"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Surah Al-</a:t>
            </a:r>
            <a:r>
              <a:rPr lang="en-MY" sz="2400" b="1" dirty="0" err="1">
                <a:solidFill>
                  <a:prstClr val="black"/>
                </a:solidFill>
                <a:latin typeface="Arial" panose="020B0604020202020204" pitchFamily="34" charset="0"/>
                <a:ea typeface="Calibri" panose="020F0502020204030204" pitchFamily="34" charset="0"/>
              </a:rPr>
              <a:t>ankabut</a:t>
            </a:r>
            <a:r>
              <a:rPr kumimoji="0" lang="en-MY"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45 </a:t>
            </a:r>
            <a:r>
              <a:rPr kumimoji="0" lang="en-MY" sz="24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10" name="Picture 9">
            <a:extLst>
              <a:ext uri="{FF2B5EF4-FFF2-40B4-BE49-F238E27FC236}">
                <a16:creationId xmlns:a16="http://schemas.microsoft.com/office/drawing/2014/main" xmlns="" id="{9A6883EF-1D27-4DC5-A24E-86D869880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63" y="960342"/>
            <a:ext cx="8303472" cy="1707028"/>
          </a:xfrm>
          <a:prstGeom prst="rect">
            <a:avLst/>
          </a:prstGeom>
        </p:spPr>
      </p:pic>
    </p:spTree>
    <p:extLst>
      <p:ext uri="{BB962C8B-B14F-4D97-AF65-F5344CB8AC3E}">
        <p14:creationId xmlns:p14="http://schemas.microsoft.com/office/powerpoint/2010/main" val="1039990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A389733E-5381-7149-A3B2-7AAF0B01CC6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1E21900-26ED-1D1E-DD62-B32ADE9755A0}"/>
              </a:ext>
            </a:extLst>
          </p:cNvPr>
          <p:cNvSpPr/>
          <p:nvPr/>
        </p:nvSpPr>
        <p:spPr>
          <a:xfrm>
            <a:off x="247648" y="1447800"/>
            <a:ext cx="8648700" cy="39624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Orang yang mengerjakan solat dengan khusyuk akan dapat menjiwai sifat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SABAR</a:t>
            </a: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p>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mendidik dirinya dalam menghadapi sebarang kesulitan dan ujian hidup. Dia memandang kehidupan dengan penuh  harapan, diserapi rasa kasih sayang dan kemuliaan</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5" name="Snip Diagonal Corner Rectangle 7">
            <a:extLst>
              <a:ext uri="{FF2B5EF4-FFF2-40B4-BE49-F238E27FC236}">
                <a16:creationId xmlns:a16="http://schemas.microsoft.com/office/drawing/2014/main" xmlns="" id="{C1741B94-EAAE-4E49-88A7-19F382066F0E}"/>
              </a:ext>
            </a:extLst>
          </p:cNvPr>
          <p:cNvSpPr/>
          <p:nvPr/>
        </p:nvSpPr>
        <p:spPr>
          <a:xfrm>
            <a:off x="417907" y="152400"/>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SABAR</a:t>
            </a:r>
          </a:p>
        </p:txBody>
      </p:sp>
    </p:spTree>
    <p:extLst>
      <p:ext uri="{BB962C8B-B14F-4D97-AF65-F5344CB8AC3E}">
        <p14:creationId xmlns:p14="http://schemas.microsoft.com/office/powerpoint/2010/main" val="665896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F657AE84-40FD-BFFE-0D2D-ABEA9FF6A4B4}"/>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C75C693-51D2-D6C5-FD9B-3C8C8C381C22}"/>
              </a:ext>
            </a:extLst>
          </p:cNvPr>
          <p:cNvSpPr/>
          <p:nvPr/>
        </p:nvSpPr>
        <p:spPr>
          <a:xfrm>
            <a:off x="417908" y="76200"/>
            <a:ext cx="8308183" cy="7612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Firman ALLAH SWT :</a:t>
            </a:r>
          </a:p>
        </p:txBody>
      </p:sp>
      <p:sp>
        <p:nvSpPr>
          <p:cNvPr id="6" name="Rectangle 5">
            <a:extLst>
              <a:ext uri="{FF2B5EF4-FFF2-40B4-BE49-F238E27FC236}">
                <a16:creationId xmlns:a16="http://schemas.microsoft.com/office/drawing/2014/main" xmlns="" id="{92209D08-6DB7-475D-8A22-3F158A7D9607}"/>
              </a:ext>
            </a:extLst>
          </p:cNvPr>
          <p:cNvSpPr/>
          <p:nvPr/>
        </p:nvSpPr>
        <p:spPr>
          <a:xfrm>
            <a:off x="285153" y="3352800"/>
            <a:ext cx="8573692" cy="30162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mintalah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pertolongan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jalan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sabar</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mengerjakan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solat</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sesungguhnya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solat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amatlah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kecuali</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khusyuk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400" b="1" i="0" u="none" strike="noStrike" kern="1200" cap="none" spc="0" normalizeH="0" baseline="0" noProof="0" dirty="0">
                <a:ln>
                  <a:noFill/>
                </a:ln>
                <a:solidFill>
                  <a:prstClr val="black"/>
                </a:solidFill>
                <a:effectLst/>
                <a:uLnTx/>
                <a:uFillTx/>
                <a:latin typeface="Calibri"/>
                <a:ea typeface="+mn-ea"/>
                <a:cs typeface="+mn-cs"/>
              </a:rPr>
              <a:t>(</a:t>
            </a:r>
            <a:r>
              <a:rPr kumimoji="0" lang="en-MY"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Surah Al-Baqarah : 45 </a:t>
            </a:r>
            <a:r>
              <a:rPr kumimoji="0" lang="en-MY" sz="24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5" name="Picture 4">
            <a:extLst>
              <a:ext uri="{FF2B5EF4-FFF2-40B4-BE49-F238E27FC236}">
                <a16:creationId xmlns:a16="http://schemas.microsoft.com/office/drawing/2014/main" xmlns="" id="{C10CFFDA-41B2-4084-8FF4-2ED081B6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12" y="1561699"/>
            <a:ext cx="8650974" cy="1066892"/>
          </a:xfrm>
          <a:prstGeom prst="rect">
            <a:avLst/>
          </a:prstGeom>
        </p:spPr>
      </p:pic>
    </p:spTree>
    <p:extLst>
      <p:ext uri="{BB962C8B-B14F-4D97-AF65-F5344CB8AC3E}">
        <p14:creationId xmlns:p14="http://schemas.microsoft.com/office/powerpoint/2010/main" val="33872997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0808A681-B3DE-166D-F758-D0D113EDA96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EB787EA-AF42-1E2C-E86D-9DF6A2FA2C34}"/>
              </a:ext>
            </a:extLst>
          </p:cNvPr>
          <p:cNvSpPr/>
          <p:nvPr/>
        </p:nvSpPr>
        <p:spPr>
          <a:xfrm>
            <a:off x="304800" y="609600"/>
            <a:ext cx="8648700" cy="5943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Ketika seorang hamba berdiri menunaikan solat, dimulakan dengan  ucapan </a:t>
            </a:r>
          </a:p>
          <a:p>
            <a:pPr algn="ctr">
              <a:defRPr/>
            </a:pP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‘ALLAHU AKBAR’ </a:t>
            </a:r>
            <a:r>
              <a:rPr lang="sv-SE" sz="32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t>
            </a:r>
          </a:p>
          <a:p>
            <a:pPr algn="ctr">
              <a:defRPr/>
            </a:pPr>
            <a:r>
              <a:rPr lang="sv-SE" sz="28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yang merupakan terjemahan kepada pengakuan  kebesaran maha berkuasa, dirasai keagungan </a:t>
            </a:r>
            <a:r>
              <a:rPr lang="sv-SE" sz="2800" dirty="0" smtClean="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Allah </a:t>
            </a:r>
            <a:r>
              <a:rPr lang="sv-SE" sz="28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swt mengatasi dirinya dan seluruh alam semesta. Tiada sesuatu pun yang lebih hebat dan agung selain daripada </a:t>
            </a:r>
            <a:r>
              <a:rPr lang="sv-SE" sz="2800" dirty="0" smtClean="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Allah Yang Maha Perkasa</a:t>
            </a:r>
            <a:r>
              <a:rPr lang="sv-SE" sz="36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253343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465103A1-9366-AD18-C50A-C2E7A955340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3EB46F6-0D52-9346-11F0-2F3F2D4B2522}"/>
              </a:ext>
            </a:extLst>
          </p:cNvPr>
          <p:cNvSpPr/>
          <p:nvPr/>
        </p:nvSpPr>
        <p:spPr>
          <a:xfrm>
            <a:off x="247648" y="76200"/>
            <a:ext cx="8648700" cy="6781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Dengan mengakui kesempurnaan dan kebesaran Allah SWT, hati menjadi tenang. </a:t>
            </a:r>
          </a:p>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Sikap diri juga akan berubah mengakui kehambaan kepada Pencipta yang mengurniakan pelbagai nikmat yang tidak terhitung</a:t>
            </a: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178979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5EE286C1-273C-1F15-B217-63E79813D1D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D56FE53-1DE4-2AD1-2295-8364ADAB16B6}"/>
              </a:ext>
            </a:extLst>
          </p:cNvPr>
          <p:cNvSpPr/>
          <p:nvPr/>
        </p:nvSpPr>
        <p:spPr>
          <a:xfrm>
            <a:off x="247648" y="76200"/>
            <a:ext cx="8648700" cy="6781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Inilah solat yang berupaya  memadamkan segala penyakit hati, menghilangkan segala kesedihan dan kebencian, di samping berharap kepada Yang Maha Berkuasa agar diri menjadi hamba yang bertakwa</a:t>
            </a: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337375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5336" y="425802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66910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52396" y="2039431"/>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1ACCD134-60A0-7833-56D6-1A8C11CF54E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0A7C6E8-AA3B-1C63-9E55-F25781EA9113}"/>
              </a:ext>
            </a:extLst>
          </p:cNvPr>
          <p:cNvSpPr/>
          <p:nvPr/>
        </p:nvSpPr>
        <p:spPr>
          <a:xfrm>
            <a:off x="247648" y="76200"/>
            <a:ext cx="8648700" cy="6781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Umat islam diperintahkan untuk menjaga </a:t>
            </a:r>
          </a:p>
          <a:p>
            <a:pPr algn="ctr">
              <a:defRPr/>
            </a:pPr>
            <a:r>
              <a:rPr lang="sv-SE" sz="3600" dirty="0">
                <a:ln>
                  <a:solidFill>
                    <a:schemeClr val="bg1"/>
                  </a:solidFill>
                </a:ln>
                <a:solidFill>
                  <a:srgbClr val="009900"/>
                </a:solidFill>
                <a:effectLst>
                  <a:outerShdw blurRad="38100" dist="38100" dir="2700000" algn="tl">
                    <a:srgbClr val="000000">
                      <a:alpha val="43137"/>
                    </a:srgbClr>
                  </a:outerShdw>
                </a:effectLst>
                <a:latin typeface="Arial Black" panose="020B0A04020102020204" pitchFamily="34" charset="0"/>
              </a:rPr>
              <a:t>SOLAT LIMA WAKTU</a:t>
            </a:r>
            <a:r>
              <a:rPr lang="sv-SE" sz="36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 </a:t>
            </a:r>
          </a:p>
          <a:p>
            <a:pPr algn="ctr">
              <a:defRPr/>
            </a:pPr>
            <a:r>
              <a:rPr lang="sv-SE" sz="36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dengan penuh keimanan kerana ia bakal mensucikan jiwa, membersihkan kekotoran dosa dan menyempurnakan akhlak mereka</a:t>
            </a:r>
            <a:r>
              <a:rPr lang="sv-SE" sz="32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143867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a:extLst>
            <a:ext uri="{FF2B5EF4-FFF2-40B4-BE49-F238E27FC236}">
              <a16:creationId xmlns:a16="http://schemas.microsoft.com/office/drawing/2014/main" xmlns="" id="{67249030-660E-060B-14E8-F0EF391D55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xmlns="" id="{BB5D5FAD-0792-6468-9A82-44513F85CBC0}"/>
              </a:ext>
            </a:extLst>
          </p:cNvPr>
          <p:cNvSpPr/>
          <p:nvPr/>
        </p:nvSpPr>
        <p:spPr>
          <a:xfrm>
            <a:off x="273424" y="1371600"/>
            <a:ext cx="8421290" cy="5221942"/>
          </a:xfrm>
          <a:prstGeom prst="rect">
            <a:avLst/>
          </a:prstGeom>
        </p:spPr>
        <p:txBody>
          <a:bodyPr wrap="square">
            <a:spAutoFit/>
          </a:bodyPr>
          <a:lstStyle/>
          <a:p>
            <a:pPr algn="just">
              <a:spcAft>
                <a:spcPts val="800"/>
              </a:spcAft>
            </a:pPr>
            <a:r>
              <a:rPr lang="en-US" sz="2800" b="1" dirty="0">
                <a:solidFill>
                  <a:srgbClr val="C00000"/>
                </a:solidFill>
                <a:ea typeface="Calibri" panose="020F0502020204030204" pitchFamily="34" charset="0"/>
                <a:cs typeface="Arial" panose="020B0604020202020204" pitchFamily="34" charset="0"/>
              </a:rPr>
              <a:t>"</a:t>
            </a:r>
            <a:r>
              <a:rPr lang="en-US" sz="2800" b="1" dirty="0" err="1">
                <a:solidFill>
                  <a:srgbClr val="C00000"/>
                </a:solidFill>
                <a:ea typeface="Calibri" panose="020F0502020204030204" pitchFamily="34" charset="0"/>
                <a:cs typeface="Arial" panose="020B0604020202020204" pitchFamily="34" charset="0"/>
              </a:rPr>
              <a:t>Andai</a:t>
            </a:r>
            <a:r>
              <a:rPr lang="en-US" sz="2800" b="1" dirty="0">
                <a:solidFill>
                  <a:srgbClr val="C00000"/>
                </a:solidFill>
                <a:ea typeface="Calibri" panose="020F0502020204030204" pitchFamily="34" charset="0"/>
                <a:cs typeface="Arial" panose="020B0604020202020204" pitchFamily="34" charset="0"/>
              </a:rPr>
              <a:t> kata di </a:t>
            </a:r>
            <a:r>
              <a:rPr lang="en-US" sz="2800" b="1" dirty="0" err="1">
                <a:solidFill>
                  <a:srgbClr val="C00000"/>
                </a:solidFill>
                <a:ea typeface="Calibri" panose="020F0502020204030204" pitchFamily="34" charset="0"/>
                <a:cs typeface="Arial" panose="020B0604020202020204" pitchFamily="34" charset="0"/>
              </a:rPr>
              <a:t>depan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pintu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rumah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seseorang</a:t>
            </a:r>
            <a:r>
              <a:rPr lang="en-US" sz="2800" b="1" dirty="0">
                <a:solidFill>
                  <a:srgbClr val="C00000"/>
                </a:solidFill>
                <a:ea typeface="Calibri" panose="020F0502020204030204" pitchFamily="34" charset="0"/>
                <a:cs typeface="Arial" panose="020B0604020202020204" pitchFamily="34" charset="0"/>
              </a:rPr>
              <a:t> di </a:t>
            </a:r>
            <a:r>
              <a:rPr lang="en-US" sz="2800" b="1" dirty="0" err="1">
                <a:solidFill>
                  <a:srgbClr val="C00000"/>
                </a:solidFill>
                <a:ea typeface="Calibri" panose="020F0502020204030204" pitchFamily="34" charset="0"/>
                <a:cs typeface="Arial" panose="020B0604020202020204" pitchFamily="34" charset="0"/>
              </a:rPr>
              <a:t>antara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ada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sebuah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sungai</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dia</a:t>
            </a:r>
            <a:r>
              <a:rPr lang="en-US" sz="2800" b="1" dirty="0">
                <a:solidFill>
                  <a:srgbClr val="C00000"/>
                </a:solidFill>
                <a:ea typeface="Calibri" panose="020F0502020204030204" pitchFamily="34" charset="0"/>
                <a:cs typeface="Arial" panose="020B0604020202020204" pitchFamily="34" charset="0"/>
              </a:rPr>
              <a:t> mandi di situ </a:t>
            </a:r>
            <a:r>
              <a:rPr lang="en-US" sz="2800" b="1" dirty="0" err="1">
                <a:solidFill>
                  <a:srgbClr val="C00000"/>
                </a:solidFill>
                <a:ea typeface="Calibri" panose="020F0502020204030204" pitchFamily="34" charset="0"/>
                <a:cs typeface="Arial" panose="020B0604020202020204" pitchFamily="34" charset="0"/>
              </a:rPr>
              <a:t>sebanyak</a:t>
            </a:r>
            <a:r>
              <a:rPr lang="en-US" sz="2800" b="1" dirty="0">
                <a:solidFill>
                  <a:srgbClr val="C00000"/>
                </a:solidFill>
                <a:ea typeface="Calibri" panose="020F0502020204030204" pitchFamily="34" charset="0"/>
                <a:cs typeface="Arial" panose="020B0604020202020204" pitchFamily="34" charset="0"/>
              </a:rPr>
              <a:t> lima kali </a:t>
            </a:r>
            <a:r>
              <a:rPr lang="en-US" sz="2800" b="1" dirty="0" err="1">
                <a:solidFill>
                  <a:srgbClr val="C00000"/>
                </a:solidFill>
                <a:ea typeface="Calibri" panose="020F0502020204030204" pitchFamily="34" charset="0"/>
                <a:cs typeface="Arial" panose="020B0604020202020204" pitchFamily="34" charset="0"/>
              </a:rPr>
              <a:t>dalam</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sehari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apakah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masih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ada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kekotoran</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masih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tertinggal</a:t>
            </a:r>
            <a:r>
              <a:rPr lang="en-US" sz="2800" b="1" dirty="0">
                <a:solidFill>
                  <a:srgbClr val="C00000"/>
                </a:solidFill>
                <a:ea typeface="Calibri" panose="020F0502020204030204" pitchFamily="34" charset="0"/>
                <a:cs typeface="Arial" panose="020B0604020202020204" pitchFamily="34" charset="0"/>
              </a:rPr>
              <a:t> pada </a:t>
            </a:r>
            <a:r>
              <a:rPr lang="en-US" sz="2800" b="1" dirty="0" err="1">
                <a:solidFill>
                  <a:srgbClr val="C00000"/>
                </a:solidFill>
                <a:ea typeface="Calibri" panose="020F0502020204030204" pitchFamily="34" charset="0"/>
                <a:cs typeface="Arial" panose="020B0604020202020204" pitchFamily="34" charset="0"/>
              </a:rPr>
              <a:t>badannya</a:t>
            </a:r>
            <a:r>
              <a:rPr lang="en-US" sz="2800" b="1" dirty="0">
                <a:solidFill>
                  <a:srgbClr val="C00000"/>
                </a:solidFill>
                <a:ea typeface="Calibri" panose="020F0502020204030204" pitchFamily="34" charset="0"/>
                <a:cs typeface="Arial" panose="020B0604020202020204" pitchFamily="34" charset="0"/>
              </a:rPr>
              <a:t>?" </a:t>
            </a:r>
          </a:p>
          <a:p>
            <a:pPr algn="just">
              <a:spcAft>
                <a:spcPts val="800"/>
              </a:spcAft>
            </a:pPr>
            <a:endParaRPr lang="en-US" sz="1000" b="1" dirty="0">
              <a:solidFill>
                <a:srgbClr val="C00000"/>
              </a:solidFill>
              <a:ea typeface="Calibri" panose="020F0502020204030204" pitchFamily="34" charset="0"/>
              <a:cs typeface="Arial" panose="020B0604020202020204" pitchFamily="34" charset="0"/>
            </a:endParaRPr>
          </a:p>
          <a:p>
            <a:pPr algn="just">
              <a:spcAft>
                <a:spcPts val="800"/>
              </a:spcAft>
            </a:pPr>
            <a:r>
              <a:rPr lang="en-US" sz="2800" b="1" dirty="0">
                <a:solidFill>
                  <a:srgbClr val="C00000"/>
                </a:solidFill>
                <a:ea typeface="Calibri" panose="020F0502020204030204" pitchFamily="34" charset="0"/>
                <a:cs typeface="Arial" panose="020B0604020202020204" pitchFamily="34" charset="0"/>
              </a:rPr>
              <a:t>Para </a:t>
            </a:r>
            <a:r>
              <a:rPr lang="en-US" sz="2800" b="1" dirty="0" err="1">
                <a:solidFill>
                  <a:srgbClr val="C00000"/>
                </a:solidFill>
                <a:ea typeface="Calibri" panose="020F0502020204030204" pitchFamily="34" charset="0"/>
                <a:cs typeface="Arial" panose="020B0604020202020204" pitchFamily="34" charset="0"/>
              </a:rPr>
              <a:t>sahabat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menjawab</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Tidak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ada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kekotoran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sedikit</a:t>
            </a:r>
            <a:r>
              <a:rPr lang="en-US" sz="2800" b="1" dirty="0">
                <a:solidFill>
                  <a:srgbClr val="C00000"/>
                </a:solidFill>
                <a:ea typeface="Calibri" panose="020F0502020204030204" pitchFamily="34" charset="0"/>
                <a:cs typeface="Arial" panose="020B0604020202020204" pitchFamily="34" charset="0"/>
              </a:rPr>
              <a:t> pun yang </a:t>
            </a:r>
            <a:r>
              <a:rPr lang="en-US" sz="2800" b="1" dirty="0" err="1">
                <a:solidFill>
                  <a:srgbClr val="C00000"/>
                </a:solidFill>
                <a:ea typeface="Calibri" panose="020F0502020204030204" pitchFamily="34" charset="0"/>
                <a:cs typeface="Arial" panose="020B0604020202020204" pitchFamily="34" charset="0"/>
              </a:rPr>
              <a:t>tertinggal</a:t>
            </a:r>
            <a:r>
              <a:rPr lang="en-US" sz="2800" b="1" dirty="0">
                <a:solidFill>
                  <a:srgbClr val="C00000"/>
                </a:solidFill>
                <a:ea typeface="Calibri" panose="020F0502020204030204" pitchFamily="34" charset="0"/>
                <a:cs typeface="Arial" panose="020B0604020202020204" pitchFamily="34" charset="0"/>
              </a:rPr>
              <a:t> pada </a:t>
            </a:r>
            <a:r>
              <a:rPr lang="en-US" sz="2800" b="1" dirty="0" err="1">
                <a:solidFill>
                  <a:srgbClr val="C00000"/>
                </a:solidFill>
                <a:ea typeface="Calibri" panose="020F0502020204030204" pitchFamily="34" charset="0"/>
                <a:cs typeface="Arial" panose="020B0604020202020204" pitchFamily="34" charset="0"/>
              </a:rPr>
              <a:t>badannya</a:t>
            </a:r>
            <a:r>
              <a:rPr lang="en-US" sz="2800" b="1" dirty="0">
                <a:solidFill>
                  <a:srgbClr val="C00000"/>
                </a:solidFill>
                <a:ea typeface="Calibri" panose="020F0502020204030204" pitchFamily="34" charset="0"/>
                <a:cs typeface="Arial" panose="020B0604020202020204" pitchFamily="34" charset="0"/>
              </a:rPr>
              <a:t>." </a:t>
            </a:r>
          </a:p>
          <a:p>
            <a:pPr algn="just">
              <a:spcAft>
                <a:spcPts val="800"/>
              </a:spcAft>
            </a:pPr>
            <a:endParaRPr lang="en-US" sz="1000" b="1" dirty="0">
              <a:solidFill>
                <a:srgbClr val="C00000"/>
              </a:solidFill>
              <a:ea typeface="Calibri" panose="020F0502020204030204" pitchFamily="34" charset="0"/>
              <a:cs typeface="Arial" panose="020B0604020202020204" pitchFamily="34" charset="0"/>
            </a:endParaRPr>
          </a:p>
          <a:p>
            <a:pPr algn="just">
              <a:spcAft>
                <a:spcPts val="800"/>
              </a:spcAft>
            </a:pPr>
            <a:r>
              <a:rPr lang="en-US" sz="2800" b="1" dirty="0" err="1">
                <a:solidFill>
                  <a:srgbClr val="C00000"/>
                </a:solidFill>
                <a:ea typeface="Calibri" panose="020F0502020204030204" pitchFamily="34" charset="0"/>
                <a:cs typeface="Arial" panose="020B0604020202020204" pitchFamily="34" charset="0"/>
              </a:rPr>
              <a:t>Baginda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bersabda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Demikianlah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bandingan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solat</a:t>
            </a:r>
            <a:r>
              <a:rPr lang="en-US" sz="2800" b="1" dirty="0">
                <a:solidFill>
                  <a:srgbClr val="C00000"/>
                </a:solidFill>
                <a:ea typeface="Calibri" panose="020F0502020204030204" pitchFamily="34" charset="0"/>
                <a:cs typeface="Arial" panose="020B0604020202020204" pitchFamily="34" charset="0"/>
              </a:rPr>
              <a:t> lima </a:t>
            </a:r>
            <a:r>
              <a:rPr lang="en-US" sz="2800" b="1" dirty="0" err="1">
                <a:solidFill>
                  <a:srgbClr val="C00000"/>
                </a:solidFill>
                <a:ea typeface="Calibri" panose="020F0502020204030204" pitchFamily="34" charset="0"/>
                <a:cs typeface="Arial" panose="020B0604020202020204" pitchFamily="34" charset="0"/>
              </a:rPr>
              <a:t>waktu</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dengan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mengerjakan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semua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itu</a:t>
            </a:r>
            <a:r>
              <a:rPr lang="en-US" sz="2800" b="1" dirty="0">
                <a:solidFill>
                  <a:srgbClr val="C00000"/>
                </a:solidFill>
                <a:ea typeface="Calibri" panose="020F0502020204030204" pitchFamily="34" charset="0"/>
                <a:cs typeface="Arial" panose="020B0604020202020204" pitchFamily="34" charset="0"/>
              </a:rPr>
              <a:t> Allah </a:t>
            </a:r>
            <a:r>
              <a:rPr lang="en-US" sz="2800" b="1" dirty="0" err="1">
                <a:solidFill>
                  <a:srgbClr val="C00000"/>
                </a:solidFill>
                <a:ea typeface="Calibri" panose="020F0502020204030204" pitchFamily="34" charset="0"/>
                <a:cs typeface="Arial" panose="020B0604020202020204" pitchFamily="34" charset="0"/>
              </a:rPr>
              <a:t>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menghapuskan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semua</a:t>
            </a:r>
            <a:r>
              <a:rPr lang="en-US" sz="2800" b="1" dirty="0">
                <a:solidFill>
                  <a:srgbClr val="C00000"/>
                </a:solidFill>
                <a:ea typeface="Calibri" panose="020F0502020204030204" pitchFamily="34" charset="0"/>
                <a:cs typeface="Arial" panose="020B0604020202020204" pitchFamily="34" charset="0"/>
              </a:rPr>
              <a:t> dosa dan </a:t>
            </a:r>
            <a:r>
              <a:rPr lang="en-US" sz="2800" b="1" dirty="0" err="1">
                <a:solidFill>
                  <a:srgbClr val="C00000"/>
                </a:solidFill>
                <a:ea typeface="Calibri" panose="020F0502020204030204" pitchFamily="34" charset="0"/>
                <a:cs typeface="Arial" panose="020B0604020202020204" pitchFamily="34" charset="0"/>
              </a:rPr>
              <a:t>kesalahannya</a:t>
            </a:r>
            <a:r>
              <a:rPr lang="en-US" sz="2800" b="1" dirty="0">
                <a:solidFill>
                  <a:srgbClr val="C00000"/>
                </a:solidFill>
                <a:ea typeface="Calibri" panose="020F0502020204030204" pitchFamily="34" charset="0"/>
                <a:cs typeface="Arial" panose="020B0604020202020204" pitchFamily="34" charset="0"/>
              </a:rPr>
              <a:t>." </a:t>
            </a:r>
          </a:p>
          <a:p>
            <a:pPr algn="just">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800" b="1" dirty="0">
                <a:ea typeface="Calibri" panose="020F0502020204030204" pitchFamily="34" charset="0"/>
                <a:cs typeface="Arial" panose="020B0604020202020204" pitchFamily="34" charset="0"/>
              </a:rPr>
              <a:t>(Riwayat Al-Bukhari dan Muslim)</a:t>
            </a:r>
          </a:p>
        </p:txBody>
      </p:sp>
      <p:sp>
        <p:nvSpPr>
          <p:cNvPr id="2" name="Snip Diagonal Corner Rectangle 7">
            <a:extLst>
              <a:ext uri="{FF2B5EF4-FFF2-40B4-BE49-F238E27FC236}">
                <a16:creationId xmlns:a16="http://schemas.microsoft.com/office/drawing/2014/main" xmlns="" id="{E5CDA527-122A-F5C2-B69D-2930DFBADF5A}"/>
              </a:ext>
            </a:extLst>
          </p:cNvPr>
          <p:cNvSpPr/>
          <p:nvPr/>
        </p:nvSpPr>
        <p:spPr>
          <a:xfrm>
            <a:off x="417907" y="152400"/>
            <a:ext cx="8308183" cy="914400"/>
          </a:xfrm>
          <a:prstGeom prst="snip2DiagRect">
            <a:avLst>
              <a:gd name="adj1" fmla="val 50000"/>
              <a:gd name="adj2" fmla="val 50000"/>
            </a:avLst>
          </a:prstGeom>
          <a:gradFill>
            <a:gsLst>
              <a:gs pos="0">
                <a:schemeClr val="accent3">
                  <a:lumMod val="60000"/>
                  <a:lumOff val="40000"/>
                </a:schemeClr>
              </a:gs>
              <a:gs pos="100000">
                <a:srgbClr val="7030A0"/>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Maksud Sabda Nabi SAW :</a:t>
            </a:r>
          </a:p>
        </p:txBody>
      </p:sp>
    </p:spTree>
    <p:extLst>
      <p:ext uri="{BB962C8B-B14F-4D97-AF65-F5344CB8AC3E}">
        <p14:creationId xmlns:p14="http://schemas.microsoft.com/office/powerpoint/2010/main" val="395876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1E733B7B-E571-B0AA-F23E-4F9E5593BDC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F820E7E-AA21-5379-DB27-0362C7678CCE}"/>
              </a:ext>
            </a:extLst>
          </p:cNvPr>
          <p:cNvSpPr/>
          <p:nvPr/>
        </p:nvSpPr>
        <p:spPr>
          <a:xfrm>
            <a:off x="289112" y="228600"/>
            <a:ext cx="8648700" cy="64389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Kita sedari bahawa </a:t>
            </a:r>
          </a:p>
          <a:p>
            <a:pPr algn="ctr">
              <a:defRPr/>
            </a:pPr>
            <a:r>
              <a:rPr lang="sv-SE" sz="44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SOLAT</a:t>
            </a:r>
          </a:p>
          <a:p>
            <a:pPr algn="ctr">
              <a:defRPr/>
            </a:pPr>
            <a:r>
              <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merupakan rahmat terbesar yang dikurniakan oleh Allah SWT kepada para hamba-Nya yang beriman.</a:t>
            </a:r>
          </a:p>
        </p:txBody>
      </p:sp>
    </p:spTree>
    <p:extLst>
      <p:ext uri="{BB962C8B-B14F-4D97-AF65-F5344CB8AC3E}">
        <p14:creationId xmlns:p14="http://schemas.microsoft.com/office/powerpoint/2010/main" val="139416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263D39AB-5453-B8AF-4CFE-3EFC611E1BB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0E32DB5-7489-680B-981D-49960003DE94}"/>
              </a:ext>
            </a:extLst>
          </p:cNvPr>
          <p:cNvSpPr/>
          <p:nvPr/>
        </p:nvSpPr>
        <p:spPr>
          <a:xfrm>
            <a:off x="289112" y="228600"/>
            <a:ext cx="8648700" cy="64389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Justeru, </a:t>
            </a:r>
          </a:p>
          <a:p>
            <a:pPr algn="ctr">
              <a:defRPr/>
            </a:pPr>
            <a:r>
              <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pelajarilah</a:t>
            </a:r>
          </a:p>
          <a:p>
            <a:pPr algn="ctr">
              <a:defRPr/>
            </a:pPr>
            <a:r>
              <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cara-cara mencapai kesempurnaan solat, agar hati menjadi tenang dan jiwa yang tenteram. </a:t>
            </a:r>
          </a:p>
        </p:txBody>
      </p:sp>
    </p:spTree>
    <p:extLst>
      <p:ext uri="{BB962C8B-B14F-4D97-AF65-F5344CB8AC3E}">
        <p14:creationId xmlns:p14="http://schemas.microsoft.com/office/powerpoint/2010/main" val="47848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8E66AFF7-68AA-5391-8A26-9FE1C89CC73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960B8A6A-61DD-079E-3CFC-E45AC1CAD2AC}"/>
              </a:ext>
            </a:extLst>
          </p:cNvPr>
          <p:cNvSpPr/>
          <p:nvPr/>
        </p:nvSpPr>
        <p:spPr>
          <a:xfrm>
            <a:off x="289112" y="228600"/>
            <a:ext cx="8648700" cy="64389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Mohonlah daripada Allah SWT agar dikurniakan masa yang barakah, dapat diisi dengan munajat kepada-Nya, dikurniakan jiwa yang khusyuk dan doa-doa kita dikabulkan oleh Allah SWT</a:t>
            </a:r>
          </a:p>
        </p:txBody>
      </p:sp>
    </p:spTree>
    <p:extLst>
      <p:ext uri="{BB962C8B-B14F-4D97-AF65-F5344CB8AC3E}">
        <p14:creationId xmlns:p14="http://schemas.microsoft.com/office/powerpoint/2010/main" val="340192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626"/>
          </a:xfrm>
          <a:prstGeom prst="snip2DiagRect">
            <a:avLst>
              <a:gd name="adj1" fmla="val 50000"/>
              <a:gd name="adj2" fmla="val 50000"/>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499956" y="214416"/>
            <a:ext cx="414408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200" dirty="0">
                <a:ln w="0"/>
                <a:solidFill>
                  <a:srgbClr val="FF0000"/>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200" dirty="0">
              <a:ln w="0"/>
              <a:solidFill>
                <a:srgbClr val="FF0000"/>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485361CA-D4FC-4E7B-91A5-3639FC55F73C}"/>
              </a:ext>
            </a:extLst>
          </p:cNvPr>
          <p:cNvSpPr/>
          <p:nvPr/>
        </p:nvSpPr>
        <p:spPr>
          <a:xfrm>
            <a:off x="380998" y="3646865"/>
            <a:ext cx="8382000" cy="3211135"/>
          </a:xfrm>
          <a:prstGeom prst="rect">
            <a:avLst/>
          </a:prstGeom>
        </p:spPr>
        <p:txBody>
          <a:bodyPr wrap="square">
            <a:spAutoFit/>
          </a:bodyPr>
          <a:lstStyle/>
          <a:p>
            <a:pPr algn="just">
              <a:spcAft>
                <a:spcPts val="800"/>
              </a:spcAft>
            </a:pPr>
            <a:r>
              <a:rPr lang="en-US" sz="2400" b="1" dirty="0" err="1">
                <a:ea typeface="Calibri" panose="020F0502020204030204" pitchFamily="34" charset="0"/>
                <a:cs typeface="Arial" panose="020B0604020202020204" pitchFamily="34" charset="0"/>
              </a:rPr>
              <a:t>Maksudnya</a:t>
            </a:r>
            <a:r>
              <a:rPr lang="en-US" sz="2400" b="1" dirty="0">
                <a:ea typeface="Calibri" panose="020F0502020204030204" pitchFamily="34" charset="0"/>
                <a:cs typeface="Arial" panose="020B0604020202020204" pitchFamily="34" charset="0"/>
              </a:rPr>
              <a:t> : </a:t>
            </a:r>
            <a:r>
              <a:rPr lang="en-US" sz="2400" b="1" dirty="0" err="1">
                <a:solidFill>
                  <a:srgbClr val="C00000"/>
                </a:solidFill>
                <a:ea typeface="Calibri" panose="020F0502020204030204" pitchFamily="34" charset="0"/>
                <a:cs typeface="Arial" panose="020B0604020202020204" pitchFamily="34" charset="0"/>
              </a:rPr>
              <a:t>Kemudian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apabila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kamu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telah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selesai</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mengerjakan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sembahyang</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maka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hendaklah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kamu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menyebut</a:t>
            </a:r>
            <a:r>
              <a:rPr lang="en-US" sz="2400" b="1" dirty="0">
                <a:solidFill>
                  <a:srgbClr val="C00000"/>
                </a:solidFill>
                <a:ea typeface="Calibri" panose="020F0502020204030204" pitchFamily="34" charset="0"/>
                <a:cs typeface="Arial" panose="020B0604020202020204" pitchFamily="34" charset="0"/>
              </a:rPr>
              <a:t> dan </a:t>
            </a:r>
            <a:r>
              <a:rPr lang="en-US" sz="2400" b="1" dirty="0" err="1">
                <a:solidFill>
                  <a:srgbClr val="C00000"/>
                </a:solidFill>
                <a:ea typeface="Calibri" panose="020F0502020204030204" pitchFamily="34" charset="0"/>
                <a:cs typeface="Arial" panose="020B0604020202020204" pitchFamily="34" charset="0"/>
              </a:rPr>
              <a:t>mengingati</a:t>
            </a:r>
            <a:r>
              <a:rPr lang="en-US" sz="2400" b="1" dirty="0">
                <a:solidFill>
                  <a:srgbClr val="C00000"/>
                </a:solidFill>
                <a:ea typeface="Calibri" panose="020F0502020204030204" pitchFamily="34" charset="0"/>
                <a:cs typeface="Arial" panose="020B0604020202020204" pitchFamily="34" charset="0"/>
              </a:rPr>
              <a:t> Allah </a:t>
            </a:r>
            <a:r>
              <a:rPr lang="en-US" sz="2400" b="1" dirty="0" err="1">
                <a:solidFill>
                  <a:srgbClr val="C00000"/>
                </a:solidFill>
                <a:ea typeface="Calibri" panose="020F0502020204030204" pitchFamily="34" charset="0"/>
                <a:cs typeface="Arial" panose="020B0604020202020204" pitchFamily="34" charset="0"/>
              </a:rPr>
              <a:t>semasa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kamu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berdiri</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atau</a:t>
            </a:r>
            <a:r>
              <a:rPr lang="en-US" sz="2400" b="1" dirty="0">
                <a:solidFill>
                  <a:srgbClr val="C00000"/>
                </a:solidFill>
                <a:ea typeface="Calibri" panose="020F0502020204030204" pitchFamily="34" charset="0"/>
                <a:cs typeface="Arial" panose="020B0604020202020204" pitchFamily="34" charset="0"/>
              </a:rPr>
              <a:t> duduk, dan </a:t>
            </a:r>
            <a:r>
              <a:rPr lang="en-US" sz="2400" b="1" dirty="0" err="1">
                <a:solidFill>
                  <a:srgbClr val="C00000"/>
                </a:solidFill>
                <a:ea typeface="Calibri" panose="020F0502020204030204" pitchFamily="34" charset="0"/>
                <a:cs typeface="Arial" panose="020B0604020202020204" pitchFamily="34" charset="0"/>
              </a:rPr>
              <a:t>semasa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kamu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berbaring</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Kemudian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apabila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kamu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telah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merasa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tenteram</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maka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dirikanlah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sembahyang</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Sesungguhnya</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sembahyang</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itu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adalah</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satu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ketetapan</a:t>
            </a:r>
            <a:r>
              <a:rPr lang="en-US" sz="2400" b="1" dirty="0">
                <a:solidFill>
                  <a:srgbClr val="C00000"/>
                </a:solidFill>
                <a:ea typeface="Calibri" panose="020F0502020204030204" pitchFamily="34" charset="0"/>
                <a:cs typeface="Arial" panose="020B0604020202020204" pitchFamily="34" charset="0"/>
              </a:rPr>
              <a:t> yang </a:t>
            </a:r>
            <a:r>
              <a:rPr lang="en-US" sz="2400" b="1" dirty="0" err="1">
                <a:solidFill>
                  <a:srgbClr val="C00000"/>
                </a:solidFill>
                <a:ea typeface="Calibri" panose="020F0502020204030204" pitchFamily="34" charset="0"/>
                <a:cs typeface="Arial" panose="020B0604020202020204" pitchFamily="34" charset="0"/>
              </a:rPr>
              <a:t>diwajibkan</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atas</a:t>
            </a:r>
            <a:r>
              <a:rPr lang="en-US" sz="2400" b="1" dirty="0">
                <a:solidFill>
                  <a:srgbClr val="C00000"/>
                </a:solidFill>
                <a:ea typeface="Calibri" panose="020F0502020204030204" pitchFamily="34" charset="0"/>
                <a:cs typeface="Arial" panose="020B0604020202020204" pitchFamily="34" charset="0"/>
              </a:rPr>
              <a:t> orang yang </a:t>
            </a:r>
            <a:r>
              <a:rPr lang="en-US" sz="2400" b="1" dirty="0" err="1">
                <a:solidFill>
                  <a:srgbClr val="C00000"/>
                </a:solidFill>
                <a:ea typeface="Calibri" panose="020F0502020204030204" pitchFamily="34" charset="0"/>
                <a:cs typeface="Arial" panose="020B0604020202020204" pitchFamily="34" charset="0"/>
              </a:rPr>
              <a:t>beriman</a:t>
            </a:r>
            <a:r>
              <a:rPr lang="en-US" sz="2400" b="1" dirty="0">
                <a:solidFill>
                  <a:srgbClr val="C00000"/>
                </a:solidFill>
                <a:ea typeface="Calibri" panose="020F0502020204030204" pitchFamily="34" charset="0"/>
                <a:cs typeface="Arial" panose="020B0604020202020204" pitchFamily="34" charset="0"/>
              </a:rPr>
              <a:t>, yang </a:t>
            </a:r>
            <a:r>
              <a:rPr lang="en-US" sz="2400" b="1" dirty="0" err="1">
                <a:solidFill>
                  <a:srgbClr val="C00000"/>
                </a:solidFill>
                <a:ea typeface="Calibri" panose="020F0502020204030204" pitchFamily="34" charset="0"/>
                <a:cs typeface="Arial" panose="020B0604020202020204" pitchFamily="34" charset="0"/>
              </a:rPr>
              <a:t>tertentu</a:t>
            </a:r>
            <a:r>
              <a:rPr lang="en-US" sz="2400" b="1" dirty="0">
                <a:solidFill>
                  <a:srgbClr val="C00000"/>
                </a:solidFill>
                <a:ea typeface="Calibri" panose="020F0502020204030204" pitchFamily="34" charset="0"/>
                <a:cs typeface="Arial" panose="020B0604020202020204" pitchFamily="34" charset="0"/>
              </a:rPr>
              <a:t> </a:t>
            </a:r>
            <a:r>
              <a:rPr lang="en-US" sz="2400" b="1" dirty="0" err="1">
                <a:solidFill>
                  <a:srgbClr val="C00000"/>
                </a:solidFill>
                <a:ea typeface="Calibri" panose="020F0502020204030204" pitchFamily="34" charset="0"/>
                <a:cs typeface="Arial" panose="020B0604020202020204" pitchFamily="34" charset="0"/>
              </a:rPr>
              <a:t>waktunya</a:t>
            </a:r>
            <a:r>
              <a:rPr lang="en-US" sz="2400" b="1" dirty="0">
                <a:solidFill>
                  <a:srgbClr val="C00000"/>
                </a:solidFill>
                <a:ea typeface="Calibri" panose="020F0502020204030204" pitchFamily="34" charset="0"/>
                <a:cs typeface="Arial" panose="020B0604020202020204" pitchFamily="34" charset="0"/>
              </a:rPr>
              <a:t>.</a:t>
            </a:r>
          </a:p>
          <a:p>
            <a:pPr algn="just">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a:t>
            </a:r>
            <a:r>
              <a:rPr lang="en-US" sz="2600" b="1" dirty="0">
                <a:ea typeface="Calibri" panose="020F0502020204030204" pitchFamily="34" charset="0"/>
                <a:cs typeface="Arial" panose="020B0604020202020204" pitchFamily="34" charset="0"/>
              </a:rPr>
              <a:t>Surah an-</a:t>
            </a:r>
            <a:r>
              <a:rPr lang="en-US" sz="2600" b="1" dirty="0" err="1">
                <a:ea typeface="Calibri" panose="020F0502020204030204" pitchFamily="34" charset="0"/>
                <a:cs typeface="Arial" panose="020B0604020202020204" pitchFamily="34" charset="0"/>
              </a:rPr>
              <a:t>Nisaa</a:t>
            </a:r>
            <a:r>
              <a:rPr lang="en-US" sz="2600" b="1" dirty="0">
                <a:ea typeface="Calibri" panose="020F0502020204030204" pitchFamily="34" charset="0"/>
                <a:cs typeface="Arial" panose="020B0604020202020204" pitchFamily="34" charset="0"/>
              </a:rPr>
              <a:t>, </a:t>
            </a:r>
            <a:r>
              <a:rPr lang="en-US" sz="2600" b="1" dirty="0" err="1">
                <a:ea typeface="Calibri" panose="020F0502020204030204" pitchFamily="34" charset="0"/>
                <a:cs typeface="Arial" panose="020B0604020202020204" pitchFamily="34" charset="0"/>
              </a:rPr>
              <a:t>ayat</a:t>
            </a:r>
            <a:r>
              <a:rPr lang="en-US" sz="2600" b="1" dirty="0">
                <a:ea typeface="Calibri" panose="020F0502020204030204" pitchFamily="34" charset="0"/>
                <a:cs typeface="Arial" panose="020B0604020202020204" pitchFamily="34" charset="0"/>
              </a:rPr>
              <a:t> 103</a:t>
            </a:r>
            <a:r>
              <a:rPr lang="en-US" sz="2400" b="1" dirty="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xmlns="" id="{8F8A25BD-FD03-44BD-BACC-216CF318E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9" y="867936"/>
            <a:ext cx="8077900" cy="3042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64000"/>
            </a:schemeClr>
          </a:solidFill>
        </p:spPr>
        <p:txBody>
          <a:bodyPr wrap="square">
            <a:prstTxWarp prst="textPlain">
              <a:avLst/>
            </a:prstTxWarp>
            <a:spAutoFit/>
          </a:bodyPr>
          <a:lstStyle/>
          <a:p>
            <a:pPr algn="ctr" rtl="1">
              <a:lnSpc>
                <a:spcPct val="115000"/>
              </a:lnSpc>
              <a:spcAft>
                <a:spcPts val="800"/>
              </a:spcAft>
            </a:pPr>
            <a:r>
              <a:rPr lang="en-US"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الْعَظِيْمِ.</a:t>
            </a:r>
          </a:p>
          <a:p>
            <a:pPr algn="ctr" rtl="1">
              <a:lnSpc>
                <a:spcPct val="115000"/>
              </a:lnSpc>
              <a:spcAft>
                <a:spcPts val="800"/>
              </a:spcAft>
            </a:pPr>
            <a:r>
              <a:rPr lang="en-US"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وَنَفَعَنِي وَاِيَّاكُمْ بِمَا فِيْهِ مِنَ الآيَاتِ وَالذِّكْرِ الْحَكِيْمِ.</a:t>
            </a:r>
          </a:p>
          <a:p>
            <a:pPr algn="ctr" rtl="1">
              <a:lnSpc>
                <a:spcPct val="115000"/>
              </a:lnSpc>
              <a:spcAft>
                <a:spcPts val="800"/>
              </a:spcAft>
            </a:pPr>
            <a:r>
              <a:rPr lang="en-US"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 مِنِّي وَمِنْكُمْ تِلاوَتَهُ اِنَّهُ هُوَ السَّمِيْعُ الْعَلِيْمُ.</a:t>
            </a:r>
          </a:p>
          <a:p>
            <a:pPr algn="ctr" rtl="1">
              <a:lnSpc>
                <a:spcPct val="115000"/>
              </a:lnSpc>
              <a:spcAft>
                <a:spcPts val="800"/>
              </a:spcAft>
            </a:pPr>
            <a:r>
              <a:rPr lang="en-US"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646732"/>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866900" y="8382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756" y="110946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لَا إِلٰهَ إِلَّا اللهُ وَحْدَهُ لَا شَرِيْكَ لَهُ،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lvl="1"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أَنَّ مُحَمَّدًا عَبْدُهُ وَرَسُوْلُهُ</a:t>
            </a:r>
          </a:p>
        </p:txBody>
      </p:sp>
      <p:sp>
        <p:nvSpPr>
          <p:cNvPr id="5" name="TextBox 4"/>
          <p:cNvSpPr txBox="1"/>
          <p:nvPr/>
        </p:nvSpPr>
        <p:spPr>
          <a:xfrm>
            <a:off x="135721" y="341107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Rasul-Nya..</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609600" y="1371600"/>
            <a:ext cx="7924800" cy="51054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Zakat merupakan kefarduan yang ditetapkan oleh Allah SWT. Selain bertujuan menyucikan harta, zakat juga berfungsi untuk membangunkan ekonomi umat Islam dengan merapatkan jurang antara golongan kaya dengan miskin yang bermatlamat mengeluarkan golongan asnaf daripada kemiskinan</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Snip Diagonal Corner Rectangle 5"/>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828800"/>
            <a:ext cx="7924800" cy="41910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Zakat sememangnya ibadah yang menzahirkan kebersamaan serta kecaknaan antara sesama umat Islam agar dapat mengeratkan hubungan </a:t>
            </a:r>
            <a:r>
              <a:rPr lang="sv-SE" sz="36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ukhuwwah </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Islamiah</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639672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a:extLst>
            <a:ext uri="{FF2B5EF4-FFF2-40B4-BE49-F238E27FC236}">
              <a16:creationId xmlns:a16="http://schemas.microsoft.com/office/drawing/2014/main" xmlns="" id="{9F5B995B-25EC-54FF-8893-AAAEF58E4F2D}"/>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1C8333CF-B303-FC89-8555-012F07023396}"/>
              </a:ext>
            </a:extLst>
          </p:cNvPr>
          <p:cNvSpPr/>
          <p:nvPr/>
        </p:nvSpPr>
        <p:spPr>
          <a:xfrm>
            <a:off x="609600" y="1600200"/>
            <a:ext cx="7924800" cy="51054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Alhamdulillah, pada tahun 2024, Majlis Agama Islam dan Adat Melayu Terengganu (MAIDAM) telah berjaya meningkatkan jumlah kutipan zakat, sekurang-kurangnya lebih 20 juta berbanding tahun 2023</a:t>
            </a:r>
          </a:p>
        </p:txBody>
      </p:sp>
      <p:sp>
        <p:nvSpPr>
          <p:cNvPr id="5" name="Snip Diagonal Corner Rectangle 5">
            <a:extLst>
              <a:ext uri="{FF2B5EF4-FFF2-40B4-BE49-F238E27FC236}">
                <a16:creationId xmlns:a16="http://schemas.microsoft.com/office/drawing/2014/main" xmlns="" id="{9E1AE92D-93D1-755E-56B1-D26F5EBFA578}"/>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PEROLEHAN ZAKAT</a:t>
            </a:r>
          </a:p>
        </p:txBody>
      </p:sp>
    </p:spTree>
    <p:extLst>
      <p:ext uri="{BB962C8B-B14F-4D97-AF65-F5344CB8AC3E}">
        <p14:creationId xmlns:p14="http://schemas.microsoft.com/office/powerpoint/2010/main" val="4229529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609600" y="1524000"/>
            <a:ext cx="7924800" cy="51054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Daripada jumlah kutipan zakat tahun lepas, MAIDAM telah berjaya mengagihkan seratus peratus daripada jumlah kutipan zakat kepada semua asnaf di negeri Terengganu. Sejumlah besar agihan zakat diberikan kepada asnaf fakir dan miskin di negeri ini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AGIHAN ZAKAT</a:t>
            </a: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29851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a:extLst>
            <a:ext uri="{FF2B5EF4-FFF2-40B4-BE49-F238E27FC236}">
              <a16:creationId xmlns:a16="http://schemas.microsoft.com/office/drawing/2014/main" xmlns="" id="{2D92E479-D414-B5B7-1A75-8F69CA1D4006}"/>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E243D33-7AE4-29BA-A5B4-C719567C268C}"/>
              </a:ext>
            </a:extLst>
          </p:cNvPr>
          <p:cNvSpPr/>
          <p:nvPr/>
        </p:nvSpPr>
        <p:spPr>
          <a:xfrm>
            <a:off x="609600" y="1600200"/>
            <a:ext cx="7924800" cy="51054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MAIDAM merakamkan setinggi-tinggi penghargaan dan terima kasih kepada semua pembayar zakat yang telah melaksanakan kewajipan berzakat dan memberikan kepercayaan penuh kepada MAIDAM untuk menguruskan zakat.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B70DB24E-E07B-F7F8-50F2-60199B936FEC}"/>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PENGHARGAAN</a:t>
            </a: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931516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a:extLst>
            <a:ext uri="{FF2B5EF4-FFF2-40B4-BE49-F238E27FC236}">
              <a16:creationId xmlns:a16="http://schemas.microsoft.com/office/drawing/2014/main" xmlns="" id="{7D8E36F6-B1C6-76AF-E4AF-A6D3BBF3B6D0}"/>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82F9475C-F8BC-3A5A-E2E0-9019CE8306A5}"/>
              </a:ext>
            </a:extLst>
          </p:cNvPr>
          <p:cNvSpPr/>
          <p:nvPr/>
        </p:nvSpPr>
        <p:spPr>
          <a:xfrm>
            <a:off x="609600" y="1600200"/>
            <a:ext cx="7924800" cy="5105400"/>
          </a:xfrm>
          <a:prstGeom prst="flowChartAlternateProcess">
            <a:avLst/>
          </a:prstGeom>
          <a:solidFill>
            <a:schemeClr val="tx2">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Semoga Allah SWT mengurniakan sebaik-baik ganjaran atas pelaksanaan ibadat zakat serta dilipatgandakan rezeki berserta keberkatan daripada-Nya. </a:t>
            </a:r>
            <a:r>
              <a:rPr lang="sv-SE" sz="320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Semoga lebih ramai pembayar zakat dapat bersama MAIDAM dalam usaha murni ini.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75F35512-F5D4-8F99-3332-773F0314A6C3}"/>
              </a:ext>
            </a:extLst>
          </p:cNvPr>
          <p:cNvSpPr/>
          <p:nvPr/>
        </p:nvSpPr>
        <p:spPr>
          <a:xfrm>
            <a:off x="280259" y="228600"/>
            <a:ext cx="8583482" cy="914400"/>
          </a:xfrm>
          <a:prstGeom prst="snip2DiagRect">
            <a:avLst>
              <a:gd name="adj1" fmla="val 50000"/>
              <a:gd name="adj2" fmla="val 50000"/>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PENGHARGAAN</a:t>
            </a: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77019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عَلَى سَيِّدِنَا مُحَمَّدٍ وَعَلَى آلِهِ وَصَحْبِهِ وَسَلِّمْ</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تَسْلِيمًا كَثِيرًا، </a:t>
            </a:r>
          </a:p>
        </p:txBody>
      </p:sp>
      <p:sp>
        <p:nvSpPr>
          <p:cNvPr id="4" name="TextBox 3"/>
          <p:cNvSpPr txBox="1"/>
          <p:nvPr/>
        </p:nvSpPr>
        <p:spPr>
          <a:xfrm>
            <a:off x="214370" y="3505200"/>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 rahmat kepada junjungan kami Muhammad, keluarga dan para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dan limpahkanlah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sebanyak-banyak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kepada mereka.</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Allah,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33399" y="3581400"/>
            <a:ext cx="8077200" cy="1938992"/>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r>
              <a:rPr lang="es-ES" sz="6000" b="1" dirty="0" err="1">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tx2">
                  <a:lumMod val="60000"/>
                  <a:lumOff val="4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20B30C07-D77C-07F8-EA06-D0118ACB36F6}"/>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24 REJAB 1446H / 24 JANUARI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352551" y="838200"/>
            <a:ext cx="6438898"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rgbClr val="FFFF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rgbClr val="FFFF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rgbClr val="FFFF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rgbClr val="FFFF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7" name="Rectangle 6">
            <a:extLst>
              <a:ext uri="{FF2B5EF4-FFF2-40B4-BE49-F238E27FC236}">
                <a16:creationId xmlns:a16="http://schemas.microsoft.com/office/drawing/2014/main" xmlns="" id="{D2B6C430-D320-4FA0-B793-889022755325}"/>
              </a:ext>
            </a:extLst>
          </p:cNvPr>
          <p:cNvSpPr/>
          <p:nvPr/>
        </p:nvSpPr>
        <p:spPr>
          <a:xfrm>
            <a:off x="704850" y="3886200"/>
            <a:ext cx="7734300" cy="1872293"/>
          </a:xfrm>
          <a:prstGeom prst="rect">
            <a:avLst/>
          </a:prstGeom>
        </p:spPr>
        <p:txBody>
          <a:bodyPr wrap="square">
            <a:noAutofit/>
          </a:bodyPr>
          <a:lstStyle/>
          <a:p>
            <a:pPr algn="ctr"/>
            <a:r>
              <a:rPr lang="fi-FI" sz="48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SOLAT MENJAMIN KETENANGAN HIDUP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152400" y="209550"/>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Kita masih lagi berada dalam bulan Rejab yang berlaku padanya peristiwa Israk Mi’raj. Sebagaimana dimaklumi bersama, solat telah difardukan sebanyak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LIMA WAKTU </a:t>
            </a:r>
            <a:r>
              <a:rPr lang="sv-SE" sz="32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pada malam Mikraj Nabi SAW sebelum penghijrahan Baginda SAW ke kota Madinah.</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2C05ABEF-E5F6-52AF-CFA3-BCDCEF3E171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B7F9EFB-66A9-3232-FC7D-53927387C69F}"/>
              </a:ext>
            </a:extLst>
          </p:cNvPr>
          <p:cNvSpPr/>
          <p:nvPr/>
        </p:nvSpPr>
        <p:spPr>
          <a:xfrm>
            <a:off x="266700" y="381000"/>
            <a:ext cx="8648700" cy="5943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u="sng" dirty="0">
                <a:ln>
                  <a:solidFill>
                    <a:schemeClr val="bg1"/>
                  </a:solidFill>
                </a:ln>
                <a:solidFill>
                  <a:srgbClr val="009900"/>
                </a:solidFill>
                <a:effectLst>
                  <a:outerShdw blurRad="38100" dist="38100" dir="2700000" algn="tl">
                    <a:srgbClr val="000000">
                      <a:alpha val="43137"/>
                    </a:srgbClr>
                  </a:outerShdw>
                </a:effectLst>
                <a:latin typeface="Arial Black" panose="020B0A04020102020204" pitchFamily="34" charset="0"/>
              </a:rPr>
              <a:t>IBADAT SOLAT</a:t>
            </a:r>
          </a:p>
          <a:p>
            <a:pPr algn="ctr">
              <a:defRPr/>
            </a:pPr>
            <a:endParaRPr lang="sv-SE" sz="4000" u="sng" dirty="0">
              <a:ln>
                <a:solidFill>
                  <a:schemeClr val="bg1"/>
                </a:solidFill>
              </a:ln>
              <a:solidFill>
                <a:srgbClr val="009900"/>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 Adalah penghubung antara hamba dengan Allah SWT yang merupakan cara terbaik bagi mendapatkan ketenangan, kedamaian dan ketenteraman jiwa</a:t>
            </a:r>
          </a:p>
        </p:txBody>
      </p:sp>
    </p:spTree>
    <p:extLst>
      <p:ext uri="{BB962C8B-B14F-4D97-AF65-F5344CB8AC3E}">
        <p14:creationId xmlns:p14="http://schemas.microsoft.com/office/powerpoint/2010/main" val="383189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75F9D593-A01F-49A7-22B1-CC14C51CC7B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1A87EBA-42EA-99E2-2B90-8AF697897F64}"/>
              </a:ext>
            </a:extLst>
          </p:cNvPr>
          <p:cNvSpPr/>
          <p:nvPr/>
        </p:nvSpPr>
        <p:spPr>
          <a:xfrm>
            <a:off x="266700" y="381000"/>
            <a:ext cx="8648700" cy="5943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Kerana itu, solat yang ditunaikan oleh seseorang muslim, hendaklah dilaksanakan dengan ikhlas, khusyuk dan memahami kaedah dan bacaannya, </a:t>
            </a:r>
          </a:p>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agar kemanisan iman kepada Allah yang tulus dapat dimantapkan dalam diri</a:t>
            </a:r>
          </a:p>
        </p:txBody>
      </p:sp>
    </p:spTree>
    <p:extLst>
      <p:ext uri="{BB962C8B-B14F-4D97-AF65-F5344CB8AC3E}">
        <p14:creationId xmlns:p14="http://schemas.microsoft.com/office/powerpoint/2010/main" val="2446658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4591</TotalTime>
  <Words>1630</Words>
  <Application>Microsoft Office PowerPoint</Application>
  <PresentationFormat>On-screen Show (4:3)</PresentationFormat>
  <Paragraphs>188</Paragraphs>
  <Slides>52</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52</vt:i4>
      </vt:variant>
    </vt:vector>
  </HeadingPairs>
  <TitlesOfParts>
    <vt:vector size="71"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SymphonyUltraBlack</vt:lpstr>
      <vt:lpstr>Times New Roman</vt:lpstr>
      <vt:lpstr>Traditional Arabic</vt:lpstr>
      <vt:lpstr>Office Theme</vt:lpstr>
      <vt:lpstr>1_Office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2035</cp:revision>
  <dcterms:created xsi:type="dcterms:W3CDTF">2017-12-24T04:47:00Z</dcterms:created>
  <dcterms:modified xsi:type="dcterms:W3CDTF">2025-01-22T07:24:38Z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