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61"/>
  </p:notesMasterIdLst>
  <p:sldIdLst>
    <p:sldId id="898" r:id="rId6"/>
    <p:sldId id="259" r:id="rId7"/>
    <p:sldId id="260" r:id="rId8"/>
    <p:sldId id="261" r:id="rId9"/>
    <p:sldId id="262" r:id="rId10"/>
    <p:sldId id="1429" r:id="rId11"/>
    <p:sldId id="755" r:id="rId12"/>
    <p:sldId id="1468" r:id="rId13"/>
    <p:sldId id="1336" r:id="rId14"/>
    <p:sldId id="1472" r:id="rId15"/>
    <p:sldId id="1489" r:id="rId16"/>
    <p:sldId id="1430" r:id="rId17"/>
    <p:sldId id="1490" r:id="rId18"/>
    <p:sldId id="1470" r:id="rId19"/>
    <p:sldId id="1491" r:id="rId20"/>
    <p:sldId id="1492" r:id="rId21"/>
    <p:sldId id="1493" r:id="rId22"/>
    <p:sldId id="1414" r:id="rId23"/>
    <p:sldId id="1486" r:id="rId24"/>
    <p:sldId id="1360" r:id="rId25"/>
    <p:sldId id="1487" r:id="rId26"/>
    <p:sldId id="1494" r:id="rId27"/>
    <p:sldId id="1495" r:id="rId28"/>
    <p:sldId id="1498" r:id="rId29"/>
    <p:sldId id="1496" r:id="rId30"/>
    <p:sldId id="1502" r:id="rId31"/>
    <p:sldId id="1503" r:id="rId32"/>
    <p:sldId id="1499" r:id="rId33"/>
    <p:sldId id="1501" r:id="rId34"/>
    <p:sldId id="1500" r:id="rId35"/>
    <p:sldId id="1409" r:id="rId36"/>
    <p:sldId id="1504" r:id="rId37"/>
    <p:sldId id="407" r:id="rId38"/>
    <p:sldId id="417" r:id="rId39"/>
    <p:sldId id="281" r:id="rId40"/>
    <p:sldId id="950" r:id="rId41"/>
    <p:sldId id="276" r:id="rId42"/>
    <p:sldId id="277" r:id="rId43"/>
    <p:sldId id="278" r:id="rId44"/>
    <p:sldId id="1365" r:id="rId45"/>
    <p:sldId id="1505" r:id="rId46"/>
    <p:sldId id="283" r:id="rId47"/>
    <p:sldId id="284" r:id="rId48"/>
    <p:sldId id="309" r:id="rId49"/>
    <p:sldId id="310" r:id="rId50"/>
    <p:sldId id="961" r:id="rId51"/>
    <p:sldId id="962" r:id="rId52"/>
    <p:sldId id="1181" r:id="rId53"/>
    <p:sldId id="976" r:id="rId54"/>
    <p:sldId id="977" r:id="rId55"/>
    <p:sldId id="978" r:id="rId56"/>
    <p:sldId id="312" r:id="rId57"/>
    <p:sldId id="313" r:id="rId58"/>
    <p:sldId id="1289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53601-0DAC-4D37-AF88-13F93D36252B}">
          <p14:sldIdLst>
            <p14:sldId id="898"/>
            <p14:sldId id="259"/>
            <p14:sldId id="260"/>
            <p14:sldId id="261"/>
            <p14:sldId id="262"/>
            <p14:sldId id="1429"/>
            <p14:sldId id="755"/>
            <p14:sldId id="1468"/>
            <p14:sldId id="1336"/>
            <p14:sldId id="1472"/>
            <p14:sldId id="1489"/>
            <p14:sldId id="1430"/>
            <p14:sldId id="1490"/>
            <p14:sldId id="1470"/>
            <p14:sldId id="1491"/>
            <p14:sldId id="1492"/>
            <p14:sldId id="1493"/>
            <p14:sldId id="1414"/>
            <p14:sldId id="1486"/>
            <p14:sldId id="1360"/>
            <p14:sldId id="1487"/>
            <p14:sldId id="1494"/>
            <p14:sldId id="1495"/>
            <p14:sldId id="1498"/>
            <p14:sldId id="1496"/>
            <p14:sldId id="1502"/>
            <p14:sldId id="1503"/>
            <p14:sldId id="1499"/>
            <p14:sldId id="1501"/>
            <p14:sldId id="1500"/>
            <p14:sldId id="1409"/>
            <p14:sldId id="1504"/>
            <p14:sldId id="407"/>
            <p14:sldId id="417"/>
            <p14:sldId id="281"/>
            <p14:sldId id="950"/>
            <p14:sldId id="276"/>
            <p14:sldId id="277"/>
            <p14:sldId id="278"/>
            <p14:sldId id="1365"/>
            <p14:sldId id="1505"/>
            <p14:sldId id="283"/>
            <p14:sldId id="284"/>
            <p14:sldId id="309"/>
            <p14:sldId id="310"/>
            <p14:sldId id="961"/>
            <p14:sldId id="962"/>
            <p14:sldId id="1181"/>
            <p14:sldId id="976"/>
            <p14:sldId id="977"/>
            <p14:sldId id="978"/>
            <p14:sldId id="312"/>
            <p14:sldId id="313"/>
            <p14:sldId id="1289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84032"/>
    <a:srgbClr val="FF939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8975" autoAdjust="0"/>
  </p:normalViewPr>
  <p:slideViewPr>
    <p:cSldViewPr showGuides="1">
      <p:cViewPr varScale="1">
        <p:scale>
          <a:sx n="79" d="100"/>
          <a:sy n="79" d="100"/>
        </p:scale>
        <p:origin x="141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29/08/2024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406" y="1443657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Siri: 35 / 2024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4249" y="3651442"/>
            <a:ext cx="6610985" cy="14522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fi-FI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MENGUKUHKAN SEMANGAT JIWA MERDEKA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687706"/>
            <a:ext cx="6781800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25  SAFAR  1446  H  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 </a:t>
            </a:r>
            <a:r>
              <a:rPr lang="ms-MY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30  Ogos  2024</a:t>
            </a:r>
            <a:endParaRPr lang="en-US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dist="381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2258" y="6347736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anose="020B0502040204020203" pitchFamily="34" charset="0"/>
              </a:rPr>
              <a:t>http://e-khutbah.terengganu.gov.my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533400" y="685800"/>
            <a:ext cx="8077200" cy="54864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Rakyat Malaysia juga mampu untuk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menyerlahkan semangat cinta negara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melalui pelbagai cara meliputi aspek pentadbiran, pemikiran, sosial, pendidikan, ekonomi dan sebagainya.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533400" y="2133600"/>
            <a:ext cx="8077200" cy="3886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Dengan semangat cinta negara inilah, rakyat Malaysia akan dapat membentuk satu kesatuan yang kukuh, harmoni lagi diberkati.</a:t>
            </a:r>
          </a:p>
        </p:txBody>
      </p:sp>
    </p:spTree>
    <p:extLst>
      <p:ext uri="{BB962C8B-B14F-4D97-AF65-F5344CB8AC3E}">
        <p14:creationId xmlns:p14="http://schemas.microsoft.com/office/powerpoint/2010/main" val="147172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28600" y="533400"/>
            <a:ext cx="8686800" cy="60198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Bagi sebuah negara, kemerdekaan merujuk kepada pembebasan daripada penjajahan. Ini bermakna,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negara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bebas menentukan apa yang penting bagi rakyatnya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sama ada dari sudut ekonomi, keselamatan, pendidikan, sosial mahupun politik.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28600" y="1219200"/>
            <a:ext cx="8686800" cy="47244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Jiwa merdeka perlu ada dalam diri setiap pemimpin dan rakyat Malaysia agar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tidak tunduk kepada anasir luar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yang jauh daripada nilai-nilai murni dan batasan ketetapan syarak.</a:t>
            </a:r>
          </a:p>
        </p:txBody>
      </p:sp>
    </p:spTree>
    <p:extLst>
      <p:ext uri="{BB962C8B-B14F-4D97-AF65-F5344CB8AC3E}">
        <p14:creationId xmlns:p14="http://schemas.microsoft.com/office/powerpoint/2010/main" val="8803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28600" y="1219200"/>
            <a:ext cx="8686800" cy="49530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Sesungguhnya, nikmat kemerdekaan adalah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anugerah Allah SWT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yang amat besar. Nikmat ini tidak datang begitu sahaja tanpa pengorbanan para pejuang kemerdekaan yang terdahulu.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28600" y="1752600"/>
            <a:ext cx="8686800" cy="41910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Maka kita sebagai generasi pewaris kemerdekaan perlu memiliki jiwa merdeka dan bertanggungjawab untuk mengekalkan nikmat ini.</a:t>
            </a:r>
          </a:p>
        </p:txBody>
      </p:sp>
    </p:spTree>
    <p:extLst>
      <p:ext uri="{BB962C8B-B14F-4D97-AF65-F5344CB8AC3E}">
        <p14:creationId xmlns:p14="http://schemas.microsoft.com/office/powerpoint/2010/main" val="173512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28600" y="457200"/>
            <a:ext cx="8686800" cy="6172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Kemerdekaan membuatkan rakyat sesebuah negara dapat hidup dalam keadaan aman dan tenteram. Lalu semua rakyat dapat menikmati kesenangan hidup dengan rezeki yang dikurniakan oleh Allah SWT. </a:t>
            </a:r>
          </a:p>
        </p:txBody>
      </p:sp>
    </p:spTree>
    <p:extLst>
      <p:ext uri="{BB962C8B-B14F-4D97-AF65-F5344CB8AC3E}">
        <p14:creationId xmlns:p14="http://schemas.microsoft.com/office/powerpoint/2010/main" val="180737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28600" y="2057400"/>
            <a:ext cx="8686800" cy="38100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Justeru, nikmat kemerdekaan wajib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disyukuri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dengan terus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patuh kepada perintah Allah SWT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serta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menjauhi segala larangan-Nya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02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537453" y="533400"/>
            <a:ext cx="8308183" cy="12192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Allah SWT menjelaskan perihal manusia yang kufur terhadap nikmat-Nya dalam surah an-Nahl, ayat 112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3" y="2514600"/>
            <a:ext cx="8309568" cy="2743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066800"/>
            <a:ext cx="8308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ms-MY" sz="3200" b="1" dirty="0">
                <a:ea typeface="Calibri" panose="020F0502020204030204" charset="0"/>
                <a:cs typeface="Arial" panose="020B0604020202020204" pitchFamily="34" charset="0"/>
              </a:rPr>
              <a:t>Maksudnya : </a:t>
            </a:r>
            <a:r>
              <a:rPr lang="ms-MY" sz="3200" b="1" dirty="0">
                <a:solidFill>
                  <a:srgbClr val="C00000"/>
                </a:solidFill>
                <a:ea typeface="Calibri" panose="020F0502020204030204" charset="0"/>
                <a:cs typeface="Arial" panose="020B0604020202020204" pitchFamily="34" charset="0"/>
              </a:rPr>
              <a:t>Dan (berhubung dengan hal kaum yang kufur ingkar) Allah memberikan satu contoh, sebuah negeri yang aman damai dan tenteram, yang didatangi rezekinya yang mewah dari tiap-tiap tempat, kemudian penduduknya kufur terhadap nikmat Allah itu, maka Allah merasakannya kelaparan dan ketakutan yang meliputi keseluruhannya disebabkan apa yang mereka telah lakukan. </a:t>
            </a:r>
            <a:endParaRPr lang="en-MY" sz="3200" b="1" dirty="0">
              <a:solidFill>
                <a:srgbClr val="C00000"/>
              </a:solidFill>
              <a:effectLst/>
              <a:ea typeface="Calibri" panose="020F05020202040302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anose="02020603050405020304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/>
          <p:cNvSpPr/>
          <p:nvPr/>
        </p:nvSpPr>
        <p:spPr>
          <a:xfrm>
            <a:off x="228600" y="1676400"/>
            <a:ext cx="8686800" cy="39624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fi-F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Semangat jiwa merdeka juga berkait rapat dengan kecintaan kepada negara ini. Setiap warganegara Malaysia mestilah terus meningkatkan rasa cinta kepada negara dalam diri sendiri.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/>
          <p:cNvSpPr/>
          <p:nvPr/>
        </p:nvSpPr>
        <p:spPr>
          <a:xfrm>
            <a:off x="228600" y="609600"/>
            <a:ext cx="8686800" cy="51816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fi-F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Serlahkanlah kecintaan kepada negara dengan cara sentiasa </a:t>
            </a:r>
            <a:r>
              <a:rPr lang="fi-FI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menjaga nama baik </a:t>
            </a:r>
            <a:r>
              <a:rPr lang="fi-F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negara, berusaha </a:t>
            </a:r>
            <a:r>
              <a:rPr lang="fi-FI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menyumbang kepada kemakmuran</a:t>
            </a:r>
            <a:r>
              <a:rPr lang="fi-F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negara mengikut kemampuan masing-masing, dan berperanan </a:t>
            </a:r>
            <a:r>
              <a:rPr lang="fi-FI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memastikan negara ini sentiasa aman dan sentosa</a:t>
            </a:r>
            <a:r>
              <a:rPr lang="fi-F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/>
          <p:cNvSpPr/>
          <p:nvPr/>
        </p:nvSpPr>
        <p:spPr>
          <a:xfrm>
            <a:off x="228600" y="1905000"/>
            <a:ext cx="8686800" cy="38862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fi-F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Rasulullah SAW dan para Sahabat telah menunjukkan rasa cinta kepada tanah air dengan </a:t>
            </a:r>
            <a:r>
              <a:rPr lang="fi-FI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bersama-sama menjaga negara </a:t>
            </a:r>
            <a:r>
              <a:rPr lang="fi-F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Madinah daripada sebarang ancaman dalaman dan luaran.</a:t>
            </a:r>
          </a:p>
        </p:txBody>
      </p:sp>
    </p:spTree>
    <p:extLst>
      <p:ext uri="{BB962C8B-B14F-4D97-AF65-F5344CB8AC3E}">
        <p14:creationId xmlns:p14="http://schemas.microsoft.com/office/powerpoint/2010/main" val="3010226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/>
          <p:cNvSpPr/>
          <p:nvPr/>
        </p:nvSpPr>
        <p:spPr>
          <a:xfrm>
            <a:off x="228600" y="1219200"/>
            <a:ext cx="8686800" cy="45720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fi-F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Semangat jiwa merdeka yang terpahat dalam diri setiap warganegara perlu sentiasa dipertingkatkan dari semasa ke semasa. Usaha ini memerlukan kefahaman yang tepat terhadap pentingnya memelihara kedaulatan serta keharmonian negara. </a:t>
            </a:r>
          </a:p>
        </p:txBody>
      </p:sp>
    </p:spTree>
    <p:extLst>
      <p:ext uri="{BB962C8B-B14F-4D97-AF65-F5344CB8AC3E}">
        <p14:creationId xmlns:p14="http://schemas.microsoft.com/office/powerpoint/2010/main" val="2162866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/>
          <p:cNvSpPr/>
          <p:nvPr/>
        </p:nvSpPr>
        <p:spPr>
          <a:xfrm>
            <a:off x="838200" y="1676400"/>
            <a:ext cx="7467600" cy="33528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fi-FI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Antara perkara yang boleh dilakukan untuk meningkatkan semangat jiwa merdeka dalam diri rakyat Malaysia ialah :</a:t>
            </a:r>
          </a:p>
        </p:txBody>
      </p:sp>
    </p:spTree>
    <p:extLst>
      <p:ext uri="{BB962C8B-B14F-4D97-AF65-F5344CB8AC3E}">
        <p14:creationId xmlns:p14="http://schemas.microsoft.com/office/powerpoint/2010/main" val="151363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8"/>
          <p:cNvSpPr>
            <a:spLocks noGrp="1"/>
          </p:cNvSpPr>
          <p:nvPr>
            <p:ph idx="1"/>
          </p:nvPr>
        </p:nvSpPr>
        <p:spPr>
          <a:xfrm>
            <a:off x="685800" y="1143000"/>
            <a:ext cx="8077200" cy="5029200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v-SE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Pertama</a:t>
            </a:r>
            <a:r>
              <a:rPr lang="sv-SE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: Mengukuhkan semangat perpaduan berasaskan prinsip Rukun Negara dalam diri setiap rakyat Malaysia.</a:t>
            </a:r>
          </a:p>
          <a:p>
            <a:pPr marL="0" indent="0" algn="ctr">
              <a:buNone/>
            </a:pPr>
            <a:endParaRPr lang="sv-SE" sz="28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67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8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00600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</a:pPr>
            <a:endParaRPr lang="sv-SE" sz="28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sv-SE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Kedua</a:t>
            </a:r>
            <a:r>
              <a:rPr lang="sv-SE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: Elakkan menyentuh perkara sensitif yang boleh mencetuskan ketidakharmonian dalam negara khususnya yang berkaitan 3R (raja, agama dan kaum).</a:t>
            </a:r>
          </a:p>
          <a:p>
            <a:pPr marL="0" indent="0" algn="ctr">
              <a:buNone/>
            </a:pPr>
            <a:endParaRPr lang="sv-SE" sz="28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96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8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181600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sv-SE" sz="58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Ketiga</a:t>
            </a:r>
            <a:r>
              <a:rPr lang="sv-SE" sz="5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: Meneladani semangat pejuang kemerdekaan yang sanggup berkorban jiwa dan raga untuk memastikan negara ini bebas daripada penjajah seperti Tok Ku Paloh dan Haji Abdul Rahman Limbong.</a:t>
            </a:r>
          </a:p>
        </p:txBody>
      </p:sp>
    </p:spTree>
    <p:extLst>
      <p:ext uri="{BB962C8B-B14F-4D97-AF65-F5344CB8AC3E}">
        <p14:creationId xmlns:p14="http://schemas.microsoft.com/office/powerpoint/2010/main" val="2810995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8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00600"/>
          </a:xfrm>
          <a:prstGeom prst="flowChartAlternateProcess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v-SE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Kesimpulannya, marilah sama-sama kita berusaha untuk memastikan semangat jiwa merdeka terus berada dalam diri termasuk generasi muda. </a:t>
            </a:r>
          </a:p>
        </p:txBody>
      </p:sp>
      <p:sp>
        <p:nvSpPr>
          <p:cNvPr id="8" name="Snip Diagonal Corner Rectangle 5"/>
          <p:cNvSpPr txBox="1"/>
          <p:nvPr/>
        </p:nvSpPr>
        <p:spPr>
          <a:xfrm>
            <a:off x="457200" y="228600"/>
            <a:ext cx="8305800" cy="685800"/>
          </a:xfrm>
          <a:prstGeom prst="snip2DiagRect">
            <a:avLst>
              <a:gd name="adj1" fmla="val 50000"/>
              <a:gd name="adj2" fmla="val 50000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616849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8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00600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v-SE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Negara ini akan terus kuat dan dihormati jika rakyatnya bersatu hati dan berdiri teguh memelihara nikmat kemerdekaan dan kedaulatannya. </a:t>
            </a:r>
          </a:p>
        </p:txBody>
      </p:sp>
      <p:sp>
        <p:nvSpPr>
          <p:cNvPr id="8" name="Snip Diagonal Corner Rectangle 5"/>
          <p:cNvSpPr txBox="1"/>
          <p:nvPr/>
        </p:nvSpPr>
        <p:spPr>
          <a:xfrm>
            <a:off x="457200" y="228600"/>
            <a:ext cx="8305800" cy="685800"/>
          </a:xfrm>
          <a:prstGeom prst="snip2DiagRect">
            <a:avLst>
              <a:gd name="adj1" fmla="val 50000"/>
              <a:gd name="adj2" fmla="val 50000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1902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727" y="1245727"/>
            <a:ext cx="8890488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en-US" sz="54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أَشْهَدُ</a:t>
            </a:r>
            <a:r>
              <a:rPr lang="en-US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 أَنْ لَا إِلٰهَ إِلَّا اللهُ وَحْدَهُ لَا شَرِيْكَ لَهُ،</a:t>
            </a:r>
          </a:p>
          <a:p>
            <a:pPr lvl="1" algn="ctr" rtl="1"/>
            <a:r>
              <a:rPr lang="en-US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 وَأَشْهَدُ أَنَّ مُحَمَّدًا عَبْدُهُ وَرَسُوْلُهُ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، 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12" y="3505200"/>
            <a:ext cx="8890488" cy="2554545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semata-mata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sekutu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-Nya, 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Muhammad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adalah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hamba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Rasul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 </a:t>
            </a:r>
            <a:endParaRPr lang="sv-SE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55806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8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00600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v-SE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Dengan adanya umat Islam sebagai kelompok majoriti dalam negara ini, mudah-mudahan Allah SWT terus memberkati serta melimpahkan rahmat-Nya kepada negara Malaysia.</a:t>
            </a:r>
          </a:p>
        </p:txBody>
      </p:sp>
      <p:sp>
        <p:nvSpPr>
          <p:cNvPr id="8" name="Snip Diagonal Corner Rectangle 5"/>
          <p:cNvSpPr txBox="1"/>
          <p:nvPr/>
        </p:nvSpPr>
        <p:spPr>
          <a:xfrm>
            <a:off x="457200" y="228600"/>
            <a:ext cx="8305800" cy="685800"/>
          </a:xfrm>
          <a:prstGeom prst="snip2DiagRect">
            <a:avLst>
              <a:gd name="adj1" fmla="val 50000"/>
              <a:gd name="adj2" fmla="val 50000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154208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5">
            <a:extLst>
              <a:ext uri="{FF2B5EF4-FFF2-40B4-BE49-F238E27FC236}">
                <a16:creationId xmlns:a16="http://schemas.microsoft.com/office/drawing/2014/main" id="{A02BAFCE-5B79-444B-84A7-336E0E42C8FF}"/>
              </a:ext>
            </a:extLst>
          </p:cNvPr>
          <p:cNvSpPr/>
          <p:nvPr/>
        </p:nvSpPr>
        <p:spPr>
          <a:xfrm>
            <a:off x="572518" y="799162"/>
            <a:ext cx="8077199" cy="770365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13AE1-BC43-40AB-B16D-BC26D1E66FA3}"/>
              </a:ext>
            </a:extLst>
          </p:cNvPr>
          <p:cNvSpPr/>
          <p:nvPr/>
        </p:nvSpPr>
        <p:spPr>
          <a:xfrm>
            <a:off x="2355213" y="861178"/>
            <a:ext cx="47404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أعُوذُ بِاللهِ مِنَ الشَّيْطَانِ الرَّجِيمِ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6" y="2209800"/>
            <a:ext cx="8321761" cy="3334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78344"/>
            <a:ext cx="8077199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MY" sz="3200" b="1" dirty="0" err="1"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MY" sz="3200" b="1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Demi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sesungguhnya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penduduk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negeri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Saba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’,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tanda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membuktikan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kemurahan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Allah,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terdapat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tinggal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iaitu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kumpulan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kebun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luas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lagi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subur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yang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terletak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sebelah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kanan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sebelah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kiri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kampung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(Lalu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dikatakan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): “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Makanlah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daripada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rezeki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pemberian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Tuhan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bersyukurlah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-Nya; negeri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negeri yang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aman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makmur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), dan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Tuhan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Tuhan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Maha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Pengampun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.” 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MY" sz="3200" b="1" dirty="0">
                <a:ea typeface="Calibri" panose="020F0502020204030204" pitchFamily="34" charset="0"/>
                <a:cs typeface="Arial" panose="020B0604020202020204" pitchFamily="34" charset="0"/>
              </a:rPr>
              <a:t>(Surah Saba’, </a:t>
            </a:r>
            <a:r>
              <a:rPr lang="en-MY" sz="3200" b="1" dirty="0" err="1">
                <a:ea typeface="Calibri" panose="020F0502020204030204" pitchFamily="34" charset="0"/>
                <a:cs typeface="Arial" panose="020B0604020202020204" pitchFamily="34" charset="0"/>
              </a:rPr>
              <a:t>ayat</a:t>
            </a:r>
            <a:r>
              <a:rPr lang="en-MY" sz="3200" b="1" dirty="0">
                <a:ea typeface="Calibri" panose="020F0502020204030204" pitchFamily="34" charset="0"/>
                <a:cs typeface="Arial" panose="020B0604020202020204" pitchFamily="34" charset="0"/>
              </a:rPr>
              <a:t> 15)</a:t>
            </a:r>
            <a:endParaRPr lang="en-MY" sz="32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9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بَارَكَ اللهُ لِي وَلَكُمْ </a:t>
            </a:r>
            <a:r>
              <a:rPr lang="ar-SA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فِي 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فَاسْتَغْفِرُوْهُ إنَّهُ هُوَ الْغَفُوْرُ الرَّحِيْمُ.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وَنَستَغفِرُ اللهَ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723900" y="914400"/>
            <a:ext cx="7696200" cy="2819400"/>
          </a:xfrm>
          <a:prstGeom prst="rect">
            <a:avLst/>
          </a:prstGeom>
          <a:blipFill>
            <a:blip r:embed="rId4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228600" y="3886200"/>
            <a:ext cx="8686800" cy="1341438"/>
          </a:xfrm>
          <a:prstGeom prst="rect">
            <a:avLst/>
          </a:prstGeom>
          <a:blipFill>
            <a:blip r:embed="rId6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127000">
              <a:schemeClr val="tx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anose="02020603050405020304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r>
              <a:rPr lang="ms-MY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85" y="1097340"/>
            <a:ext cx="8701030" cy="2215991"/>
          </a:xfrm>
          <a:prstGeom prst="rect">
            <a:avLst/>
          </a:prstGeom>
          <a:solidFill>
            <a:srgbClr val="002060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اللّٰهُمَّ صَلِّ وَسَلِّمْ وَبَارِكْ عَلَى سَيِّدِنَا مُحَمَّدٍ، وَعَلَى آلِهِ وَصَحْبِهِ وَمَنْ دَعَا بِدَعْوَتِهِ إِلَى يَومِ الدِّينِ</a:t>
            </a:r>
            <a:endParaRPr lang="ar-SA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85" y="3494544"/>
            <a:ext cx="8701030" cy="3046988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 Allah,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limpahkanlah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rahmat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kesejahteraan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keberkatan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 atas junjungan kami Muhammad, keluarga dan Sahabatnya, serta orang yang menyeru sebagaimana dakwah Baginda, sehinggalah hari kiamat</a:t>
            </a:r>
            <a:endParaRPr lang="es-ES" sz="36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Muhammad SAW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127860" y="2362200"/>
            <a:ext cx="8863740" cy="3505200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Kehidupan di dunia ini perlu kepada interaksi antara satu sama lain. Tidak ada orang yang mampu mengurus kehidupan tanpa penglibatan orang lain. Itulah sunnatullah dalam kehidupan. </a:t>
            </a: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127860" y="1905000"/>
            <a:ext cx="8863740" cy="4114800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Justeru, pereratkanlah hubungan sesama manusia dengan saling menghormati, sayang menyayangi dan bantu-membantu antara satu sama lain. Mudah-mudahan kesatuan umat Islam akan lebih kukuh dan kesejahteraan akan dapat dikecapi bersama.</a:t>
            </a: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3277401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>
            <a:fillRect/>
          </a:stretch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>
            <a:fillRect/>
          </a:stretch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04056" y="3048000"/>
            <a:ext cx="873588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solidFill>
                <a:schemeClr val="accent3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solidFill>
                <a:schemeClr val="accent3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solidFill>
                <a:schemeClr val="accent3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solidFill>
                <a:schemeClr val="accent3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28600" y="1410970"/>
            <a:ext cx="8686800" cy="476123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Marilah kita meningkatkan ketakwaan kepada Allah SWT dengan melaksanakan segala perintah-Nya, dan juga meninggalkan segala larangan-Nya.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3047" y="1066800"/>
            <a:ext cx="6057903" cy="213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0328"/>
              </a:avLst>
            </a:prstTxWarp>
            <a:spAutoFit/>
          </a:bodyPr>
          <a:lstStyle/>
          <a:p>
            <a:pPr algn="ctr"/>
            <a:r>
              <a:rPr lang="en-US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Tajuk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/>
            <a:r>
              <a:rPr lang="en-US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Khutbah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Hari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Ini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25 SAFAR 1446H / 30 OGOS 2024</a:t>
            </a:r>
            <a:endParaRPr lang="nl-NL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498" y="3657601"/>
            <a:ext cx="7238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MENGUKUHKAN SEMANGAT JIWA MERDEKA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28600" y="685800"/>
            <a:ext cx="8686800" cy="54864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89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Bersempena sambutan Hari Kebangsaan pada tahun ini dengan tema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“Malaysia Madani : Jiwa Merdeka”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marilah sama-sama kita mengukuhkan semangat jiwa merdeka dalam diri masing-masing.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533400" y="1447800"/>
            <a:ext cx="8077200" cy="47244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Jiwa merdeka adalah penzahiran kepada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kebebasan rakyat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Malaysia daripada sebarang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elemen negatif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 kehidupan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berdasarkan acuan agama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 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jati diri bangsa</a:t>
            </a:r>
            <a:r>
              <a:rPr lang="sv-SE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1580</Words>
  <Application>Microsoft Office PowerPoint</Application>
  <PresentationFormat>On-screen Show (4:3)</PresentationFormat>
  <Paragraphs>155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Traditional Arabic</vt:lpstr>
      <vt:lpstr>Office Theme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faizul alfalah</cp:lastModifiedBy>
  <cp:revision>1814</cp:revision>
  <dcterms:created xsi:type="dcterms:W3CDTF">2017-12-24T04:47:00Z</dcterms:created>
  <dcterms:modified xsi:type="dcterms:W3CDTF">2024-08-29T14:12:14Z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CBF94BD4BFBE47B3A57ACE852EE710D6_12</vt:lpwstr>
  </property>
  <property fmtid="{D5CDD505-2E9C-101B-9397-08002B2CF9AE}" pid="3" name="KSOProductBuildVer">
    <vt:lpwstr>1033-12.2.0.17562</vt:lpwstr>
  </property>
</Properties>
</file>